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 id="777" r:id="rId528"/>
    <p:sldId id="778" r:id="rId529"/>
    <p:sldId id="779" r:id="rId530"/>
    <p:sldId id="780" r:id="rId531"/>
    <p:sldId id="781" r:id="rId532"/>
    <p:sldId id="782" r:id="rId533"/>
    <p:sldId id="783" r:id="rId534"/>
    <p:sldId id="784" r:id="rId535"/>
    <p:sldId id="785" r:id="rId536"/>
    <p:sldId id="786" r:id="rId537"/>
    <p:sldId id="787" r:id="rId538"/>
    <p:sldId id="788" r:id="rId539"/>
    <p:sldId id="789" r:id="rId540"/>
    <p:sldId id="790" r:id="rId541"/>
    <p:sldId id="791" r:id="rId542"/>
    <p:sldId id="792" r:id="rId543"/>
    <p:sldId id="793" r:id="rId544"/>
  </p:sldIdLst>
  <p:sldSz cy="6858000" cx="9144000"/>
  <p:notesSz cx="6991350" cy="9282100"/>
  <p:embeddedFontLst>
    <p:embeddedFont>
      <p:font typeface="Shadows Into Light"/>
      <p:regular r:id="rId5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0">
          <p15:clr>
            <a:srgbClr val="000000"/>
          </p15:clr>
        </p15:guide>
        <p15:guide id="2" orient="horz" pos="480">
          <p15:clr>
            <a:srgbClr val="000000"/>
          </p15:clr>
        </p15:guide>
        <p15:guide id="3" pos="2880">
          <p15:clr>
            <a:srgbClr val="000000"/>
          </p15:clr>
        </p15:guide>
        <p15:guide id="4" pos="768">
          <p15:clr>
            <a:srgbClr val="000000"/>
          </p15:clr>
        </p15:guide>
        <p15:guide id="5" pos="384">
          <p15:clr>
            <a:srgbClr val="000000"/>
          </p15:clr>
        </p15:guide>
        <p15:guide id="6" pos="480">
          <p15:clr>
            <a:srgbClr val="000000"/>
          </p15:clr>
        </p15:guide>
      </p15:sldGuideLst>
    </p:ext>
    <p:ext uri="{2D200454-40CA-4A62-9FC3-DE9A4176ACB9}">
      <p15:notesGuideLst>
        <p15:guide id="1" orient="horz" pos="3355">
          <p15:clr>
            <a:srgbClr val="000000"/>
          </p15:clr>
        </p15:guide>
        <p15:guide id="2" pos="2202">
          <p15:clr>
            <a:srgbClr val="000000"/>
          </p15:clr>
        </p15:guide>
        <p15:guide id="3" pos="378">
          <p15:clr>
            <a:srgbClr val="000000"/>
          </p15:clr>
        </p15:guide>
        <p15:guide id="4" pos="426">
          <p15:clr>
            <a:srgbClr val="000000"/>
          </p15:clr>
        </p15:guide>
        <p15:guide id="5" pos="522">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095474-483F-4493-A76D-1D2E1571B2CC}">
  <a:tblStyle styleId="{A0095474-483F-4493-A76D-1D2E1571B2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60" orient="horz"/>
        <p:guide pos="480" orient="horz"/>
        <p:guide pos="2880"/>
        <p:guide pos="768"/>
        <p:guide pos="384"/>
        <p:guide pos="480"/>
      </p:guideLst>
    </p:cSldViewPr>
  </p:slideViewPr>
  <p:notesViewPr>
    <p:cSldViewPr snapToGrid="0">
      <p:cViewPr varScale="1">
        <p:scale>
          <a:sx n="100" d="100"/>
          <a:sy n="100" d="100"/>
        </p:scale>
        <p:origin x="0" y="0"/>
      </p:cViewPr>
      <p:guideLst>
        <p:guide pos="3355" orient="horz"/>
        <p:guide pos="2202"/>
        <p:guide pos="378"/>
        <p:guide pos="426"/>
        <p:guide pos="522"/>
      </p:guideLst>
    </p:cSldViewPr>
  </p:notes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495" Type="http://schemas.openxmlformats.org/officeDocument/2006/relationships/slide" Target="slides/slide489.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494" Type="http://schemas.openxmlformats.org/officeDocument/2006/relationships/slide" Target="slides/slide488.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493" Type="http://schemas.openxmlformats.org/officeDocument/2006/relationships/slide" Target="slides/slide487.xml"/><Relationship Id="rId250" Type="http://schemas.openxmlformats.org/officeDocument/2006/relationships/slide" Target="slides/slide244.xml"/><Relationship Id="rId371" Type="http://schemas.openxmlformats.org/officeDocument/2006/relationships/slide" Target="slides/slide365.xml"/><Relationship Id="rId492" Type="http://schemas.openxmlformats.org/officeDocument/2006/relationships/slide" Target="slides/slide486.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499" Type="http://schemas.openxmlformats.org/officeDocument/2006/relationships/slide" Target="slides/slide493.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498" Type="http://schemas.openxmlformats.org/officeDocument/2006/relationships/slide" Target="slides/slide492.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497" Type="http://schemas.openxmlformats.org/officeDocument/2006/relationships/slide" Target="slides/slide491.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496" Type="http://schemas.openxmlformats.org/officeDocument/2006/relationships/slide" Target="slides/slide490.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509" Type="http://schemas.openxmlformats.org/officeDocument/2006/relationships/slide" Target="slides/slide503.xml"/><Relationship Id="rId508" Type="http://schemas.openxmlformats.org/officeDocument/2006/relationships/slide" Target="slides/slide502.xml"/><Relationship Id="rId503" Type="http://schemas.openxmlformats.org/officeDocument/2006/relationships/slide" Target="slides/slide497.xml"/><Relationship Id="rId502" Type="http://schemas.openxmlformats.org/officeDocument/2006/relationships/slide" Target="slides/slide496.xml"/><Relationship Id="rId501" Type="http://schemas.openxmlformats.org/officeDocument/2006/relationships/slide" Target="slides/slide495.xml"/><Relationship Id="rId500" Type="http://schemas.openxmlformats.org/officeDocument/2006/relationships/slide" Target="slides/slide494.xml"/><Relationship Id="rId507" Type="http://schemas.openxmlformats.org/officeDocument/2006/relationships/slide" Target="slides/slide501.xml"/><Relationship Id="rId506" Type="http://schemas.openxmlformats.org/officeDocument/2006/relationships/slide" Target="slides/slide500.xml"/><Relationship Id="rId505" Type="http://schemas.openxmlformats.org/officeDocument/2006/relationships/slide" Target="slides/slide499.xml"/><Relationship Id="rId504" Type="http://schemas.openxmlformats.org/officeDocument/2006/relationships/slide" Target="slides/slide498.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525" Type="http://schemas.openxmlformats.org/officeDocument/2006/relationships/slide" Target="slides/slide519.xml"/><Relationship Id="rId403" Type="http://schemas.openxmlformats.org/officeDocument/2006/relationships/slide" Target="slides/slide397.xml"/><Relationship Id="rId524" Type="http://schemas.openxmlformats.org/officeDocument/2006/relationships/slide" Target="slides/slide518.xml"/><Relationship Id="rId402" Type="http://schemas.openxmlformats.org/officeDocument/2006/relationships/slide" Target="slides/slide396.xml"/><Relationship Id="rId523" Type="http://schemas.openxmlformats.org/officeDocument/2006/relationships/slide" Target="slides/slide517.xml"/><Relationship Id="rId401" Type="http://schemas.openxmlformats.org/officeDocument/2006/relationships/slide" Target="slides/slide395.xml"/><Relationship Id="rId522" Type="http://schemas.openxmlformats.org/officeDocument/2006/relationships/slide" Target="slides/slide516.xml"/><Relationship Id="rId408" Type="http://schemas.openxmlformats.org/officeDocument/2006/relationships/slide" Target="slides/slide402.xml"/><Relationship Id="rId529" Type="http://schemas.openxmlformats.org/officeDocument/2006/relationships/slide" Target="slides/slide523.xml"/><Relationship Id="rId407" Type="http://schemas.openxmlformats.org/officeDocument/2006/relationships/slide" Target="slides/slide401.xml"/><Relationship Id="rId528" Type="http://schemas.openxmlformats.org/officeDocument/2006/relationships/slide" Target="slides/slide522.xml"/><Relationship Id="rId406" Type="http://schemas.openxmlformats.org/officeDocument/2006/relationships/slide" Target="slides/slide400.xml"/><Relationship Id="rId527" Type="http://schemas.openxmlformats.org/officeDocument/2006/relationships/slide" Target="slides/slide521.xml"/><Relationship Id="rId405" Type="http://schemas.openxmlformats.org/officeDocument/2006/relationships/slide" Target="slides/slide399.xml"/><Relationship Id="rId526" Type="http://schemas.openxmlformats.org/officeDocument/2006/relationships/slide" Target="slides/slide520.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521" Type="http://schemas.openxmlformats.org/officeDocument/2006/relationships/slide" Target="slides/slide515.xml"/><Relationship Id="rId29" Type="http://schemas.openxmlformats.org/officeDocument/2006/relationships/slide" Target="slides/slide23.xml"/><Relationship Id="rId520" Type="http://schemas.openxmlformats.org/officeDocument/2006/relationships/slide" Target="slides/slide5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519" Type="http://schemas.openxmlformats.org/officeDocument/2006/relationships/slide" Target="slides/slide513.xml"/><Relationship Id="rId514" Type="http://schemas.openxmlformats.org/officeDocument/2006/relationships/slide" Target="slides/slide508.xml"/><Relationship Id="rId513" Type="http://schemas.openxmlformats.org/officeDocument/2006/relationships/slide" Target="slides/slide507.xml"/><Relationship Id="rId512" Type="http://schemas.openxmlformats.org/officeDocument/2006/relationships/slide" Target="slides/slide506.xml"/><Relationship Id="rId511" Type="http://schemas.openxmlformats.org/officeDocument/2006/relationships/slide" Target="slides/slide505.xml"/><Relationship Id="rId518" Type="http://schemas.openxmlformats.org/officeDocument/2006/relationships/slide" Target="slides/slide512.xml"/><Relationship Id="rId517" Type="http://schemas.openxmlformats.org/officeDocument/2006/relationships/slide" Target="slides/slide511.xml"/><Relationship Id="rId516" Type="http://schemas.openxmlformats.org/officeDocument/2006/relationships/slide" Target="slides/slide510.xml"/><Relationship Id="rId515" Type="http://schemas.openxmlformats.org/officeDocument/2006/relationships/slide" Target="slides/slide509.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510" Type="http://schemas.openxmlformats.org/officeDocument/2006/relationships/slide" Target="slides/slide504.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469" Type="http://schemas.openxmlformats.org/officeDocument/2006/relationships/slide" Target="slides/slide463.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468" Type="http://schemas.openxmlformats.org/officeDocument/2006/relationships/slide" Target="slides/slide462.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467" Type="http://schemas.openxmlformats.org/officeDocument/2006/relationships/slide" Target="slides/slide461.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462" Type="http://schemas.openxmlformats.org/officeDocument/2006/relationships/slide" Target="slides/slide456.xml"/><Relationship Id="rId340" Type="http://schemas.openxmlformats.org/officeDocument/2006/relationships/slide" Target="slides/slide334.xml"/><Relationship Id="rId461" Type="http://schemas.openxmlformats.org/officeDocument/2006/relationships/slide" Target="slides/slide455.xml"/><Relationship Id="rId460" Type="http://schemas.openxmlformats.org/officeDocument/2006/relationships/slide" Target="slides/slide45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466" Type="http://schemas.openxmlformats.org/officeDocument/2006/relationships/slide" Target="slides/slide460.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465" Type="http://schemas.openxmlformats.org/officeDocument/2006/relationships/slide" Target="slides/slide459.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464" Type="http://schemas.openxmlformats.org/officeDocument/2006/relationships/slide" Target="slides/slide458.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463" Type="http://schemas.openxmlformats.org/officeDocument/2006/relationships/slide" Target="slides/slide457.xml"/><Relationship Id="rId217" Type="http://schemas.openxmlformats.org/officeDocument/2006/relationships/slide" Target="slides/slide211.xml"/><Relationship Id="rId338" Type="http://schemas.openxmlformats.org/officeDocument/2006/relationships/slide" Target="slides/slide332.xml"/><Relationship Id="rId459" Type="http://schemas.openxmlformats.org/officeDocument/2006/relationships/slide" Target="slides/slide453.xml"/><Relationship Id="rId216" Type="http://schemas.openxmlformats.org/officeDocument/2006/relationships/slide" Target="slides/slide210.xml"/><Relationship Id="rId337" Type="http://schemas.openxmlformats.org/officeDocument/2006/relationships/slide" Target="slides/slide331.xml"/><Relationship Id="rId458" Type="http://schemas.openxmlformats.org/officeDocument/2006/relationships/slide" Target="slides/slide452.xml"/><Relationship Id="rId215" Type="http://schemas.openxmlformats.org/officeDocument/2006/relationships/slide" Target="slides/slide209.xml"/><Relationship Id="rId336" Type="http://schemas.openxmlformats.org/officeDocument/2006/relationships/slide" Target="slides/slide330.xml"/><Relationship Id="rId457" Type="http://schemas.openxmlformats.org/officeDocument/2006/relationships/slide" Target="slides/slide451.xml"/><Relationship Id="rId214" Type="http://schemas.openxmlformats.org/officeDocument/2006/relationships/slide" Target="slides/slide208.xml"/><Relationship Id="rId335" Type="http://schemas.openxmlformats.org/officeDocument/2006/relationships/slide" Target="slides/slide329.xml"/><Relationship Id="rId456" Type="http://schemas.openxmlformats.org/officeDocument/2006/relationships/slide" Target="slides/slide450.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451" Type="http://schemas.openxmlformats.org/officeDocument/2006/relationships/slide" Target="slides/slide445.xml"/><Relationship Id="rId450" Type="http://schemas.openxmlformats.org/officeDocument/2006/relationships/slide" Target="slides/slide444.xml"/><Relationship Id="rId213" Type="http://schemas.openxmlformats.org/officeDocument/2006/relationships/slide" Target="slides/slide207.xml"/><Relationship Id="rId334" Type="http://schemas.openxmlformats.org/officeDocument/2006/relationships/slide" Target="slides/slide328.xml"/><Relationship Id="rId455" Type="http://schemas.openxmlformats.org/officeDocument/2006/relationships/slide" Target="slides/slide449.xml"/><Relationship Id="rId212" Type="http://schemas.openxmlformats.org/officeDocument/2006/relationships/slide" Target="slides/slide206.xml"/><Relationship Id="rId333" Type="http://schemas.openxmlformats.org/officeDocument/2006/relationships/slide" Target="slides/slide327.xml"/><Relationship Id="rId454" Type="http://schemas.openxmlformats.org/officeDocument/2006/relationships/slide" Target="slides/slide448.xml"/><Relationship Id="rId211" Type="http://schemas.openxmlformats.org/officeDocument/2006/relationships/slide" Target="slides/slide205.xml"/><Relationship Id="rId332" Type="http://schemas.openxmlformats.org/officeDocument/2006/relationships/slide" Target="slides/slide326.xml"/><Relationship Id="rId453" Type="http://schemas.openxmlformats.org/officeDocument/2006/relationships/slide" Target="slides/slide447.xml"/><Relationship Id="rId210" Type="http://schemas.openxmlformats.org/officeDocument/2006/relationships/slide" Target="slides/slide204.xml"/><Relationship Id="rId331" Type="http://schemas.openxmlformats.org/officeDocument/2006/relationships/slide" Target="slides/slide325.xml"/><Relationship Id="rId452" Type="http://schemas.openxmlformats.org/officeDocument/2006/relationships/slide" Target="slides/slide446.xml"/><Relationship Id="rId370" Type="http://schemas.openxmlformats.org/officeDocument/2006/relationships/slide" Target="slides/slide364.xml"/><Relationship Id="rId491" Type="http://schemas.openxmlformats.org/officeDocument/2006/relationships/slide" Target="slides/slide485.xml"/><Relationship Id="rId490" Type="http://schemas.openxmlformats.org/officeDocument/2006/relationships/slide" Target="slides/slide48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489" Type="http://schemas.openxmlformats.org/officeDocument/2006/relationships/slide" Target="slides/slide483.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484" Type="http://schemas.openxmlformats.org/officeDocument/2006/relationships/slide" Target="slides/slide478.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483" Type="http://schemas.openxmlformats.org/officeDocument/2006/relationships/slide" Target="slides/slide477.xml"/><Relationship Id="rId240" Type="http://schemas.openxmlformats.org/officeDocument/2006/relationships/slide" Target="slides/slide234.xml"/><Relationship Id="rId361" Type="http://schemas.openxmlformats.org/officeDocument/2006/relationships/slide" Target="slides/slide355.xml"/><Relationship Id="rId482" Type="http://schemas.openxmlformats.org/officeDocument/2006/relationships/slide" Target="slides/slide476.xml"/><Relationship Id="rId360" Type="http://schemas.openxmlformats.org/officeDocument/2006/relationships/slide" Target="slides/slide354.xml"/><Relationship Id="rId481" Type="http://schemas.openxmlformats.org/officeDocument/2006/relationships/slide" Target="slides/slide475.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488" Type="http://schemas.openxmlformats.org/officeDocument/2006/relationships/slide" Target="slides/slide482.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487" Type="http://schemas.openxmlformats.org/officeDocument/2006/relationships/slide" Target="slides/slide481.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486" Type="http://schemas.openxmlformats.org/officeDocument/2006/relationships/slide" Target="slides/slide480.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485" Type="http://schemas.openxmlformats.org/officeDocument/2006/relationships/slide" Target="slides/slide479.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480" Type="http://schemas.openxmlformats.org/officeDocument/2006/relationships/slide" Target="slides/slide474.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479" Type="http://schemas.openxmlformats.org/officeDocument/2006/relationships/slide" Target="slides/slide473.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478" Type="http://schemas.openxmlformats.org/officeDocument/2006/relationships/slide" Target="slides/slide472.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473" Type="http://schemas.openxmlformats.org/officeDocument/2006/relationships/slide" Target="slides/slide467.xml"/><Relationship Id="rId230" Type="http://schemas.openxmlformats.org/officeDocument/2006/relationships/slide" Target="slides/slide224.xml"/><Relationship Id="rId351" Type="http://schemas.openxmlformats.org/officeDocument/2006/relationships/slide" Target="slides/slide345.xml"/><Relationship Id="rId472" Type="http://schemas.openxmlformats.org/officeDocument/2006/relationships/slide" Target="slides/slide466.xml"/><Relationship Id="rId350" Type="http://schemas.openxmlformats.org/officeDocument/2006/relationships/slide" Target="slides/slide344.xml"/><Relationship Id="rId471" Type="http://schemas.openxmlformats.org/officeDocument/2006/relationships/slide" Target="slides/slide465.xml"/><Relationship Id="rId470" Type="http://schemas.openxmlformats.org/officeDocument/2006/relationships/slide" Target="slides/slide46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477" Type="http://schemas.openxmlformats.org/officeDocument/2006/relationships/slide" Target="slides/slide471.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476" Type="http://schemas.openxmlformats.org/officeDocument/2006/relationships/slide" Target="slides/slide470.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475" Type="http://schemas.openxmlformats.org/officeDocument/2006/relationships/slide" Target="slides/slide469.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474" Type="http://schemas.openxmlformats.org/officeDocument/2006/relationships/slide" Target="slides/slide468.xml"/><Relationship Id="rId305" Type="http://schemas.openxmlformats.org/officeDocument/2006/relationships/slide" Target="slides/slide299.xml"/><Relationship Id="rId426" Type="http://schemas.openxmlformats.org/officeDocument/2006/relationships/slide" Target="slides/slide420.xml"/><Relationship Id="rId304" Type="http://schemas.openxmlformats.org/officeDocument/2006/relationships/slide" Target="slides/slide298.xml"/><Relationship Id="rId425" Type="http://schemas.openxmlformats.org/officeDocument/2006/relationships/slide" Target="slides/slide419.xml"/><Relationship Id="rId303" Type="http://schemas.openxmlformats.org/officeDocument/2006/relationships/slide" Target="slides/slide297.xml"/><Relationship Id="rId424" Type="http://schemas.openxmlformats.org/officeDocument/2006/relationships/slide" Target="slides/slide418.xml"/><Relationship Id="rId545" Type="http://schemas.openxmlformats.org/officeDocument/2006/relationships/font" Target="fonts/ShadowsIntoLight-regular.fntdata"/><Relationship Id="rId302" Type="http://schemas.openxmlformats.org/officeDocument/2006/relationships/slide" Target="slides/slide296.xml"/><Relationship Id="rId423" Type="http://schemas.openxmlformats.org/officeDocument/2006/relationships/slide" Target="slides/slide417.xml"/><Relationship Id="rId544" Type="http://schemas.openxmlformats.org/officeDocument/2006/relationships/slide" Target="slides/slide538.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306" Type="http://schemas.openxmlformats.org/officeDocument/2006/relationships/slide" Target="slides/slide300.xml"/><Relationship Id="rId427" Type="http://schemas.openxmlformats.org/officeDocument/2006/relationships/slide" Target="slides/slide421.xml"/><Relationship Id="rId301" Type="http://schemas.openxmlformats.org/officeDocument/2006/relationships/slide" Target="slides/slide295.xml"/><Relationship Id="rId422" Type="http://schemas.openxmlformats.org/officeDocument/2006/relationships/slide" Target="slides/slide416.xml"/><Relationship Id="rId543" Type="http://schemas.openxmlformats.org/officeDocument/2006/relationships/slide" Target="slides/slide537.xml"/><Relationship Id="rId300" Type="http://schemas.openxmlformats.org/officeDocument/2006/relationships/slide" Target="slides/slide294.xml"/><Relationship Id="rId421" Type="http://schemas.openxmlformats.org/officeDocument/2006/relationships/slide" Target="slides/slide415.xml"/><Relationship Id="rId542" Type="http://schemas.openxmlformats.org/officeDocument/2006/relationships/slide" Target="slides/slide536.xml"/><Relationship Id="rId420" Type="http://schemas.openxmlformats.org/officeDocument/2006/relationships/slide" Target="slides/slide414.xml"/><Relationship Id="rId541" Type="http://schemas.openxmlformats.org/officeDocument/2006/relationships/slide" Target="slides/slide535.xml"/><Relationship Id="rId540" Type="http://schemas.openxmlformats.org/officeDocument/2006/relationships/slide" Target="slides/slide534.xml"/><Relationship Id="rId415" Type="http://schemas.openxmlformats.org/officeDocument/2006/relationships/slide" Target="slides/slide409.xml"/><Relationship Id="rId536" Type="http://schemas.openxmlformats.org/officeDocument/2006/relationships/slide" Target="slides/slide530.xml"/><Relationship Id="rId414" Type="http://schemas.openxmlformats.org/officeDocument/2006/relationships/slide" Target="slides/slide408.xml"/><Relationship Id="rId535" Type="http://schemas.openxmlformats.org/officeDocument/2006/relationships/slide" Target="slides/slide529.xml"/><Relationship Id="rId413" Type="http://schemas.openxmlformats.org/officeDocument/2006/relationships/slide" Target="slides/slide407.xml"/><Relationship Id="rId534" Type="http://schemas.openxmlformats.org/officeDocument/2006/relationships/slide" Target="slides/slide528.xml"/><Relationship Id="rId412" Type="http://schemas.openxmlformats.org/officeDocument/2006/relationships/slide" Target="slides/slide406.xml"/><Relationship Id="rId533" Type="http://schemas.openxmlformats.org/officeDocument/2006/relationships/slide" Target="slides/slide527.xml"/><Relationship Id="rId419" Type="http://schemas.openxmlformats.org/officeDocument/2006/relationships/slide" Target="slides/slide413.xml"/><Relationship Id="rId418" Type="http://schemas.openxmlformats.org/officeDocument/2006/relationships/slide" Target="slides/slide412.xml"/><Relationship Id="rId539" Type="http://schemas.openxmlformats.org/officeDocument/2006/relationships/slide" Target="slides/slide533.xml"/><Relationship Id="rId417" Type="http://schemas.openxmlformats.org/officeDocument/2006/relationships/slide" Target="slides/slide411.xml"/><Relationship Id="rId538" Type="http://schemas.openxmlformats.org/officeDocument/2006/relationships/slide" Target="slides/slide532.xml"/><Relationship Id="rId416" Type="http://schemas.openxmlformats.org/officeDocument/2006/relationships/slide" Target="slides/slide410.xml"/><Relationship Id="rId537" Type="http://schemas.openxmlformats.org/officeDocument/2006/relationships/slide" Target="slides/slide531.xml"/><Relationship Id="rId411" Type="http://schemas.openxmlformats.org/officeDocument/2006/relationships/slide" Target="slides/slide405.xml"/><Relationship Id="rId532" Type="http://schemas.openxmlformats.org/officeDocument/2006/relationships/slide" Target="slides/slide526.xml"/><Relationship Id="rId410" Type="http://schemas.openxmlformats.org/officeDocument/2006/relationships/slide" Target="slides/slide404.xml"/><Relationship Id="rId531" Type="http://schemas.openxmlformats.org/officeDocument/2006/relationships/slide" Target="slides/slide525.xml"/><Relationship Id="rId530" Type="http://schemas.openxmlformats.org/officeDocument/2006/relationships/slide" Target="slides/slide524.xml"/><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slide" Target="slides/slide442.xml"/><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slide" Target="slides/slide441.xml"/><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slide" Target="slides/slide440.xml"/><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slide" Target="slides/slide439.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slide" Target="slides/slide443.xml"/><Relationship Id="rId440" Type="http://schemas.openxmlformats.org/officeDocument/2006/relationships/slide" Target="slides/slide434.xml"/><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slide" Target="slides/slide438.xml"/><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slide" Target="slides/slide437.xml"/><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slide" Target="slides/slide436.xml"/><Relationship Id="rId320" Type="http://schemas.openxmlformats.org/officeDocument/2006/relationships/slide" Target="slides/slide314.xml"/><Relationship Id="rId441" Type="http://schemas.openxmlformats.org/officeDocument/2006/relationships/slide" Target="slides/slide435.xml"/><Relationship Id="rId316" Type="http://schemas.openxmlformats.org/officeDocument/2006/relationships/slide" Target="slides/slide310.xml"/><Relationship Id="rId437" Type="http://schemas.openxmlformats.org/officeDocument/2006/relationships/slide" Target="slides/slide431.xml"/><Relationship Id="rId315" Type="http://schemas.openxmlformats.org/officeDocument/2006/relationships/slide" Target="slides/slide309.xml"/><Relationship Id="rId436" Type="http://schemas.openxmlformats.org/officeDocument/2006/relationships/slide" Target="slides/slide430.xml"/><Relationship Id="rId314" Type="http://schemas.openxmlformats.org/officeDocument/2006/relationships/slide" Target="slides/slide308.xml"/><Relationship Id="rId435" Type="http://schemas.openxmlformats.org/officeDocument/2006/relationships/slide" Target="slides/slide429.xml"/><Relationship Id="rId313" Type="http://schemas.openxmlformats.org/officeDocument/2006/relationships/slide" Target="slides/slide307.xml"/><Relationship Id="rId434" Type="http://schemas.openxmlformats.org/officeDocument/2006/relationships/slide" Target="slides/slide428.xml"/><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slide" Target="slides/slide433.xml"/><Relationship Id="rId317" Type="http://schemas.openxmlformats.org/officeDocument/2006/relationships/slide" Target="slides/slide311.xml"/><Relationship Id="rId438" Type="http://schemas.openxmlformats.org/officeDocument/2006/relationships/slide" Target="slides/slide432.xml"/><Relationship Id="rId312" Type="http://schemas.openxmlformats.org/officeDocument/2006/relationships/slide" Target="slides/slide306.xml"/><Relationship Id="rId433" Type="http://schemas.openxmlformats.org/officeDocument/2006/relationships/slide" Target="slides/slide427.xml"/><Relationship Id="rId311" Type="http://schemas.openxmlformats.org/officeDocument/2006/relationships/slide" Target="slides/slide305.xml"/><Relationship Id="rId432" Type="http://schemas.openxmlformats.org/officeDocument/2006/relationships/slide" Target="slides/slide426.xml"/><Relationship Id="rId310" Type="http://schemas.openxmlformats.org/officeDocument/2006/relationships/slide" Target="slides/slide304.xml"/><Relationship Id="rId431" Type="http://schemas.openxmlformats.org/officeDocument/2006/relationships/slide" Target="slides/slide425.xml"/><Relationship Id="rId430" Type="http://schemas.openxmlformats.org/officeDocument/2006/relationships/slide" Target="slides/slide4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 name="Google Shape;4;n"/>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11" type="ftr"/>
          </p:nvPr>
        </p:nvSpPr>
        <p:spPr>
          <a:xfrm>
            <a:off x="457200" y="8791575"/>
            <a:ext cx="6076950" cy="228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1"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1: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1: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10: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1" i="0" lang="en-US" sz="1800" u="none" cap="none" strike="noStrike"/>
              <a:t>Integer</a:t>
            </a:r>
            <a:endParaRPr/>
          </a:p>
          <a:p>
            <a:pPr indent="0" lvl="1" marL="0" marR="0" rtl="0" algn="l">
              <a:spcBef>
                <a:spcPts val="0"/>
              </a:spcBef>
              <a:spcAft>
                <a:spcPts val="0"/>
              </a:spcAft>
              <a:buSzPts val="1800"/>
              <a:buFont typeface="Arial"/>
              <a:buNone/>
            </a:pPr>
            <a:r>
              <a:rPr b="0" i="0" lang="en-US" sz="1800" u="none" cap="none" strike="noStrike"/>
              <a:t>Java provides four different integer types to accommodate different size numbers. All the numeric types are signed, which means that they can hold positive or negative numbers.</a:t>
            </a:r>
            <a:endParaRPr/>
          </a:p>
          <a:p>
            <a:pPr indent="0" lvl="1" marL="0" marR="0" rtl="0" algn="l">
              <a:spcBef>
                <a:spcPts val="0"/>
              </a:spcBef>
              <a:spcAft>
                <a:spcPts val="0"/>
              </a:spcAft>
              <a:buSzPts val="1800"/>
              <a:buFont typeface="Arial"/>
              <a:buNone/>
            </a:pPr>
            <a:r>
              <a:rPr b="0" i="0" lang="en-US" sz="1800" u="none" cap="none" strike="noStrike"/>
              <a:t>The integer types have the following ranges:</a:t>
            </a:r>
            <a:endParaRPr/>
          </a:p>
          <a:p>
            <a:pPr indent="0" lvl="2" marL="0" marR="0" rtl="0" algn="l">
              <a:lnSpc>
                <a:spcPct val="95000"/>
              </a:lnSpc>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byte</a:t>
            </a:r>
            <a:r>
              <a:rPr b="0" i="0" lang="en-US" sz="1800" u="none" cap="none" strike="noStrike"/>
              <a:t> range is –128 to +127. Number of bits = 8.</a:t>
            </a:r>
            <a:endParaRPr/>
          </a:p>
          <a:p>
            <a:pPr indent="0" lvl="2" marL="0" marR="0" rtl="0" algn="l">
              <a:lnSpc>
                <a:spcPct val="95000"/>
              </a:lnSpc>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short</a:t>
            </a:r>
            <a:r>
              <a:rPr b="0" i="0" lang="en-US" sz="1800" u="none" cap="none" strike="noStrike"/>
              <a:t> range is –32,768 to +32,767. Number of bits = 16.</a:t>
            </a:r>
            <a:endParaRPr/>
          </a:p>
          <a:p>
            <a:pPr indent="0" lvl="2" marL="0" marR="0" rtl="0" algn="l">
              <a:lnSpc>
                <a:spcPct val="95000"/>
              </a:lnSpc>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int</a:t>
            </a:r>
            <a:r>
              <a:rPr b="0" i="0" lang="en-US" sz="1800" u="none" cap="none" strike="noStrike"/>
              <a:t> range is –2,147,483,648 to +2,147,483,647. The most common integer type is </a:t>
            </a:r>
            <a:r>
              <a:rPr b="0" i="0" lang="en-US" sz="1800" u="none" cap="none" strike="noStrike">
                <a:latin typeface="Courier New"/>
                <a:ea typeface="Courier New"/>
                <a:cs typeface="Courier New"/>
                <a:sym typeface="Courier New"/>
              </a:rPr>
              <a:t>int</a:t>
            </a:r>
            <a:r>
              <a:rPr b="0" i="0" lang="en-US" sz="1800" u="none" cap="none" strike="noStrike"/>
              <a:t>. Number of bits = 32.</a:t>
            </a:r>
            <a:endParaRPr/>
          </a:p>
          <a:p>
            <a:pPr indent="0" lvl="2" marL="0" marR="0" rtl="0" algn="l">
              <a:lnSpc>
                <a:spcPct val="95000"/>
              </a:lnSpc>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long</a:t>
            </a:r>
            <a:r>
              <a:rPr b="0" i="0" lang="en-US" sz="1800" u="none" cap="none" strike="noStrike"/>
              <a:t> range is –9,223,372,036,854,775,808 to +9,223,372,036,854,775,807. Number of bits = 64.</a:t>
            </a:r>
            <a:endParaRPr/>
          </a:p>
          <a:p>
            <a:pPr indent="0" lvl="1" marL="0" marR="0" rtl="0" algn="l">
              <a:spcBef>
                <a:spcPts val="0"/>
              </a:spcBef>
              <a:spcAft>
                <a:spcPts val="0"/>
              </a:spcAft>
              <a:buSzPts val="1800"/>
              <a:buFont typeface="Arial"/>
              <a:buNone/>
            </a:pPr>
            <a:r>
              <a:rPr b="1" i="0" lang="en-US" sz="1800" u="none" cap="none" strike="noStrike"/>
              <a:t>Floating Point</a:t>
            </a:r>
            <a:endParaRPr b="1" i="0" sz="1800" u="none" cap="none" strike="noStrike">
              <a:solidFill>
                <a:srgbClr val="CC3300"/>
              </a:solidFill>
            </a:endParaRPr>
          </a:p>
          <a:p>
            <a:pPr indent="0" lvl="1" marL="0" marR="0" rtl="0" algn="l">
              <a:spcBef>
                <a:spcPts val="0"/>
              </a:spcBef>
              <a:spcAft>
                <a:spcPts val="0"/>
              </a:spcAft>
              <a:buSzPts val="1800"/>
              <a:buFont typeface="Arial"/>
              <a:buNone/>
            </a:pPr>
            <a:r>
              <a:rPr b="0" i="0" lang="en-US" sz="1800" u="none" cap="none" strike="noStrike"/>
              <a:t>The floating-point types hold numbers with a fractional part and conform to the IEEE 754 standard. There are two types of floating points: </a:t>
            </a:r>
            <a:r>
              <a:rPr b="0" i="0" lang="en-US" sz="1800" u="none" cap="none" strike="noStrike">
                <a:latin typeface="Courier New"/>
                <a:ea typeface="Courier New"/>
                <a:cs typeface="Courier New"/>
                <a:sym typeface="Courier New"/>
              </a:rPr>
              <a:t>float</a:t>
            </a:r>
            <a:r>
              <a:rPr b="0" i="0" lang="en-US" sz="1800" u="none" cap="none" strike="noStrike"/>
              <a:t> and </a:t>
            </a:r>
            <a:r>
              <a:rPr b="0" i="0" lang="en-US" sz="1800" u="none" cap="none" strike="noStrike">
                <a:latin typeface="Courier New"/>
                <a:ea typeface="Courier New"/>
                <a:cs typeface="Courier New"/>
                <a:sym typeface="Courier New"/>
              </a:rPr>
              <a:t>double</a:t>
            </a:r>
            <a:r>
              <a:rPr b="0" i="0" lang="en-US" sz="1800" u="none" cap="none" strike="noStrike"/>
              <a:t>.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double</a:t>
            </a:r>
            <a:r>
              <a:rPr b="0" i="0" lang="en-US" sz="1800" u="none" cap="none" strike="noStrike"/>
              <a:t> is called so because it provides double the precision of </a:t>
            </a:r>
            <a:r>
              <a:rPr b="0" i="0" lang="en-US" sz="1800" u="none" cap="none" strike="noStrike">
                <a:latin typeface="Courier New"/>
                <a:ea typeface="Courier New"/>
                <a:cs typeface="Courier New"/>
                <a:sym typeface="Courier New"/>
              </a:rPr>
              <a:t>float</a:t>
            </a:r>
            <a:r>
              <a:rPr b="0" i="0" lang="en-US" sz="1800" u="none" cap="none" strike="noStrike"/>
              <a:t>. A </a:t>
            </a:r>
            <a:r>
              <a:rPr b="0" i="0" lang="en-US" sz="1800" u="none" cap="none" strike="noStrike">
                <a:latin typeface="Courier New"/>
                <a:ea typeface="Courier New"/>
                <a:cs typeface="Courier New"/>
                <a:sym typeface="Courier New"/>
              </a:rPr>
              <a:t>float</a:t>
            </a:r>
            <a:r>
              <a:rPr b="0" i="0" lang="en-US" sz="1800" u="none" cap="none" strike="noStrike"/>
              <a:t> uses 32 bits to store data, whereas a </a:t>
            </a:r>
            <a:r>
              <a:rPr b="0" i="0" lang="en-US" sz="1800" u="none" cap="none" strike="noStrike">
                <a:latin typeface="Courier New"/>
                <a:ea typeface="Courier New"/>
                <a:cs typeface="Courier New"/>
                <a:sym typeface="Courier New"/>
              </a:rPr>
              <a:t>double</a:t>
            </a:r>
            <a:r>
              <a:rPr b="0" i="0" lang="en-US" sz="1800" u="none" cap="none" strike="noStrike"/>
              <a:t> uses 64 bits.</a:t>
            </a:r>
            <a:endParaRPr/>
          </a:p>
        </p:txBody>
      </p:sp>
      <p:sp>
        <p:nvSpPr>
          <p:cNvPr id="155" name="Google Shape;155;p10: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40a120c017_0_62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 name="Google Shape;1104;g40a120c017_0_62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demonstrates an immutable class in Java where all fields of class remain immutable and the class is also made final to avoid risk of immutability through inheritance.</a:t>
            </a:r>
            <a:endParaRPr/>
          </a:p>
          <a:p>
            <a:pPr indent="0" lvl="1" marL="0" marR="0" rtl="0" algn="l">
              <a:spcBef>
                <a:spcPts val="0"/>
              </a:spcBef>
              <a:spcAft>
                <a:spcPts val="0"/>
              </a:spcAft>
              <a:buSzPts val="1800"/>
              <a:buFont typeface="Arial"/>
              <a:buNone/>
            </a:pPr>
            <a:r>
              <a:rPr b="1" i="0" lang="en-US" sz="1800" u="none" cap="none" strike="noStrike"/>
              <a:t>Benefits of immutable classes in Java</a:t>
            </a:r>
            <a:endParaRPr/>
          </a:p>
          <a:p>
            <a:pPr indent="0" lvl="2" marL="0" marR="0" rtl="0" algn="l">
              <a:spcBef>
                <a:spcPts val="0"/>
              </a:spcBef>
              <a:spcAft>
                <a:spcPts val="0"/>
              </a:spcAft>
              <a:buSzPts val="1800"/>
              <a:buFont typeface="Arial"/>
              <a:buNone/>
            </a:pPr>
            <a:r>
              <a:rPr b="0" i="0" lang="en-US" sz="1800" u="none" cap="none" strike="noStrike"/>
              <a:t>1.	Immutable objects are by default thread-safe, and can be shared without synchronization in concurrent environment.</a:t>
            </a:r>
            <a:endParaRPr/>
          </a:p>
          <a:p>
            <a:pPr indent="0" lvl="2" marL="0" marR="0" rtl="0" algn="l">
              <a:spcBef>
                <a:spcPts val="0"/>
              </a:spcBef>
              <a:spcAft>
                <a:spcPts val="0"/>
              </a:spcAft>
              <a:buSzPts val="1800"/>
              <a:buFont typeface="Arial"/>
              <a:buNone/>
            </a:pPr>
            <a:r>
              <a:rPr b="0" i="0" lang="en-US" sz="1800" u="none" cap="none" strike="noStrike"/>
              <a:t>2.	Immutable object boost performance of Java application by reducing synchronization in code.</a:t>
            </a:r>
            <a:endParaRPr/>
          </a:p>
          <a:p>
            <a:pPr indent="0" lvl="2" marL="0" marR="0" rtl="0" algn="l">
              <a:spcBef>
                <a:spcPts val="0"/>
              </a:spcBef>
              <a:spcAft>
                <a:spcPts val="0"/>
              </a:spcAft>
              <a:buSzPts val="1800"/>
              <a:buFont typeface="Arial"/>
              <a:buNone/>
            </a:pPr>
            <a:r>
              <a:rPr b="0" i="0" lang="en-US" sz="1800" u="none" cap="none" strike="noStrike"/>
              <a:t>3.	Reusability, you can cache immutable object and reuse them, much like String literals and Integers. </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If Immutable class has many optional and mandatory fields, you can also use Builder Design Pattern  to make a class Immutable in Java.</a:t>
            </a:r>
            <a:endParaRPr/>
          </a:p>
          <a:p>
            <a:pPr indent="0" lvl="0" marL="0" marR="0" rtl="0" algn="l">
              <a:spcBef>
                <a:spcPts val="0"/>
              </a:spcBef>
              <a:spcAft>
                <a:spcPts val="0"/>
              </a:spcAft>
              <a:buNone/>
            </a:pPr>
            <a:r>
              <a:t/>
            </a:r>
            <a:endParaRPr b="0" i="0" sz="1800" u="none" cap="none" strike="noStrike"/>
          </a:p>
        </p:txBody>
      </p:sp>
      <p:sp>
        <p:nvSpPr>
          <p:cNvPr id="1105" name="Google Shape;1105;g40a120c017_0_62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a120c017_0_62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
        <p:nvSpPr>
          <p:cNvPr id="1113" name="Google Shape;1113;g40a120c017_0_62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4" name="Google Shape;1114;g40a120c017_0_62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40a120c017_0_63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
        <p:nvSpPr>
          <p:cNvPr id="1122" name="Google Shape;1122;g40a120c017_0_63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3" name="Google Shape;1123;g40a120c017_0_63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40a120c017_0_64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
        <p:nvSpPr>
          <p:cNvPr id="1131" name="Google Shape;1131;g40a120c017_0_64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2" name="Google Shape;1132;g40a120c017_0_64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a120c017_0_6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
        <p:nvSpPr>
          <p:cNvPr id="1140" name="Google Shape;1140;g40a120c017_0_6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1" name="Google Shape;1141;g40a120c017_0_6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40a120c017_0_6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9" name="Google Shape;1149;g40a120c017_0_655: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e</a:t>
            </a:r>
            <a:endParaRPr/>
          </a:p>
          <a:p>
            <a:pPr indent="0" lvl="1" marL="0" marR="0" rtl="0" algn="l">
              <a:spcBef>
                <a:spcPts val="0"/>
              </a:spcBef>
              <a:spcAft>
                <a:spcPts val="0"/>
              </a:spcAft>
              <a:buClr>
                <a:srgbClr val="0000FF"/>
              </a:buClr>
              <a:buSzPts val="1800"/>
              <a:buFont typeface="Arial"/>
              <a:buNone/>
            </a:pPr>
            <a:r>
              <a:rPr b="0" i="0" lang="en-US" sz="1800" u="none" cap="none" strike="noStrike">
                <a:solidFill>
                  <a:srgbClr val="0000FF"/>
                </a:solidFill>
              </a:rPr>
              <a:t>Because the </a:t>
            </a:r>
            <a:r>
              <a:rPr b="0" i="0" lang="en-US" sz="1800" u="none" cap="none" strike="noStrike">
                <a:solidFill>
                  <a:srgbClr val="0000FF"/>
                </a:solidFill>
                <a:latin typeface="Courier New"/>
                <a:ea typeface="Courier New"/>
                <a:cs typeface="Courier New"/>
                <a:sym typeface="Courier New"/>
              </a:rPr>
              <a:t>Checking</a:t>
            </a:r>
            <a:r>
              <a:rPr b="0" i="0" lang="en-US" sz="1800" u="none" cap="none" strike="noStrike"/>
              <a:t> </a:t>
            </a:r>
            <a:r>
              <a:rPr b="0" i="0" lang="en-US" sz="1800" u="none" cap="none" strike="noStrike">
                <a:solidFill>
                  <a:srgbClr val="0000FF"/>
                </a:solidFill>
              </a:rPr>
              <a:t>class extends </a:t>
            </a:r>
            <a:r>
              <a:rPr b="0" i="0" lang="en-US" sz="1800" u="none" cap="none" strike="noStrike">
                <a:solidFill>
                  <a:srgbClr val="0000FF"/>
                </a:solidFill>
                <a:latin typeface="Courier New"/>
                <a:ea typeface="Courier New"/>
                <a:cs typeface="Courier New"/>
                <a:sym typeface="Courier New"/>
              </a:rPr>
              <a:t>Account</a:t>
            </a:r>
            <a:r>
              <a:rPr b="0" i="0" lang="en-US" sz="1800" u="none" cap="none" strike="noStrike">
                <a:solidFill>
                  <a:srgbClr val="0000FF"/>
                </a:solidFill>
              </a:rPr>
              <a:t>, the </a:t>
            </a:r>
            <a:r>
              <a:rPr b="0" i="0" lang="en-US" sz="1800" u="none" cap="none" strike="noStrike">
                <a:solidFill>
                  <a:srgbClr val="0000FF"/>
                </a:solidFill>
                <a:latin typeface="Courier New"/>
                <a:ea typeface="Courier New"/>
                <a:cs typeface="Courier New"/>
                <a:sym typeface="Courier New"/>
              </a:rPr>
              <a:t>withdraw</a:t>
            </a:r>
            <a:r>
              <a:rPr b="0" i="0" lang="en-US" sz="1800" u="none" cap="none" strike="noStrike">
                <a:solidFill>
                  <a:srgbClr val="0000FF"/>
                </a:solidFill>
              </a:rPr>
              <a:t> method declared in </a:t>
            </a:r>
            <a:r>
              <a:rPr b="0" i="0" lang="en-US" sz="1800" u="none" cap="none" strike="noStrike">
                <a:solidFill>
                  <a:srgbClr val="0000FF"/>
                </a:solidFill>
                <a:latin typeface="Courier New"/>
                <a:ea typeface="Courier New"/>
                <a:cs typeface="Courier New"/>
                <a:sym typeface="Courier New"/>
              </a:rPr>
              <a:t>Checking</a:t>
            </a:r>
            <a:r>
              <a:rPr b="0" i="0" lang="en-US" sz="1800" u="none" cap="none" strike="noStrike">
                <a:solidFill>
                  <a:srgbClr val="0000FF"/>
                </a:solidFill>
              </a:rPr>
              <a:t> overrides the </a:t>
            </a:r>
            <a:r>
              <a:rPr b="0" i="0" lang="en-US" sz="1800" u="none" cap="none" strike="noStrike">
                <a:solidFill>
                  <a:srgbClr val="0000FF"/>
                </a:solidFill>
                <a:latin typeface="Courier New"/>
                <a:ea typeface="Courier New"/>
                <a:cs typeface="Courier New"/>
                <a:sym typeface="Courier New"/>
              </a:rPr>
              <a:t>withdraw</a:t>
            </a:r>
            <a:r>
              <a:rPr b="0" i="0" lang="en-US" sz="1800" u="none" cap="none" strike="noStrike">
                <a:solidFill>
                  <a:srgbClr val="0000FF"/>
                </a:solidFill>
              </a:rPr>
              <a:t> method in </a:t>
            </a:r>
            <a:r>
              <a:rPr b="0" i="0" lang="en-US" sz="1800" u="none" cap="none" strike="noStrike">
                <a:solidFill>
                  <a:srgbClr val="0000FF"/>
                </a:solidFill>
                <a:latin typeface="Courier New"/>
                <a:ea typeface="Courier New"/>
                <a:cs typeface="Courier New"/>
                <a:sym typeface="Courier New"/>
              </a:rPr>
              <a:t>Account</a:t>
            </a:r>
            <a:r>
              <a:rPr b="0" i="0" lang="en-US" sz="1800" u="none" cap="none" strike="noStrike">
                <a:solidFill>
                  <a:srgbClr val="0000FF"/>
                </a:solidFill>
              </a:rPr>
              <a:t>. At run time, the method for the object (</a:t>
            </a:r>
            <a:r>
              <a:rPr b="0" i="0" lang="en-US" sz="1800" u="none" cap="none" strike="noStrike">
                <a:solidFill>
                  <a:srgbClr val="0000FF"/>
                </a:solidFill>
                <a:latin typeface="Courier New"/>
                <a:ea typeface="Courier New"/>
                <a:cs typeface="Courier New"/>
                <a:sym typeface="Courier New"/>
              </a:rPr>
              <a:t>Checking</a:t>
            </a:r>
            <a:r>
              <a:rPr b="0" i="0" lang="en-US" sz="1800" u="none" cap="none" strike="noStrike">
                <a:solidFill>
                  <a:srgbClr val="0000FF"/>
                </a:solidFill>
              </a:rPr>
              <a:t>) is executed.</a:t>
            </a:r>
            <a:endParaRPr/>
          </a:p>
        </p:txBody>
      </p:sp>
      <p:sp>
        <p:nvSpPr>
          <p:cNvPr id="1150" name="Google Shape;1150;g40a120c017_0_6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a120c017_0_6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8" name="Google Shape;1158;g40a120c017_0_662: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 </a:t>
            </a:r>
            <a:endParaRPr/>
          </a:p>
          <a:p>
            <a:pPr indent="0" lvl="1" marL="0" marR="0" rtl="0" algn="l">
              <a:spcBef>
                <a:spcPts val="0"/>
              </a:spcBef>
              <a:spcAft>
                <a:spcPts val="0"/>
              </a:spcAft>
              <a:buClr>
                <a:srgbClr val="0000FF"/>
              </a:buClr>
              <a:buSzPts val="1800"/>
              <a:buFont typeface="Arial"/>
              <a:buNone/>
            </a:pPr>
            <a:r>
              <a:rPr b="0" i="0" lang="en-US" sz="1800" u="none" cap="none" strike="noStrike">
                <a:solidFill>
                  <a:srgbClr val="0000FF"/>
                </a:solidFill>
              </a:rPr>
              <a:t>Actually, </a:t>
            </a:r>
            <a:r>
              <a:rPr b="0" i="0" lang="en-US" sz="1800" u="none" cap="none" strike="noStrike">
                <a:solidFill>
                  <a:srgbClr val="0000FF"/>
                </a:solidFill>
                <a:latin typeface="Courier New"/>
                <a:ea typeface="Courier New"/>
                <a:cs typeface="Courier New"/>
                <a:sym typeface="Courier New"/>
              </a:rPr>
              <a:t>acct</a:t>
            </a:r>
            <a:r>
              <a:rPr b="0" i="0" lang="en-US" sz="1800" u="none" cap="none" strike="noStrike">
                <a:solidFill>
                  <a:srgbClr val="0000FF"/>
                </a:solidFill>
              </a:rPr>
              <a:t> is also an </a:t>
            </a:r>
            <a:r>
              <a:rPr b="0" i="0" lang="en-US" sz="1800" u="none" cap="none" strike="noStrike">
                <a:solidFill>
                  <a:srgbClr val="0000FF"/>
                </a:solidFill>
                <a:latin typeface="Courier New"/>
                <a:ea typeface="Courier New"/>
                <a:cs typeface="Courier New"/>
                <a:sym typeface="Courier New"/>
              </a:rPr>
              <a:t>instanceof</a:t>
            </a:r>
            <a:r>
              <a:rPr b="0" i="0" lang="en-US" sz="1800" u="none" cap="none" strike="noStrike">
                <a:solidFill>
                  <a:srgbClr val="0000FF"/>
                </a:solidFill>
              </a:rPr>
              <a:t> the </a:t>
            </a:r>
            <a:r>
              <a:rPr b="0" i="0" lang="en-US" sz="1800" u="none" cap="none" strike="noStrike">
                <a:solidFill>
                  <a:srgbClr val="0000FF"/>
                </a:solidFill>
                <a:latin typeface="Courier New"/>
                <a:ea typeface="Courier New"/>
                <a:cs typeface="Courier New"/>
                <a:sym typeface="Courier New"/>
              </a:rPr>
              <a:t>Account</a:t>
            </a:r>
            <a:r>
              <a:rPr b="0" i="0" lang="en-US" sz="1800" u="none" cap="none" strike="noStrike">
                <a:solidFill>
                  <a:srgbClr val="0000FF"/>
                </a:solidFill>
              </a:rPr>
              <a:t> class.</a:t>
            </a:r>
            <a:endParaRPr/>
          </a:p>
        </p:txBody>
      </p:sp>
      <p:sp>
        <p:nvSpPr>
          <p:cNvPr id="1159" name="Google Shape;1159;g40a120c017_0_6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40a120c017_0_70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7" name="Google Shape;1167;g40a120c017_0_70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40a120c017_0_70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4" name="Google Shape;1174;g40a120c017_0_70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175" name="Google Shape;1175;g40a120c017_0_70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5 -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40a120c017_0_71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3" name="Google Shape;1183;g40a120c017_0_715: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Class Inheritance</a:t>
            </a:r>
            <a:endParaRPr/>
          </a:p>
          <a:p>
            <a:pPr indent="0" lvl="1" marL="0" marR="0" rtl="0" algn="l">
              <a:spcBef>
                <a:spcPts val="0"/>
              </a:spcBef>
              <a:spcAft>
                <a:spcPts val="0"/>
              </a:spcAft>
              <a:buSzPts val="1800"/>
              <a:buFont typeface="Arial"/>
              <a:buNone/>
            </a:pPr>
            <a:r>
              <a:rPr b="0" i="0" lang="en-US" sz="1800" u="none" cap="none" strike="noStrike"/>
              <a:t>When designing an object-oriented solution, you should attempt to avoid code duplication. One technique to avoid duplication is to create library methods and classes. Libraries function as a central point to contain often reused code. Another technique to avoid code duplication is to use class inheritance. When there is a shared base type identified between two classes, any shared code may be placed in a parent class.</a:t>
            </a:r>
            <a:endParaRPr/>
          </a:p>
          <a:p>
            <a:pPr indent="0" lvl="1" marL="0" marR="0" rtl="0" algn="l">
              <a:spcBef>
                <a:spcPts val="0"/>
              </a:spcBef>
              <a:spcAft>
                <a:spcPts val="0"/>
              </a:spcAft>
              <a:buSzPts val="1800"/>
              <a:buFont typeface="Arial"/>
              <a:buNone/>
            </a:pPr>
            <a:r>
              <a:rPr b="0" i="0" lang="en-US" sz="1800" u="none" cap="none" strike="noStrike"/>
              <a:t>When possible, use object references of the most generic base type possible. In Java, generalization and specialization enable reuse through method inheritance and virtual method invocation (VMI). VMI, sometimes called “late-binding,” enables a caller to dynamically call a method as long as the method has been declared in a generic base type.</a:t>
            </a:r>
            <a:endParaRPr/>
          </a:p>
        </p:txBody>
      </p:sp>
      <p:sp>
        <p:nvSpPr>
          <p:cNvPr id="1184" name="Google Shape;1184;g40a120c017_0_71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5 -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1: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1: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Rules for Literals</a:t>
            </a:r>
            <a:endParaRPr/>
          </a:p>
          <a:p>
            <a:pPr indent="0" lvl="1" marL="0" marR="0" rtl="0" algn="l">
              <a:spcBef>
                <a:spcPts val="0"/>
              </a:spcBef>
              <a:spcAft>
                <a:spcPts val="0"/>
              </a:spcAft>
              <a:buSzPts val="1800"/>
              <a:buFont typeface="Arial"/>
              <a:buNone/>
            </a:pPr>
            <a:r>
              <a:rPr b="0" i="0" lang="en-US" sz="1800" u="none" cap="none" strike="noStrike"/>
              <a:t>You can place underscores only between digits; you cannot place underscores in the following places:</a:t>
            </a:r>
            <a:endParaRPr/>
          </a:p>
          <a:p>
            <a:pPr indent="0" lvl="2" marL="0" marR="0" rtl="0" algn="l">
              <a:spcBef>
                <a:spcPts val="0"/>
              </a:spcBef>
              <a:spcAft>
                <a:spcPts val="0"/>
              </a:spcAft>
              <a:buSzPts val="1800"/>
              <a:buFont typeface="Arial"/>
              <a:buNone/>
            </a:pPr>
            <a:r>
              <a:rPr b="0" i="0" lang="en-US" sz="1800" u="none" cap="none" strike="noStrike"/>
              <a:t> At the beginning or end of a number</a:t>
            </a:r>
            <a:endParaRPr/>
          </a:p>
          <a:p>
            <a:pPr indent="0" lvl="2" marL="0" marR="0" rtl="0" algn="l">
              <a:spcBef>
                <a:spcPts val="0"/>
              </a:spcBef>
              <a:spcAft>
                <a:spcPts val="0"/>
              </a:spcAft>
              <a:buSzPts val="1800"/>
              <a:buFont typeface="Arial"/>
              <a:buNone/>
            </a:pPr>
            <a:r>
              <a:rPr b="0" i="0" lang="en-US" sz="1800" u="none" cap="none" strike="noStrike"/>
              <a:t> Adjacent to a decimal point in a floating point literal</a:t>
            </a:r>
            <a:endParaRPr/>
          </a:p>
          <a:p>
            <a:pPr indent="0" lvl="2" marL="0" marR="0" rtl="0" algn="l">
              <a:spcBef>
                <a:spcPts val="0"/>
              </a:spcBef>
              <a:spcAft>
                <a:spcPts val="0"/>
              </a:spcAft>
              <a:buSzPts val="1800"/>
              <a:buFont typeface="Arial"/>
              <a:buNone/>
            </a:pPr>
            <a:r>
              <a:rPr b="0" i="0" lang="en-US" sz="1800" u="none" cap="none" strike="noStrike"/>
              <a:t> Prior to an </a:t>
            </a:r>
            <a:r>
              <a:rPr b="0" i="0" lang="en-US" sz="1800" u="none" cap="none" strike="noStrike">
                <a:latin typeface="Courier New"/>
                <a:ea typeface="Courier New"/>
                <a:cs typeface="Courier New"/>
                <a:sym typeface="Courier New"/>
              </a:rPr>
              <a:t>F</a:t>
            </a:r>
            <a:r>
              <a:rPr b="0" i="0" lang="en-US" sz="1800" u="none" cap="none" strike="noStrike"/>
              <a:t> or </a:t>
            </a:r>
            <a:r>
              <a:rPr b="0" i="0" lang="en-US" sz="1800" u="none" cap="none" strike="noStrike">
                <a:latin typeface="Courier New"/>
                <a:ea typeface="Courier New"/>
                <a:cs typeface="Courier New"/>
                <a:sym typeface="Courier New"/>
              </a:rPr>
              <a:t>L</a:t>
            </a:r>
            <a:r>
              <a:rPr b="0" i="0" lang="en-US" sz="1800" u="none" cap="none" strike="noStrike"/>
              <a:t> suffix</a:t>
            </a:r>
            <a:endParaRPr/>
          </a:p>
          <a:p>
            <a:pPr indent="0" lvl="2" marL="0" marR="0" rtl="0" algn="l">
              <a:spcBef>
                <a:spcPts val="0"/>
              </a:spcBef>
              <a:spcAft>
                <a:spcPts val="0"/>
              </a:spcAft>
              <a:buSzPts val="1800"/>
              <a:buFont typeface="Arial"/>
              <a:buNone/>
            </a:pPr>
            <a:r>
              <a:rPr b="0" i="0" lang="en-US" sz="1800" u="none" cap="none" strike="noStrike"/>
              <a:t> In positions where a string of digits is expected</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Java language is case-sensitive. In Java, the variable </a:t>
            </a:r>
            <a:r>
              <a:rPr b="0" i="0" lang="en-US" sz="1800" u="none" cap="none" strike="noStrike">
                <a:latin typeface="Courier New"/>
                <a:ea typeface="Courier New"/>
                <a:cs typeface="Courier New"/>
                <a:sym typeface="Courier New"/>
              </a:rPr>
              <a:t>creditCardNumber</a:t>
            </a:r>
            <a:r>
              <a:rPr b="0" i="0" lang="en-US" sz="1800" u="none" cap="none" strike="noStrike"/>
              <a:t> is different from </a:t>
            </a:r>
            <a:r>
              <a:rPr b="0" i="0" lang="en-US" sz="1800" u="none" cap="none" strike="noStrike">
                <a:latin typeface="Courier New"/>
                <a:ea typeface="Courier New"/>
                <a:cs typeface="Courier New"/>
                <a:sym typeface="Courier New"/>
              </a:rPr>
              <a:t>CREDITCARDNUMBER</a:t>
            </a:r>
            <a:r>
              <a:rPr b="0" i="0" lang="en-US" sz="1800" u="none" cap="none" strike="noStrike"/>
              <a:t>. Convention indicates that Java variables and method names use “lower camel case”―lowercase for the first letter of the first element of a variable name and uppercase for the first letter of subsequent elements.</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164" name="Google Shape;164;p11: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40a120c017_0_7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0" name="Google Shape;1200;g40a120c017_0_7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Coding for Generalization</a:t>
            </a:r>
            <a:endParaRPr/>
          </a:p>
          <a:p>
            <a:pPr indent="0" lvl="1" marL="0" marR="0" rtl="0" algn="l">
              <a:spcBef>
                <a:spcPts val="0"/>
              </a:spcBef>
              <a:spcAft>
                <a:spcPts val="0"/>
              </a:spcAft>
              <a:buSzPts val="1800"/>
              <a:buFont typeface="Arial"/>
              <a:buNone/>
            </a:pPr>
            <a:r>
              <a:rPr b="0" i="0" lang="en-US" sz="1800" u="none" cap="none" strike="noStrike"/>
              <a:t>Always use the most generic reference type possible. Java IDEs may contain refactoring tools that assist in changing existing references to a more generic base type.</a:t>
            </a:r>
            <a:endParaRPr/>
          </a:p>
        </p:txBody>
      </p:sp>
      <p:sp>
        <p:nvSpPr>
          <p:cNvPr id="1201" name="Google Shape;1201;g40a120c017_0_7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40a120c017_0_73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9" name="Google Shape;1209;g40a120c017_0_73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 Method Implementations</a:t>
            </a:r>
            <a:endParaRPr/>
          </a:p>
          <a:p>
            <a:pPr indent="0" lvl="1" marL="0" marR="0" rtl="0" algn="l">
              <a:spcBef>
                <a:spcPts val="0"/>
              </a:spcBef>
              <a:spcAft>
                <a:spcPts val="0"/>
              </a:spcAft>
              <a:buSzPts val="1800"/>
              <a:buFont typeface="Arial"/>
              <a:buNone/>
            </a:pPr>
            <a:r>
              <a:rPr b="0" i="0" lang="en-US" sz="1800" u="none" cap="none" strike="noStrike"/>
              <a:t>When sibling classes have a common method, it is typically placed in a parent class. Under some circumstances, however, the parent class's implementation will always need to be overridden with a specialized implementation. </a:t>
            </a:r>
            <a:endParaRPr/>
          </a:p>
          <a:p>
            <a:pPr indent="0" lvl="1" marL="0" marR="0" rtl="0" algn="l">
              <a:spcBef>
                <a:spcPts val="0"/>
              </a:spcBef>
              <a:spcAft>
                <a:spcPts val="0"/>
              </a:spcAft>
              <a:buSzPts val="1800"/>
              <a:buFont typeface="Arial"/>
              <a:buNone/>
            </a:pPr>
            <a:r>
              <a:rPr b="0" i="0" lang="en-US" sz="1800" u="none" cap="none" strike="noStrike"/>
              <a:t>In these cases, inclusion of the method in a parent class has both advantages and disadvantages. It allows the use of generic reference types, but developers can easily forget to supply the specialized implementation in the subclasses.</a:t>
            </a:r>
            <a:endParaRPr/>
          </a:p>
        </p:txBody>
      </p:sp>
      <p:sp>
        <p:nvSpPr>
          <p:cNvPr id="1210" name="Google Shape;1210;g40a120c017_0_73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40a120c017_0_74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8" name="Google Shape;1218;g40a120c017_0_74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Declaring a class as abstract prevents any instances of that class from being created. It is a compile-time error to instantiate an abstract class. An abstract class is typically extended by a child class and may be used as a reference type.</a:t>
            </a:r>
            <a:endParaRPr/>
          </a:p>
        </p:txBody>
      </p:sp>
      <p:sp>
        <p:nvSpPr>
          <p:cNvPr id="1219" name="Google Shape;1219;g40a120c017_0_74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0a120c017_0_7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1" name="Google Shape;1231;g40a120c017_0_755: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Inheriting Abstract Methods</a:t>
            </a:r>
            <a:endParaRPr/>
          </a:p>
          <a:p>
            <a:pPr indent="0" lvl="1" marL="0" marR="0" rtl="0" algn="l">
              <a:spcBef>
                <a:spcPts val="0"/>
              </a:spcBef>
              <a:spcAft>
                <a:spcPts val="0"/>
              </a:spcAft>
              <a:buSzPts val="1800"/>
              <a:buFont typeface="Arial"/>
              <a:buNone/>
            </a:pPr>
            <a:r>
              <a:rPr b="0" i="0" lang="en-US" sz="1800" u="none" cap="none" strike="noStrike"/>
              <a:t>When a child class inherits an abstract method, it is inheriting a method signature but no implementation. For this reason, no braces are allowed when defining an abstract method. </a:t>
            </a:r>
            <a:br>
              <a:rPr b="0" i="0" lang="en-US" sz="1800" u="none" cap="none" strike="noStrike"/>
            </a:br>
            <a:r>
              <a:rPr b="0" i="0" lang="en-US" sz="1800" u="none" cap="none" strike="noStrike"/>
              <a:t>An abstract method is a way to guarantee that any child class will contain a method with a matching signature.</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An abstract method can take arguments and return values. For example:</a:t>
            </a:r>
            <a:endParaRPr/>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abstract double calculateArea(double dim1, double dim2);</a:t>
            </a:r>
            <a:endParaRPr/>
          </a:p>
          <a:p>
            <a:pPr indent="0" lvl="0" marL="0" marR="0" rtl="0" algn="l">
              <a:spcBef>
                <a:spcPts val="0"/>
              </a:spcBef>
              <a:spcAft>
                <a:spcPts val="0"/>
              </a:spcAft>
              <a:buNone/>
            </a:pPr>
            <a:r>
              <a:t/>
            </a:r>
            <a:endParaRPr b="1" i="0" sz="1800" u="none" cap="none" strike="noStrike">
              <a:latin typeface="Courier New"/>
              <a:ea typeface="Courier New"/>
              <a:cs typeface="Courier New"/>
              <a:sym typeface="Courier New"/>
            </a:endParaRPr>
          </a:p>
        </p:txBody>
      </p:sp>
      <p:sp>
        <p:nvSpPr>
          <p:cNvPr id="1232" name="Google Shape;1232;g40a120c017_0_7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0a120c017_0_76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4" name="Google Shape;1244;g40a120c017_0_766: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Making Use of Abstract Classes</a:t>
            </a:r>
            <a:endParaRPr/>
          </a:p>
          <a:p>
            <a:pPr indent="0" lvl="1" marL="0" marR="0" rtl="0" algn="l">
              <a:spcBef>
                <a:spcPts val="0"/>
              </a:spcBef>
              <a:spcAft>
                <a:spcPts val="0"/>
              </a:spcAft>
              <a:buSzPts val="1800"/>
              <a:buFont typeface="Arial"/>
              <a:buNone/>
            </a:pPr>
            <a:r>
              <a:rPr b="0" i="0" lang="en-US" sz="1800" u="none" cap="none" strike="noStrike"/>
              <a:t>While it is possible to avoid implementing an abstract method by declaring child classes as abstract, this only serves to delay the inevitable. Applications require nonabstract methods to create objects. Use abstract methods to outline functionality required in child classes.</a:t>
            </a:r>
            <a:endParaRPr/>
          </a:p>
        </p:txBody>
      </p:sp>
      <p:sp>
        <p:nvSpPr>
          <p:cNvPr id="1245" name="Google Shape;1245;g40a120c017_0_76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0a120c017_0_77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3" name="Google Shape;1253;g40a120c017_0_773: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Performance Myths</a:t>
            </a:r>
            <a:endParaRPr/>
          </a:p>
          <a:p>
            <a:pPr indent="0" lvl="1" marL="0" marR="0" rtl="0" algn="l">
              <a:spcBef>
                <a:spcPts val="0"/>
              </a:spcBef>
              <a:spcAft>
                <a:spcPts val="0"/>
              </a:spcAft>
              <a:buSzPts val="1800"/>
              <a:buFont typeface="Arial"/>
              <a:buNone/>
            </a:pPr>
            <a:r>
              <a:rPr b="0" i="0" lang="en-US" sz="1800" u="none" cap="none" strike="noStrike"/>
              <a:t>There is little to no performance benefit when you declare a method as final. Methods should be declared as final only to disable method overriding. </a:t>
            </a:r>
            <a:endParaRPr/>
          </a:p>
        </p:txBody>
      </p:sp>
      <p:sp>
        <p:nvSpPr>
          <p:cNvPr id="1254" name="Google Shape;1254;g40a120c017_0_77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40a120c017_0_7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5" name="Google Shape;1265;g40a120c017_0_7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266" name="Google Shape;1266;g40a120c017_0_7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a120c017_0_7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6" name="Google Shape;1276;g40a120c017_0_792: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Benefits and Drawbacks of Final Variables</a:t>
            </a:r>
            <a:endParaRPr/>
          </a:p>
          <a:p>
            <a:pPr indent="0" lvl="1" marL="0" marR="0" rtl="0" algn="l">
              <a:spcBef>
                <a:spcPts val="0"/>
              </a:spcBef>
              <a:spcAft>
                <a:spcPts val="0"/>
              </a:spcAft>
              <a:buSzPts val="1800"/>
              <a:buFont typeface="Arial"/>
              <a:buNone/>
            </a:pPr>
            <a:r>
              <a:rPr b="1" i="0" lang="en-US" sz="1800" u="none" cap="none" strike="noStrike"/>
              <a:t>Bug Prevention</a:t>
            </a:r>
            <a:endParaRPr/>
          </a:p>
          <a:p>
            <a:pPr indent="0" lvl="1" marL="0" marR="0" rtl="0" algn="l">
              <a:spcBef>
                <a:spcPts val="0"/>
              </a:spcBef>
              <a:spcAft>
                <a:spcPts val="0"/>
              </a:spcAft>
              <a:buSzPts val="1800"/>
              <a:buFont typeface="Arial"/>
              <a:buNone/>
            </a:pPr>
            <a:r>
              <a:rPr b="0" i="0" lang="en-US" sz="1800" u="none" cap="none" strike="noStrike"/>
              <a:t>Final variables can never have their values modified after they are initialized. This behavior functions as a bug-prevention mechanism.</a:t>
            </a:r>
            <a:endParaRPr/>
          </a:p>
          <a:p>
            <a:pPr indent="0" lvl="1" marL="0" marR="0" rtl="0" algn="l">
              <a:spcBef>
                <a:spcPts val="0"/>
              </a:spcBef>
              <a:spcAft>
                <a:spcPts val="0"/>
              </a:spcAft>
              <a:buSzPts val="1800"/>
              <a:buFont typeface="Arial"/>
              <a:buNone/>
            </a:pPr>
            <a:r>
              <a:rPr b="1" i="0" lang="en-US" sz="1800" u="none" cap="none" strike="noStrike"/>
              <a:t>Thread Safety</a:t>
            </a:r>
            <a:endParaRPr/>
          </a:p>
          <a:p>
            <a:pPr indent="0" lvl="1" marL="0" marR="0" rtl="0" algn="l">
              <a:spcBef>
                <a:spcPts val="0"/>
              </a:spcBef>
              <a:spcAft>
                <a:spcPts val="0"/>
              </a:spcAft>
              <a:buSzPts val="1800"/>
              <a:buFont typeface="Arial"/>
              <a:buNone/>
            </a:pPr>
            <a:r>
              <a:rPr b="0" i="0" lang="en-US" sz="1800" u="none" cap="none" strike="noStrike"/>
              <a:t>The immutable nature of final variables eliminates any of the concerns that come with concurrent access by multiple threads.</a:t>
            </a:r>
            <a:endParaRPr/>
          </a:p>
          <a:p>
            <a:pPr indent="0" lvl="1" marL="0" marR="0" rtl="0" algn="l">
              <a:spcBef>
                <a:spcPts val="0"/>
              </a:spcBef>
              <a:spcAft>
                <a:spcPts val="0"/>
              </a:spcAft>
              <a:buSzPts val="1800"/>
              <a:buFont typeface="Arial"/>
              <a:buNone/>
            </a:pPr>
            <a:r>
              <a:rPr b="1" i="0" lang="en-US" sz="1800" u="none" cap="none" strike="noStrike"/>
              <a:t>Final Reference to Objects</a:t>
            </a:r>
            <a:endParaRPr/>
          </a:p>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final</a:t>
            </a:r>
            <a:r>
              <a:rPr b="0" i="0" lang="en-US" sz="1800" u="none" cap="none" strike="noStrike"/>
              <a:t> object reference only prevents a reference from pointing to another object. If you are designing immutable objects, you must prevent the object's fields from being modified. Final references also prevent you from assigning a value of </a:t>
            </a:r>
            <a:r>
              <a:rPr b="0" i="0" lang="en-US" sz="1800" u="none" cap="none" strike="noStrike">
                <a:latin typeface="Courier New"/>
                <a:ea typeface="Courier New"/>
                <a:cs typeface="Courier New"/>
                <a:sym typeface="Courier New"/>
              </a:rPr>
              <a:t>null</a:t>
            </a:r>
            <a:r>
              <a:rPr b="0" i="0" lang="en-US" sz="1800" u="none" cap="none" strike="noStrike"/>
              <a:t> to the reference. Maintaining an object's references prevents that object from being available for garbage collection.</a:t>
            </a:r>
            <a:endParaRPr/>
          </a:p>
        </p:txBody>
      </p:sp>
      <p:sp>
        <p:nvSpPr>
          <p:cNvPr id="1277" name="Google Shape;1277;g40a120c017_0_7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40a120c017_0_79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4" name="Google Shape;1284;g40a120c017_0_798: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Final Fields</a:t>
            </a:r>
            <a:endParaRPr/>
          </a:p>
          <a:p>
            <a:pPr indent="0" lvl="1" marL="0" marR="0" rtl="0" algn="l">
              <a:spcBef>
                <a:spcPts val="0"/>
              </a:spcBef>
              <a:spcAft>
                <a:spcPts val="0"/>
              </a:spcAft>
              <a:buSzPts val="1800"/>
              <a:buFont typeface="Arial"/>
              <a:buNone/>
            </a:pPr>
            <a:r>
              <a:rPr b="1" i="0" lang="en-US" sz="1800" u="none" cap="none" strike="noStrike"/>
              <a:t>Initializing</a:t>
            </a:r>
            <a:endParaRPr/>
          </a:p>
          <a:p>
            <a:pPr indent="0" lvl="1" marL="0" marR="0" rtl="0" algn="l">
              <a:spcBef>
                <a:spcPts val="0"/>
              </a:spcBef>
              <a:spcAft>
                <a:spcPts val="0"/>
              </a:spcAft>
              <a:buSzPts val="1800"/>
              <a:buFont typeface="Arial"/>
              <a:buNone/>
            </a:pPr>
            <a:r>
              <a:rPr b="0" i="0" lang="en-US" sz="1800" u="none" cap="none" strike="noStrike"/>
              <a:t>Final fields (instance variables) must be either of the following:</a:t>
            </a:r>
            <a:endParaRPr/>
          </a:p>
          <a:p>
            <a:pPr indent="0" lvl="2" marL="0" marR="0" rtl="0" algn="l">
              <a:spcBef>
                <a:spcPts val="0"/>
              </a:spcBef>
              <a:spcAft>
                <a:spcPts val="0"/>
              </a:spcAft>
              <a:buSzPts val="1800"/>
              <a:buFont typeface="Arial"/>
              <a:buNone/>
            </a:pPr>
            <a:r>
              <a:rPr b="0" i="0" lang="en-US" sz="1800" u="none" cap="none" strike="noStrike"/>
              <a:t>Assigned a value when declared</a:t>
            </a:r>
            <a:endParaRPr/>
          </a:p>
          <a:p>
            <a:pPr indent="0" lvl="2" marL="0" marR="0" rtl="0" algn="l">
              <a:spcBef>
                <a:spcPts val="0"/>
              </a:spcBef>
              <a:spcAft>
                <a:spcPts val="0"/>
              </a:spcAft>
              <a:buSzPts val="1800"/>
              <a:buFont typeface="Arial"/>
              <a:buNone/>
            </a:pPr>
            <a:r>
              <a:rPr b="0" i="0" lang="en-US" sz="1800" u="none" cap="none" strike="noStrike"/>
              <a:t>Assigned a value in every constructor</a:t>
            </a:r>
            <a:endParaRPr/>
          </a:p>
          <a:p>
            <a:pPr indent="0" lvl="1" marL="0" marR="0" rtl="0" algn="l">
              <a:spcBef>
                <a:spcPts val="0"/>
              </a:spcBef>
              <a:spcAft>
                <a:spcPts val="0"/>
              </a:spcAft>
              <a:buSzPts val="1800"/>
              <a:buFont typeface="Arial"/>
              <a:buNone/>
            </a:pPr>
            <a:r>
              <a:rPr b="1" i="0" lang="en-US" sz="1800" u="none" cap="none" strike="noStrike"/>
              <a:t>Static and Final Combined</a:t>
            </a:r>
            <a:endParaRPr/>
          </a:p>
          <a:p>
            <a:pPr indent="0" lvl="1" marL="0" marR="0" rtl="0" algn="l">
              <a:spcBef>
                <a:spcPts val="0"/>
              </a:spcBef>
              <a:spcAft>
                <a:spcPts val="0"/>
              </a:spcAft>
              <a:buSzPts val="1800"/>
              <a:buFont typeface="Arial"/>
              <a:buNone/>
            </a:pPr>
            <a:r>
              <a:rPr b="0" i="0" lang="en-US" sz="1800" u="none" cap="none" strike="noStrike"/>
              <a:t>A field that is both static and final is considered a constant. By convention, constant fields use identifiers consisting of only uppercase letters and underscores.</a:t>
            </a:r>
            <a:endParaRPr/>
          </a:p>
          <a:p>
            <a:pPr indent="0" lvl="0" marL="0" marR="0" rtl="0" algn="l">
              <a:spcBef>
                <a:spcPts val="0"/>
              </a:spcBef>
              <a:spcAft>
                <a:spcPts val="0"/>
              </a:spcAft>
              <a:buNone/>
            </a:pPr>
            <a:r>
              <a:t/>
            </a:r>
            <a:endParaRPr b="0" i="0" sz="1800" u="none" cap="none" strike="noStrike"/>
          </a:p>
        </p:txBody>
      </p:sp>
      <p:sp>
        <p:nvSpPr>
          <p:cNvPr id="1285" name="Google Shape;1285;g40a120c017_0_79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a120c017_0_80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2" name="Google Shape;1292;g40a120c017_0_804:notes"/>
          <p:cNvSpPr txBox="1"/>
          <p:nvPr>
            <p:ph idx="1" type="body"/>
          </p:nvPr>
        </p:nvSpPr>
        <p:spPr>
          <a:xfrm>
            <a:off x="547687" y="5278437"/>
            <a:ext cx="5943600" cy="34005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000"/>
              <a:buFont typeface="Arial"/>
              <a:buNone/>
            </a:pPr>
            <a:r>
              <a:rPr b="0" i="0" lang="en-US" sz="1000" u="none" cap="none" strike="noStrike"/>
              <a:t>An </a:t>
            </a:r>
            <a:r>
              <a:rPr b="1" i="0" lang="en-US" sz="1000" u="none" cap="none" strike="noStrike"/>
              <a:t>inner </a:t>
            </a:r>
            <a:r>
              <a:rPr b="0" i="0" lang="en-US" sz="1000" u="none" cap="none" strike="noStrike"/>
              <a:t>nested</a:t>
            </a:r>
            <a:r>
              <a:rPr b="1" i="0" lang="en-US" sz="1000" u="none" cap="none" strike="noStrike"/>
              <a:t> </a:t>
            </a:r>
            <a:r>
              <a:rPr b="0" i="0" lang="en-US" sz="1000" u="none" cap="none" strike="noStrike"/>
              <a:t>class is considered part of the outer class and inherits access to all the private members of the outer class. </a:t>
            </a:r>
            <a:endParaRPr/>
          </a:p>
          <a:p>
            <a:pPr indent="0" lvl="1" marL="0" marR="0" rtl="0" algn="l">
              <a:spcBef>
                <a:spcPts val="0"/>
              </a:spcBef>
              <a:spcAft>
                <a:spcPts val="0"/>
              </a:spcAft>
              <a:buSzPts val="1000"/>
              <a:buFont typeface="Arial"/>
              <a:buNone/>
            </a:pPr>
            <a:r>
              <a:rPr b="0" i="0" lang="en-US" sz="1000" u="none" cap="none" strike="noStrike"/>
              <a:t>A </a:t>
            </a:r>
            <a:r>
              <a:rPr b="1" i="0" lang="en-US" sz="1000" u="none" cap="none" strike="noStrike"/>
              <a:t>static</a:t>
            </a:r>
            <a:r>
              <a:rPr b="0" i="0" lang="en-US" sz="1000" u="none" cap="none" strike="noStrike"/>
              <a:t> nested class is not an inner class, but its declaration appears similar with an additional </a:t>
            </a:r>
            <a:r>
              <a:rPr b="0" i="0" lang="en-US" sz="1000" u="none" cap="none" strike="noStrike">
                <a:latin typeface="Courier New"/>
                <a:ea typeface="Courier New"/>
                <a:cs typeface="Courier New"/>
                <a:sym typeface="Courier New"/>
              </a:rPr>
              <a:t>static</a:t>
            </a:r>
            <a:r>
              <a:rPr b="0" i="0" lang="en-US" sz="1000" u="none" cap="none" strike="noStrike"/>
              <a:t> modifier on the nested class. Static nested classes can be instantiated before the enclosing outer class and, therefore, are denied access to all nonstatic members of the enclosing class.</a:t>
            </a:r>
            <a:endParaRPr/>
          </a:p>
          <a:p>
            <a:pPr indent="0" lvl="1" marL="0" marR="0" rtl="0" algn="l">
              <a:spcBef>
                <a:spcPts val="0"/>
              </a:spcBef>
              <a:spcAft>
                <a:spcPts val="0"/>
              </a:spcAft>
              <a:buSzPts val="1000"/>
              <a:buFont typeface="Arial"/>
              <a:buNone/>
            </a:pPr>
            <a:r>
              <a:rPr b="1" i="0" lang="en-US" sz="1000" u="none" cap="none" strike="noStrike"/>
              <a:t>Note: </a:t>
            </a:r>
            <a:r>
              <a:rPr b="0" i="0" lang="en-US" sz="1000" u="none" cap="none" strike="noStrike"/>
              <a:t>Anonymous classes are covered in detail in the lesson titled “Interfaces and Lambda Expressions.”</a:t>
            </a:r>
            <a:endParaRPr/>
          </a:p>
          <a:p>
            <a:pPr indent="0" lvl="1" marL="0" marR="0" rtl="0" algn="l">
              <a:spcBef>
                <a:spcPts val="0"/>
              </a:spcBef>
              <a:spcAft>
                <a:spcPts val="0"/>
              </a:spcAft>
              <a:buSzPts val="1000"/>
              <a:buFont typeface="Arial"/>
              <a:buNone/>
            </a:pPr>
            <a:r>
              <a:rPr b="1" i="0" lang="en-US" sz="1000" u="none" cap="none" strike="noStrike"/>
              <a:t>Reasons to Use Nested Classes</a:t>
            </a:r>
            <a:endParaRPr/>
          </a:p>
          <a:p>
            <a:pPr indent="0" lvl="1" marL="0" marR="0" rtl="0" algn="l">
              <a:spcBef>
                <a:spcPts val="0"/>
              </a:spcBef>
              <a:spcAft>
                <a:spcPts val="0"/>
              </a:spcAft>
              <a:buSzPts val="1000"/>
              <a:buFont typeface="Arial"/>
              <a:buNone/>
            </a:pPr>
            <a:r>
              <a:rPr b="0" i="0" lang="en-US" sz="1000" u="none" cap="none" strike="noStrike"/>
              <a:t>The following information is obtained from http://download.oracle.com/javase/tutorial/java/javaOO/nested.html.</a:t>
            </a:r>
            <a:endParaRPr/>
          </a:p>
          <a:p>
            <a:pPr indent="0" lvl="2" marL="0" marR="0" rtl="0" algn="l">
              <a:spcBef>
                <a:spcPts val="0"/>
              </a:spcBef>
              <a:spcAft>
                <a:spcPts val="0"/>
              </a:spcAft>
              <a:buSzPts val="900"/>
              <a:buFont typeface="Arial"/>
              <a:buNone/>
            </a:pPr>
            <a:r>
              <a:rPr b="1" i="0" lang="en-US" sz="900" u="none" cap="none" strike="noStrike"/>
              <a:t>Logical Grouping of Classes</a:t>
            </a:r>
            <a:endParaRPr b="0" i="0" sz="900" u="none" cap="none" strike="noStrike"/>
          </a:p>
          <a:p>
            <a:pPr indent="0" lvl="3" marL="0" marR="0" rtl="0" algn="l">
              <a:spcBef>
                <a:spcPts val="0"/>
              </a:spcBef>
              <a:spcAft>
                <a:spcPts val="0"/>
              </a:spcAft>
              <a:buSzPts val="900"/>
              <a:buFont typeface="Arial"/>
              <a:buNone/>
            </a:pPr>
            <a:r>
              <a:rPr b="0" i="0" lang="en-US" sz="900" u="none" cap="none" strike="noStrike"/>
              <a:t>If a class is useful to only one other class, then it is logical to embed it in that class an keep </a:t>
            </a:r>
            <a:endParaRPr/>
          </a:p>
          <a:p>
            <a:pPr indent="0" lvl="4" marL="0" marR="0" rtl="0" algn="l">
              <a:spcBef>
                <a:spcPts val="0"/>
              </a:spcBef>
              <a:spcAft>
                <a:spcPts val="0"/>
              </a:spcAft>
              <a:buSzPts val="900"/>
              <a:buFont typeface="Arial"/>
              <a:buNone/>
            </a:pPr>
            <a:r>
              <a:rPr b="0" i="0" lang="en-US" sz="900" u="none" cap="none" strike="noStrike">
                <a:latin typeface="Arial"/>
                <a:ea typeface="Arial"/>
                <a:cs typeface="Arial"/>
                <a:sym typeface="Arial"/>
              </a:rPr>
              <a:t>the two together. Nesting such "helper classes" makes their package more streamlined.</a:t>
            </a:r>
            <a:endParaRPr/>
          </a:p>
          <a:p>
            <a:pPr indent="0" lvl="2" marL="0" marR="0" rtl="0" algn="l">
              <a:spcBef>
                <a:spcPts val="0"/>
              </a:spcBef>
              <a:spcAft>
                <a:spcPts val="0"/>
              </a:spcAft>
              <a:buSzPts val="900"/>
              <a:buFont typeface="Arial"/>
              <a:buNone/>
            </a:pPr>
            <a:r>
              <a:rPr b="1" i="0" lang="en-US" sz="900" u="none" cap="none" strike="noStrike"/>
              <a:t>Increased Encapsulation</a:t>
            </a:r>
            <a:endParaRPr/>
          </a:p>
          <a:p>
            <a:pPr indent="0" lvl="3" marL="0" marR="0" rtl="0" algn="l">
              <a:spcBef>
                <a:spcPts val="0"/>
              </a:spcBef>
              <a:spcAft>
                <a:spcPts val="0"/>
              </a:spcAft>
              <a:buSzPts val="900"/>
              <a:buFont typeface="Arial"/>
              <a:buNone/>
            </a:pPr>
            <a:r>
              <a:rPr b="0" i="0" lang="en-US" sz="900" u="none" cap="none" strike="noStrike"/>
              <a:t>Consider two top-level classes, A and B, where B needs access to members of A that would otherwise be declared private. By hiding class B within class A, A's members can be declared private and B can access them. In addition, B itself can be hidden from the outside world.</a:t>
            </a:r>
            <a:endParaRPr/>
          </a:p>
          <a:p>
            <a:pPr indent="0" lvl="2" marL="0" marR="0" rtl="0" algn="l">
              <a:spcBef>
                <a:spcPts val="0"/>
              </a:spcBef>
              <a:spcAft>
                <a:spcPts val="0"/>
              </a:spcAft>
              <a:buSzPts val="900"/>
              <a:buFont typeface="Arial"/>
              <a:buNone/>
            </a:pPr>
            <a:r>
              <a:rPr b="1" i="0" lang="en-US" sz="900" u="none" cap="none" strike="noStrike"/>
              <a:t>More Readable, Maintainable Code</a:t>
            </a:r>
            <a:endParaRPr/>
          </a:p>
          <a:p>
            <a:pPr indent="0" lvl="3" marL="0" marR="0" rtl="0" algn="l">
              <a:spcBef>
                <a:spcPts val="0"/>
              </a:spcBef>
              <a:spcAft>
                <a:spcPts val="0"/>
              </a:spcAft>
              <a:buSzPts val="900"/>
              <a:buFont typeface="Arial"/>
              <a:buNone/>
            </a:pPr>
            <a:r>
              <a:rPr b="0" i="0" lang="en-US" sz="900" u="none" cap="none" strike="noStrike"/>
              <a:t>Nesting small classes within top-level classes places the code closer to where it is used.</a:t>
            </a:r>
            <a:endParaRPr/>
          </a:p>
        </p:txBody>
      </p:sp>
      <p:sp>
        <p:nvSpPr>
          <p:cNvPr id="1293" name="Google Shape;1293;g40a120c017_0_80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2: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12: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Because numbers have been introduced, the slide shows a list of common operators. Most are common to any programming language, and a description of each is provided in the slide.</a:t>
            </a:r>
            <a:endParaRPr/>
          </a:p>
          <a:p>
            <a:pPr indent="0" lvl="1" marL="0" marR="0" rtl="0" algn="l">
              <a:spcBef>
                <a:spcPts val="0"/>
              </a:spcBef>
              <a:spcAft>
                <a:spcPts val="0"/>
              </a:spcAft>
              <a:buSzPts val="1800"/>
              <a:buFont typeface="Arial"/>
              <a:buNone/>
            </a:pPr>
            <a:r>
              <a:rPr b="0" i="0" lang="en-US" sz="1800" u="none" cap="none" strike="noStrike"/>
              <a:t>The binary and bitwise operators have been omitted for brevity. For details about those operators, refer to the Java Tutorial:</a:t>
            </a:r>
            <a:endParaRPr/>
          </a:p>
          <a:p>
            <a:pPr indent="0" lvl="1" marL="0" marR="0" rtl="0" algn="l">
              <a:spcBef>
                <a:spcPts val="0"/>
              </a:spcBef>
              <a:spcAft>
                <a:spcPts val="0"/>
              </a:spcAft>
              <a:buSzPts val="1800"/>
              <a:buFont typeface="Arial"/>
              <a:buNone/>
            </a:pPr>
            <a:r>
              <a:rPr b="0" i="0" lang="en-US" sz="1800" u="none" cap="none" strike="noStrike"/>
              <a:t>http://download.oracle.com/javase/tutorial/java/nutsandbolts/operators.html</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Operators have definitive precedence. For the complete list, see the Java Tutorial link mentioned above. </a:t>
            </a:r>
            <a:endParaRPr/>
          </a:p>
          <a:p>
            <a:pPr indent="0" lvl="1" marL="0" marR="0" rtl="0" algn="l">
              <a:spcBef>
                <a:spcPts val="0"/>
              </a:spcBef>
              <a:spcAft>
                <a:spcPts val="0"/>
              </a:spcAft>
              <a:buSzPts val="1800"/>
              <a:buFont typeface="Arial"/>
              <a:buNone/>
            </a:pPr>
            <a:r>
              <a:rPr b="0" i="0" lang="en-US" sz="1800" u="none" cap="none" strike="noStrike"/>
              <a:t>Precedence can be overridden using parentheses.</a:t>
            </a:r>
            <a:endParaRPr/>
          </a:p>
        </p:txBody>
      </p:sp>
      <p:sp>
        <p:nvSpPr>
          <p:cNvPr id="173" name="Google Shape;173;p12: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a120c017_0_81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0" name="Google Shape;1300;g40a120c017_0_81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demonstrates an inner class, </a:t>
            </a:r>
            <a:r>
              <a:rPr b="0" i="0" lang="en-US" sz="1800" u="none" cap="none" strike="noStrike">
                <a:latin typeface="Courier New"/>
                <a:ea typeface="Courier New"/>
                <a:cs typeface="Courier New"/>
                <a:sym typeface="Courier New"/>
              </a:rPr>
              <a:t>EMICalculatorHelper</a:t>
            </a:r>
            <a:r>
              <a:rPr b="0" i="0" lang="en-US" sz="1800" u="none" cap="none" strike="noStrike"/>
              <a:t>, which is defined in the </a:t>
            </a:r>
            <a:r>
              <a:rPr b="0" i="0" lang="en-US" sz="1800" u="none" cap="none" strike="noStrike">
                <a:latin typeface="Courier New"/>
                <a:ea typeface="Courier New"/>
                <a:cs typeface="Courier New"/>
                <a:sym typeface="Courier New"/>
              </a:rPr>
              <a:t>BankEMICalculator</a:t>
            </a:r>
            <a:r>
              <a:rPr b="0" i="0" lang="en-US" sz="1800" u="none" cap="none" strike="noStrike"/>
              <a:t> class.</a:t>
            </a:r>
            <a:endParaRPr/>
          </a:p>
        </p:txBody>
      </p:sp>
      <p:sp>
        <p:nvSpPr>
          <p:cNvPr id="1301" name="Google Shape;1301;g40a120c017_0_81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40a120c017_0_8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9" name="Google Shape;1309;g40a120c017_0_81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Compile-Time Range Checking</a:t>
            </a:r>
            <a:endParaRPr/>
          </a:p>
          <a:p>
            <a:pPr indent="0" lvl="1" marL="0" marR="0" rtl="0" algn="l">
              <a:spcBef>
                <a:spcPts val="0"/>
              </a:spcBef>
              <a:spcAft>
                <a:spcPts val="0"/>
              </a:spcAft>
              <a:buSzPts val="1800"/>
              <a:buFont typeface="Arial"/>
              <a:buNone/>
            </a:pPr>
            <a:r>
              <a:rPr b="0" i="0" lang="en-US" sz="1800" u="none" cap="none" strike="noStrike"/>
              <a:t>In the example in the slide, the compiler performs a compile-time check to ensure that only valid </a:t>
            </a:r>
            <a:r>
              <a:rPr b="0" i="0" lang="en-US" sz="1800" u="none" cap="none" strike="noStrike">
                <a:latin typeface="Courier New"/>
                <a:ea typeface="Courier New"/>
                <a:cs typeface="Courier New"/>
                <a:sym typeface="Courier New"/>
              </a:rPr>
              <a:t>PowerState</a:t>
            </a:r>
            <a:r>
              <a:rPr b="0" i="0" lang="en-US" sz="1800" u="none" cap="none" strike="noStrike"/>
              <a:t> instances are passed to the </a:t>
            </a:r>
            <a:r>
              <a:rPr b="0" i="0" lang="en-US" sz="1800" u="none" cap="none" strike="noStrike">
                <a:latin typeface="Courier New"/>
                <a:ea typeface="Courier New"/>
                <a:cs typeface="Courier New"/>
                <a:sym typeface="Courier New"/>
              </a:rPr>
              <a:t>setState</a:t>
            </a:r>
            <a:r>
              <a:rPr b="0" i="0" lang="en-US" sz="1800" u="none" cap="none" strike="noStrike"/>
              <a:t> method. No range checking overhead is incurred at runtime. </a:t>
            </a:r>
            <a:endParaRPr/>
          </a:p>
        </p:txBody>
      </p:sp>
      <p:sp>
        <p:nvSpPr>
          <p:cNvPr id="1310" name="Google Shape;1310;g40a120c017_0_81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40a120c017_0_82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1" name="Google Shape;1321;g40a120c017_0_82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322" name="Google Shape;1322;g40a120c017_0_82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40a120c017_0_83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1" name="Google Shape;1331;g40a120c017_0_835: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Enum Constructors</a:t>
            </a:r>
            <a:endParaRPr/>
          </a:p>
          <a:p>
            <a:pPr indent="0" lvl="1" marL="0" marR="0" rtl="0" algn="l">
              <a:spcBef>
                <a:spcPts val="0"/>
              </a:spcBef>
              <a:spcAft>
                <a:spcPts val="0"/>
              </a:spcAft>
              <a:buSzPts val="1800"/>
              <a:buFont typeface="Arial"/>
              <a:buNone/>
            </a:pPr>
            <a:r>
              <a:rPr b="0" i="0" lang="en-US" sz="1800" u="none" cap="none" strike="noStrike"/>
              <a:t>You may not instantiate an enum instance with </a:t>
            </a:r>
            <a:r>
              <a:rPr b="0" i="0" lang="en-US" sz="1800" u="none" cap="none" strike="noStrike">
                <a:latin typeface="Courier New"/>
                <a:ea typeface="Courier New"/>
                <a:cs typeface="Courier New"/>
                <a:sym typeface="Courier New"/>
              </a:rPr>
              <a:t>new</a:t>
            </a:r>
            <a:r>
              <a:rPr b="0" i="0" lang="en-US" sz="1800" u="none" cap="none" strike="noStrike"/>
              <a:t>. </a:t>
            </a:r>
            <a:endParaRPr/>
          </a:p>
        </p:txBody>
      </p:sp>
      <p:sp>
        <p:nvSpPr>
          <p:cNvPr id="1332" name="Google Shape;1332;g40a120c017_0_83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40a120c017_0_84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2" name="Google Shape;1342;g40a120c017_0_84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Enum Usage</a:t>
            </a:r>
            <a:endParaRPr/>
          </a:p>
          <a:p>
            <a:pPr indent="0" lvl="1" marL="0" marR="0" rtl="0" algn="l">
              <a:spcBef>
                <a:spcPts val="0"/>
              </a:spcBef>
              <a:spcAft>
                <a:spcPts val="0"/>
              </a:spcAft>
              <a:buSzPts val="1800"/>
              <a:buFont typeface="Arial"/>
              <a:buNone/>
            </a:pPr>
            <a:r>
              <a:rPr b="0" i="0" lang="en-US" sz="1800" u="none" cap="none" strike="noStrike"/>
              <a:t>When sent to be printed, the default behavior for an enumeration is to print the current value. Typically, an additional call to the enumation's methods is necessary to get information stored in the enumeration.</a:t>
            </a:r>
            <a:endParaRPr/>
          </a:p>
        </p:txBody>
      </p:sp>
      <p:sp>
        <p:nvSpPr>
          <p:cNvPr id="1343" name="Google Shape;1343;g40a120c017_0_84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40a120c017_0_85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2" name="Google Shape;1352;g40a120c017_0_85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353" name="Google Shape;1353;g40a120c017_0_85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40a120c017_0_85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1" name="Google Shape;1361;g40a120c017_0_859: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362" name="Google Shape;1362;g40a120c017_0_85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40a120c017_0_86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0" name="Google Shape;1370;g40a120c017_0_86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371" name="Google Shape;1371;g40a120c017_0_86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40a120c017_0_87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9" name="Google Shape;1379;g40a120c017_0_87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380" name="Google Shape;1380;g40a120c017_0_87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0a120c017_0_88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8" name="Google Shape;1388;g40a120c017_0_880: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 d</a:t>
            </a:r>
            <a:endParaRPr/>
          </a:p>
        </p:txBody>
      </p:sp>
      <p:sp>
        <p:nvSpPr>
          <p:cNvPr id="1389" name="Google Shape;1389;g40a120c017_0_88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3: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13: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slide shows a summary of the logic and conditional operators in Java.</a:t>
            </a:r>
            <a:endParaRPr/>
          </a:p>
        </p:txBody>
      </p:sp>
      <p:sp>
        <p:nvSpPr>
          <p:cNvPr id="181" name="Google Shape;181;p13: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40a120c017_0_88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6" name="Google Shape;1396;g40a120c017_0_886: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 b, d</a:t>
            </a:r>
            <a:endParaRPr/>
          </a:p>
        </p:txBody>
      </p:sp>
      <p:sp>
        <p:nvSpPr>
          <p:cNvPr id="1397" name="Google Shape;1397;g40a120c017_0_88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40a120c017_0_8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4" name="Google Shape;1404;g40a120c017_0_892: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a:t>
            </a:r>
            <a:endParaRPr/>
          </a:p>
        </p:txBody>
      </p:sp>
      <p:sp>
        <p:nvSpPr>
          <p:cNvPr id="1405" name="Google Shape;1405;g40a120c017_0_8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40a120c017_0_93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2" name="Google Shape;1412;g40a120c017_0_93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40a120c017_0_9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8" name="Google Shape;1418;g40a120c017_0_93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419" name="Google Shape;1419;g40a120c017_0_9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0a120c017_0_9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7" name="Google Shape;1427;g40a120c017_0_943: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Java, an interface outlines a contract for a class. The contract outlined by an interface mandates the methods that must be implemented in a class. Classes implementing the contract must fulfill the entire contract or be declared </a:t>
            </a:r>
            <a:r>
              <a:rPr b="0" i="0" lang="en-US" sz="1800" u="none" cap="none" strike="noStrike">
                <a:latin typeface="Courier New"/>
                <a:ea typeface="Courier New"/>
                <a:cs typeface="Courier New"/>
                <a:sym typeface="Courier New"/>
              </a:rPr>
              <a:t>abstract</a:t>
            </a:r>
            <a:r>
              <a:rPr b="0" i="0" lang="en-US" sz="1800" u="none" cap="none" strike="noStrike"/>
              <a:t>.</a:t>
            </a:r>
            <a:endParaRPr/>
          </a:p>
        </p:txBody>
      </p:sp>
      <p:sp>
        <p:nvSpPr>
          <p:cNvPr id="1428" name="Google Shape;1428;g40a120c017_0_9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40a120c017_0_9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How can interfaces solve this problem? All these products are sold by the same company but are measured in different ways.</a:t>
            </a:r>
            <a:endParaRPr/>
          </a:p>
        </p:txBody>
      </p:sp>
      <p:sp>
        <p:nvSpPr>
          <p:cNvPr id="1435" name="Google Shape;1435;g40a120c017_0_9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1436" name="Google Shape;1436;g40a120c017_0_9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0a120c017_0_9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3" name="Google Shape;1443;g40a120c017_0_95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Notice this class has a </a:t>
            </a:r>
            <a:r>
              <a:rPr b="0" i="0" lang="en-US" sz="1800" u="none" cap="none" strike="noStrike">
                <a:latin typeface="Courier New"/>
                <a:ea typeface="Courier New"/>
                <a:cs typeface="Courier New"/>
                <a:sym typeface="Courier New"/>
              </a:rPr>
              <a:t>weight</a:t>
            </a:r>
            <a:r>
              <a:rPr b="0" i="0" lang="en-US" sz="1800" u="none" cap="none" strike="noStrike"/>
              <a:t> field. However, the </a:t>
            </a:r>
            <a:r>
              <a:rPr b="0" i="0" lang="en-US" sz="1800" u="none" cap="none" strike="noStrike">
                <a:latin typeface="Courier New"/>
                <a:ea typeface="Courier New"/>
                <a:cs typeface="Courier New"/>
                <a:sym typeface="Courier New"/>
              </a:rPr>
              <a:t>RedPaint</a:t>
            </a:r>
            <a:r>
              <a:rPr b="0" i="0" lang="en-US" sz="1800" u="none" cap="none" strike="noStrike"/>
              <a:t> class has a </a:t>
            </a:r>
            <a:r>
              <a:rPr b="0" i="0" lang="en-US" sz="1800" u="none" cap="none" strike="noStrike">
                <a:latin typeface="Courier New"/>
                <a:ea typeface="Courier New"/>
                <a:cs typeface="Courier New"/>
                <a:sym typeface="Courier New"/>
              </a:rPr>
              <a:t>gallons</a:t>
            </a:r>
            <a:r>
              <a:rPr b="0" i="0" lang="en-US" sz="1800" u="none" cap="none" strike="noStrike"/>
              <a:t> field and the </a:t>
            </a:r>
            <a:r>
              <a:rPr b="0" i="0" lang="en-US" sz="1800" u="none" cap="none" strike="noStrike">
                <a:latin typeface="Courier New"/>
                <a:ea typeface="Courier New"/>
                <a:cs typeface="Courier New"/>
                <a:sym typeface="Courier New"/>
              </a:rPr>
              <a:t>Widget</a:t>
            </a:r>
            <a:r>
              <a:rPr b="0" i="0" lang="en-US" sz="1800" u="none" cap="none" strike="noStrike"/>
              <a:t> class has a </a:t>
            </a:r>
            <a:r>
              <a:rPr b="0" i="0" lang="en-US" sz="1800" u="none" cap="none" strike="noStrike">
                <a:latin typeface="Courier New"/>
                <a:ea typeface="Courier New"/>
                <a:cs typeface="Courier New"/>
                <a:sym typeface="Courier New"/>
              </a:rPr>
              <a:t>quantity</a:t>
            </a:r>
            <a:r>
              <a:rPr b="0" i="0" lang="en-US" sz="1800" u="none" cap="none" strike="noStrike"/>
              <a:t> field. Calculating the required data for the three classes is similar but different for each.</a:t>
            </a:r>
            <a:endParaRPr/>
          </a:p>
        </p:txBody>
      </p:sp>
      <p:sp>
        <p:nvSpPr>
          <p:cNvPr id="1444" name="Google Shape;1444;g40a120c017_0_9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40a120c017_0_9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2" name="Google Shape;1452;g40a120c017_0_9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SalesCalcs</a:t>
            </a:r>
            <a:r>
              <a:rPr b="0" i="0" lang="en-US" sz="1800" u="none" cap="none" strike="noStrike"/>
              <a:t> interface specifies what methods much be implemented by a class. The method signature specifies what is passed in and what is returned. </a:t>
            </a:r>
            <a:endParaRPr/>
          </a:p>
          <a:p>
            <a:pPr indent="0" lvl="0" marL="0" marR="0" rtl="0" algn="l">
              <a:spcBef>
                <a:spcPts val="0"/>
              </a:spcBef>
              <a:spcAft>
                <a:spcPts val="0"/>
              </a:spcAft>
              <a:buSzPts val="1800"/>
              <a:buFont typeface="Arial"/>
              <a:buNone/>
            </a:pPr>
            <a:r>
              <a:rPr b="0" i="0" lang="en-US" sz="1800" u="none" cap="none" strike="noStrike"/>
              <a:t>Rules for Interfaces</a:t>
            </a:r>
            <a:endParaRPr/>
          </a:p>
          <a:p>
            <a:pPr indent="0" lvl="1" marL="0" marR="0" rtl="0" algn="l">
              <a:spcBef>
                <a:spcPts val="0"/>
              </a:spcBef>
              <a:spcAft>
                <a:spcPts val="0"/>
              </a:spcAft>
              <a:buSzPts val="1800"/>
              <a:buFont typeface="Arial"/>
              <a:buNone/>
            </a:pPr>
            <a:r>
              <a:rPr b="1" i="0" lang="en-US" sz="1800" u="none" cap="none" strike="noStrike"/>
              <a:t>Access Modifiers</a:t>
            </a:r>
            <a:endParaRPr/>
          </a:p>
          <a:p>
            <a:pPr indent="0" lvl="1" marL="0" marR="0" rtl="0" algn="l">
              <a:spcBef>
                <a:spcPts val="0"/>
              </a:spcBef>
              <a:spcAft>
                <a:spcPts val="0"/>
              </a:spcAft>
              <a:buSzPts val="1800"/>
              <a:buFont typeface="Arial"/>
              <a:buNone/>
            </a:pPr>
            <a:r>
              <a:rPr b="0" i="0" lang="en-US" sz="1800" u="none" cap="none" strike="noStrike"/>
              <a:t>All methods in an interface are </a:t>
            </a:r>
            <a:r>
              <a:rPr b="0" i="0" lang="en-US" sz="1800" u="none" cap="none" strike="noStrike">
                <a:latin typeface="Courier New"/>
                <a:ea typeface="Courier New"/>
                <a:cs typeface="Courier New"/>
                <a:sym typeface="Courier New"/>
              </a:rPr>
              <a:t>public</a:t>
            </a:r>
            <a:r>
              <a:rPr b="0" i="0" lang="en-US" sz="1800" u="none" cap="none" strike="noStrike"/>
              <a:t>, even if you forget to declare them as </a:t>
            </a:r>
            <a:r>
              <a:rPr b="0" i="0" lang="en-US" sz="1800" u="none" cap="none" strike="noStrike">
                <a:latin typeface="Courier New"/>
                <a:ea typeface="Courier New"/>
                <a:cs typeface="Courier New"/>
                <a:sym typeface="Courier New"/>
              </a:rPr>
              <a:t>public</a:t>
            </a:r>
            <a:r>
              <a:rPr b="0" i="0" lang="en-US" sz="1800" u="none" cap="none" strike="noStrike"/>
              <a:t>. You may not declare methods as </a:t>
            </a:r>
            <a:r>
              <a:rPr b="0" i="0" lang="en-US" sz="1800" u="none" cap="none" strike="noStrike">
                <a:latin typeface="Courier New"/>
                <a:ea typeface="Courier New"/>
                <a:cs typeface="Courier New"/>
                <a:sym typeface="Courier New"/>
              </a:rPr>
              <a:t>private</a:t>
            </a:r>
            <a:r>
              <a:rPr b="0" i="0" lang="en-US" sz="1800" u="none" cap="none" strike="noStrike"/>
              <a:t> or </a:t>
            </a:r>
            <a:r>
              <a:rPr b="0" i="0" lang="en-US" sz="1800" u="none" cap="none" strike="noStrike">
                <a:latin typeface="Courier New"/>
                <a:ea typeface="Courier New"/>
                <a:cs typeface="Courier New"/>
                <a:sym typeface="Courier New"/>
              </a:rPr>
              <a:t>protected</a:t>
            </a:r>
            <a:r>
              <a:rPr b="0" i="0" lang="en-US" sz="1800" u="none" cap="none" strike="noStrike"/>
              <a:t> in an interface.</a:t>
            </a:r>
            <a:endParaRPr/>
          </a:p>
          <a:p>
            <a:pPr indent="0" lvl="1" marL="0" marR="0" rtl="0" algn="l">
              <a:spcBef>
                <a:spcPts val="0"/>
              </a:spcBef>
              <a:spcAft>
                <a:spcPts val="0"/>
              </a:spcAft>
              <a:buSzPts val="1800"/>
              <a:buFont typeface="Arial"/>
              <a:buNone/>
            </a:pPr>
            <a:r>
              <a:rPr b="1" i="0" lang="en-US" sz="1800" u="none" cap="none" strike="noStrike"/>
              <a:t>Abstract Modifier</a:t>
            </a:r>
            <a:endParaRPr/>
          </a:p>
          <a:p>
            <a:pPr indent="0" lvl="1" marL="0" marR="0" rtl="0" algn="l">
              <a:spcBef>
                <a:spcPts val="0"/>
              </a:spcBef>
              <a:spcAft>
                <a:spcPts val="0"/>
              </a:spcAft>
              <a:buSzPts val="1800"/>
              <a:buFont typeface="Arial"/>
              <a:buNone/>
            </a:pPr>
            <a:r>
              <a:rPr b="0" i="0" lang="en-US" sz="1800" u="none" cap="none" strike="noStrike"/>
              <a:t>Because all methods are implicitly </a:t>
            </a:r>
            <a:r>
              <a:rPr b="0" i="0" lang="en-US" sz="1800" u="none" cap="none" strike="noStrike">
                <a:latin typeface="Courier New"/>
                <a:ea typeface="Courier New"/>
                <a:cs typeface="Courier New"/>
                <a:sym typeface="Courier New"/>
              </a:rPr>
              <a:t>abstract</a:t>
            </a:r>
            <a:r>
              <a:rPr b="0" i="0" lang="en-US" sz="1800" u="none" cap="none" strike="noStrike"/>
              <a:t>, it is redundant (but allowed) to declare a method as </a:t>
            </a:r>
            <a:r>
              <a:rPr b="0" i="0" lang="en-US" sz="1800" u="none" cap="none" strike="noStrike">
                <a:latin typeface="Courier New"/>
                <a:ea typeface="Courier New"/>
                <a:cs typeface="Courier New"/>
                <a:sym typeface="Courier New"/>
              </a:rPr>
              <a:t>abstract</a:t>
            </a:r>
            <a:r>
              <a:rPr b="0" i="0" lang="en-US" sz="1800" u="none" cap="none" strike="noStrike"/>
              <a:t>. Because all interface methods are abstract, you may not provide any method implementation, not even an empty set of braces.</a:t>
            </a:r>
            <a:endParaRPr/>
          </a:p>
          <a:p>
            <a:pPr indent="0" lvl="1" marL="0" marR="0" rtl="0" algn="l">
              <a:spcBef>
                <a:spcPts val="0"/>
              </a:spcBef>
              <a:spcAft>
                <a:spcPts val="0"/>
              </a:spcAft>
              <a:buSzPts val="1800"/>
              <a:buFont typeface="Arial"/>
              <a:buNone/>
            </a:pPr>
            <a:r>
              <a:rPr b="1" i="0" lang="en-US" sz="1800" u="none" cap="none" strike="noStrike"/>
              <a:t>Implement Multiple Interfaces</a:t>
            </a:r>
            <a:endParaRPr/>
          </a:p>
          <a:p>
            <a:pPr indent="0" lvl="1" marL="0" marR="0" rtl="0" algn="l">
              <a:spcBef>
                <a:spcPts val="0"/>
              </a:spcBef>
              <a:spcAft>
                <a:spcPts val="0"/>
              </a:spcAft>
              <a:buSzPts val="1800"/>
              <a:buFont typeface="Arial"/>
              <a:buNone/>
            </a:pPr>
            <a:r>
              <a:rPr b="0" i="0" lang="en-US" sz="1800" u="none" cap="none" strike="noStrike"/>
              <a:t>A class can implement more than one interface in a comma-separated list at the end of the class declaration.</a:t>
            </a:r>
            <a:endParaRPr/>
          </a:p>
        </p:txBody>
      </p:sp>
      <p:sp>
        <p:nvSpPr>
          <p:cNvPr id="1453" name="Google Shape;1453;g40a120c017_0_9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40a120c017_0_9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1" name="Google Shape;1461;g40a120c017_0_96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On the class declaration line, the implements keyword specifies the </a:t>
            </a:r>
            <a:r>
              <a:rPr b="0" i="0" lang="en-US" sz="1800" u="none" cap="none" strike="noStrike">
                <a:latin typeface="Courier New"/>
                <a:ea typeface="Courier New"/>
                <a:cs typeface="Courier New"/>
                <a:sym typeface="Courier New"/>
              </a:rPr>
              <a:t>SalesCalcs</a:t>
            </a:r>
            <a:r>
              <a:rPr b="0" i="0" lang="en-US" sz="1800" u="none" cap="none" strike="noStrike"/>
              <a:t> interface for this class. Each of the methods specified by </a:t>
            </a:r>
            <a:r>
              <a:rPr b="0" i="0" lang="en-US" sz="1800" u="none" cap="none" strike="noStrike">
                <a:latin typeface="Courier New"/>
                <a:ea typeface="Courier New"/>
                <a:cs typeface="Courier New"/>
                <a:sym typeface="Courier New"/>
              </a:rPr>
              <a:t>SalesCalcs</a:t>
            </a:r>
            <a:r>
              <a:rPr b="0" i="0" lang="en-US" sz="1800" u="none" cap="none" strike="noStrike"/>
              <a:t> must be implemented.  However, how the methods are implemented may differ from class to class. The only requirement is that the method signature matches. This allows the cost or sales price calculations to differ between classes.</a:t>
            </a:r>
            <a:endParaRPr/>
          </a:p>
        </p:txBody>
      </p:sp>
      <p:sp>
        <p:nvSpPr>
          <p:cNvPr id="1462" name="Google Shape;1462;g40a120c017_0_9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40a120c017_0_9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0" name="Google Shape;1470;g40a120c017_0_9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Because </a:t>
            </a:r>
            <a:r>
              <a:rPr b="0" i="0" lang="en-US" sz="1800" u="none" cap="none" strike="noStrike">
                <a:latin typeface="Courier New"/>
                <a:ea typeface="Courier New"/>
                <a:cs typeface="Courier New"/>
                <a:sym typeface="Courier New"/>
              </a:rPr>
              <a:t>CrushedRock</a:t>
            </a:r>
            <a:r>
              <a:rPr b="0" i="0" lang="en-US" sz="1800" u="none" cap="none" strike="noStrike"/>
              <a:t> implements </a:t>
            </a:r>
            <a:r>
              <a:rPr b="0" i="0" lang="en-US" sz="1800" u="none" cap="none" strike="noStrike">
                <a:latin typeface="Courier New"/>
                <a:ea typeface="Courier New"/>
                <a:cs typeface="Courier New"/>
                <a:sym typeface="Courier New"/>
              </a:rPr>
              <a:t>SalesCalcs</a:t>
            </a:r>
            <a:r>
              <a:rPr b="0" i="0" lang="en-US" sz="1800" u="none" cap="none" strike="noStrike"/>
              <a:t>, a </a:t>
            </a:r>
            <a:r>
              <a:rPr b="0" i="0" lang="en-US" sz="1800" u="none" cap="none" strike="noStrike">
                <a:latin typeface="Courier New"/>
                <a:ea typeface="Courier New"/>
                <a:cs typeface="Courier New"/>
                <a:sym typeface="Courier New"/>
              </a:rPr>
              <a:t>SalesCalcs</a:t>
            </a:r>
            <a:r>
              <a:rPr b="0" i="0" lang="en-US" sz="1800" u="none" cap="none" strike="noStrike"/>
              <a:t> reference can be used to access the data of a </a:t>
            </a:r>
            <a:r>
              <a:rPr b="0" i="0" lang="en-US" sz="1800" u="none" cap="none" strike="noStrike">
                <a:latin typeface="Courier New"/>
                <a:ea typeface="Courier New"/>
                <a:cs typeface="Courier New"/>
                <a:sym typeface="Courier New"/>
              </a:rPr>
              <a:t>CrushedRock</a:t>
            </a:r>
            <a:r>
              <a:rPr b="0" i="0" lang="en-US" sz="1800" u="none" cap="none" strike="noStrike"/>
              <a:t> object.</a:t>
            </a:r>
            <a:endParaRPr/>
          </a:p>
        </p:txBody>
      </p:sp>
      <p:sp>
        <p:nvSpPr>
          <p:cNvPr id="1471" name="Google Shape;1471;g40a120c017_0_9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4: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4: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demonstrates the syntax for an </a:t>
            </a:r>
            <a:r>
              <a:rPr b="0" i="0" lang="en-US" sz="1800" u="none" cap="none" strike="noStrike">
                <a:latin typeface="Courier New"/>
                <a:ea typeface="Courier New"/>
                <a:cs typeface="Courier New"/>
                <a:sym typeface="Courier New"/>
              </a:rPr>
              <a:t>if-else</a:t>
            </a:r>
            <a:r>
              <a:rPr b="0" i="0" lang="en-US" sz="1800" u="none" cap="none" strike="noStrike"/>
              <a:t> statement in Java.</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else</a:t>
            </a:r>
            <a:r>
              <a:rPr b="0" i="0" lang="en-US" sz="1800" u="none" cap="none" strike="noStrike"/>
              <a:t> statement provides a secondary path of execution when an </a:t>
            </a:r>
            <a:r>
              <a:rPr b="0" i="0" lang="en-US" sz="1800" u="none" cap="none" strike="noStrike">
                <a:latin typeface="Courier New"/>
                <a:ea typeface="Courier New"/>
                <a:cs typeface="Courier New"/>
                <a:sym typeface="Courier New"/>
              </a:rPr>
              <a:t>if</a:t>
            </a:r>
            <a:r>
              <a:rPr b="0" i="0" lang="en-US" sz="1800" u="none" cap="none" strike="noStrike"/>
              <a:t> clause evaluates to </a:t>
            </a:r>
            <a:r>
              <a:rPr b="0" i="0" lang="en-US" sz="1800" u="none" cap="none" strike="noStrike">
                <a:latin typeface="Courier New"/>
                <a:ea typeface="Courier New"/>
                <a:cs typeface="Courier New"/>
                <a:sym typeface="Courier New"/>
              </a:rPr>
              <a:t>false</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The output from the code in the slide is </a:t>
            </a:r>
            <a:r>
              <a:rPr b="0" i="0" lang="en-US" sz="1800" u="none" cap="none" strike="noStrike">
                <a:latin typeface="Courier New"/>
                <a:ea typeface="Courier New"/>
                <a:cs typeface="Courier New"/>
                <a:sym typeface="Courier New"/>
              </a:rPr>
              <a:t>False</a:t>
            </a:r>
            <a:r>
              <a:rPr b="0" i="0" lang="en-US" sz="1800" u="none" cap="none" strike="noStrike"/>
              <a:t>.</a:t>
            </a:r>
            <a:endParaRPr/>
          </a:p>
        </p:txBody>
      </p:sp>
      <p:sp>
        <p:nvSpPr>
          <p:cNvPr id="189" name="Google Shape;189;p14: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40a120c017_0_98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0" name="Google Shape;1480;g40a120c017_0_98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Because all three classes share a common interface, a list of different classes like the above can be created and processed in the same way.</a:t>
            </a:r>
            <a:endParaRPr/>
          </a:p>
        </p:txBody>
      </p:sp>
      <p:sp>
        <p:nvSpPr>
          <p:cNvPr id="1481" name="Google Shape;1481;g40a120c017_0_98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g40a120c017_0_99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9" name="Google Shape;1489;g40a120c017_0_99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Instead of having to write a method to print the data from each class, the interface reference allows you to retrieve the data from all three classes.</a:t>
            </a:r>
            <a:endParaRPr/>
          </a:p>
        </p:txBody>
      </p:sp>
      <p:sp>
        <p:nvSpPr>
          <p:cNvPr id="1490" name="Google Shape;1490;g40a120c017_0_99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g40a120c017_0_99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8" name="Google Shape;1498;g40a120c017_0_99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Java 8 adds </a:t>
            </a:r>
            <a:r>
              <a:rPr b="0" i="0" lang="en-US" sz="1800" u="none" cap="none" strike="noStrike">
                <a:latin typeface="Courier New"/>
                <a:ea typeface="Courier New"/>
                <a:cs typeface="Courier New"/>
                <a:sym typeface="Courier New"/>
              </a:rPr>
              <a:t>default</a:t>
            </a:r>
            <a:r>
              <a:rPr b="0" i="0" lang="en-US" sz="1800" u="none" cap="none" strike="noStrike"/>
              <a:t> methods as a new feature. Using the </a:t>
            </a:r>
            <a:r>
              <a:rPr b="0" i="0" lang="en-US" sz="1800" u="none" cap="none" strike="noStrike">
                <a:latin typeface="Courier New"/>
                <a:ea typeface="Courier New"/>
                <a:cs typeface="Courier New"/>
                <a:sym typeface="Courier New"/>
              </a:rPr>
              <a:t>default</a:t>
            </a:r>
            <a:r>
              <a:rPr b="0" i="0" lang="en-US" sz="1800" u="none" cap="none" strike="noStrike"/>
              <a:t> keyword allows you to provide fully implemented methods to all implementing classes. The above example shows how the item report, which was implemented as a separate class earlier, can be fully implemented as a default method. Now all three classes automatically get a fully implemented </a:t>
            </a:r>
            <a:r>
              <a:rPr b="0" i="0" lang="en-US" sz="1800" u="none" cap="none" strike="noStrike">
                <a:latin typeface="Courier New"/>
                <a:ea typeface="Courier New"/>
                <a:cs typeface="Courier New"/>
                <a:sym typeface="Courier New"/>
              </a:rPr>
              <a:t>printItemReport</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The feature was added to simplify the development of APIs that rely heavily on interfaces. Before, simply adding a new method breaks all implementing and extended classes. Now, default methods can be added or changed without harming API hierarchies. </a:t>
            </a:r>
            <a:endParaRPr/>
          </a:p>
        </p:txBody>
      </p:sp>
      <p:sp>
        <p:nvSpPr>
          <p:cNvPr id="1499" name="Google Shape;1499;g40a120c017_0_99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40a120c017_0_100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7" name="Google Shape;1507;g40a120c017_0_100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Printing the report now involves simply calling the </a:t>
            </a:r>
            <a:r>
              <a:rPr b="0" i="0" lang="en-US" sz="1800" u="none" cap="none" strike="noStrike">
                <a:latin typeface="Courier New"/>
                <a:ea typeface="Courier New"/>
                <a:cs typeface="Courier New"/>
                <a:sym typeface="Courier New"/>
              </a:rPr>
              <a:t>printItemReport</a:t>
            </a:r>
            <a:r>
              <a:rPr b="0" i="0" lang="en-US" sz="1800" u="none" cap="none" strike="noStrike"/>
              <a:t> method.</a:t>
            </a:r>
            <a:endParaRPr/>
          </a:p>
        </p:txBody>
      </p:sp>
      <p:sp>
        <p:nvSpPr>
          <p:cNvPr id="1508" name="Google Shape;1508;g40a120c017_0_100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40a120c017_0_10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6" name="Google Shape;1516;g40a120c017_0_101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is a convenience feature. Now you can include a helper method, like the above, in an interface instead of in a separate class.</a:t>
            </a:r>
            <a:endParaRPr/>
          </a:p>
          <a:p>
            <a:pPr indent="0" lvl="1" marL="0" marR="0" rtl="0" algn="l">
              <a:spcBef>
                <a:spcPts val="0"/>
              </a:spcBef>
              <a:spcAft>
                <a:spcPts val="0"/>
              </a:spcAft>
              <a:buSzPts val="1800"/>
              <a:buFont typeface="Arial"/>
              <a:buNone/>
            </a:pPr>
            <a:r>
              <a:rPr b="0" i="0" lang="en-US" sz="1800" u="none" cap="none" strike="noStrike"/>
              <a:t>Here is an example of calling the method:</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SalesCalcs.printItemArray(itemList);</a:t>
            </a:r>
            <a:endParaRPr/>
          </a:p>
        </p:txBody>
      </p:sp>
      <p:sp>
        <p:nvSpPr>
          <p:cNvPr id="1517" name="Google Shape;1517;g40a120c017_0_10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40a120c017_0_101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5" name="Google Shape;1525;g40a120c017_0_1019: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Constant fields are permitted in an interface. When you declare a field in an interface, it is implicitly </a:t>
            </a:r>
            <a:r>
              <a:rPr b="0" i="0" lang="en-US" sz="1800" u="none" cap="none" strike="noStrike">
                <a:latin typeface="Courier New"/>
                <a:ea typeface="Courier New"/>
                <a:cs typeface="Courier New"/>
                <a:sym typeface="Courier New"/>
              </a:rPr>
              <a:t>public</a:t>
            </a:r>
            <a:r>
              <a:rPr b="0" i="0" lang="en-US" sz="1800" u="none" cap="none" strike="noStrike"/>
              <a:t>, </a:t>
            </a:r>
            <a:r>
              <a:rPr b="0" i="0" lang="en-US" sz="1800" u="none" cap="none" strike="noStrike">
                <a:latin typeface="Courier New"/>
                <a:ea typeface="Courier New"/>
                <a:cs typeface="Courier New"/>
                <a:sym typeface="Courier New"/>
              </a:rPr>
              <a:t>static</a:t>
            </a:r>
            <a:r>
              <a:rPr b="0" i="0" lang="en-US" sz="1800" u="none" cap="none" strike="noStrike"/>
              <a:t>, and </a:t>
            </a:r>
            <a:r>
              <a:rPr b="0" i="0" lang="en-US" sz="1800" u="none" cap="none" strike="noStrike">
                <a:latin typeface="Courier New"/>
                <a:ea typeface="Courier New"/>
                <a:cs typeface="Courier New"/>
                <a:sym typeface="Courier New"/>
              </a:rPr>
              <a:t>final</a:t>
            </a:r>
            <a:r>
              <a:rPr b="0" i="0" lang="en-US" sz="1800" u="none" cap="none" strike="noStrike"/>
              <a:t>. You may redundantly specify these modifiers.</a:t>
            </a:r>
            <a:endParaRPr/>
          </a:p>
        </p:txBody>
      </p:sp>
      <p:sp>
        <p:nvSpPr>
          <p:cNvPr id="1526" name="Google Shape;1526;g40a120c017_0_101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40a120c017_0_102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5" name="Google Shape;1535;g40a120c017_0_102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536" name="Google Shape;1536;g40a120c017_0_102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0a120c017_0_103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4" name="Google Shape;1544;g40a120c017_0_103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Extends First</a:t>
            </a:r>
            <a:endParaRPr/>
          </a:p>
          <a:p>
            <a:pPr indent="0" lvl="1" marL="0" marR="0" rtl="0" algn="l">
              <a:spcBef>
                <a:spcPts val="0"/>
              </a:spcBef>
              <a:spcAft>
                <a:spcPts val="0"/>
              </a:spcAft>
              <a:buSzPts val="1800"/>
              <a:buFont typeface="Arial"/>
              <a:buNone/>
            </a:pPr>
            <a:r>
              <a:rPr b="0" i="0" lang="en-US" sz="1800" u="none" cap="none" strike="noStrike"/>
              <a:t>If you use both </a:t>
            </a:r>
            <a:r>
              <a:rPr b="0" i="0" lang="en-US" sz="1800" u="none" cap="none" strike="noStrike">
                <a:latin typeface="Courier New"/>
                <a:ea typeface="Courier New"/>
                <a:cs typeface="Courier New"/>
                <a:sym typeface="Courier New"/>
              </a:rPr>
              <a:t>extends</a:t>
            </a:r>
            <a:r>
              <a:rPr b="0" i="0" lang="en-US" sz="1800" u="none" cap="none" strike="noStrike"/>
              <a:t> and </a:t>
            </a:r>
            <a:r>
              <a:rPr b="0" i="0" lang="en-US" sz="1800" u="none" cap="none" strike="noStrike">
                <a:latin typeface="Courier New"/>
                <a:ea typeface="Courier New"/>
                <a:cs typeface="Courier New"/>
                <a:sym typeface="Courier New"/>
              </a:rPr>
              <a:t>implements</a:t>
            </a:r>
            <a:r>
              <a:rPr b="0" i="0" lang="en-US" sz="1800" u="none" cap="none" strike="noStrike"/>
              <a:t>, </a:t>
            </a:r>
            <a:r>
              <a:rPr b="0" i="0" lang="en-US" sz="1800" u="none" cap="none" strike="noStrike">
                <a:latin typeface="Courier New"/>
                <a:ea typeface="Courier New"/>
                <a:cs typeface="Courier New"/>
                <a:sym typeface="Courier New"/>
              </a:rPr>
              <a:t>extends</a:t>
            </a:r>
            <a:r>
              <a:rPr b="0" i="0" lang="en-US" sz="1800" u="none" cap="none" strike="noStrike"/>
              <a:t> must come first.</a:t>
            </a:r>
            <a:endParaRPr/>
          </a:p>
        </p:txBody>
      </p:sp>
      <p:sp>
        <p:nvSpPr>
          <p:cNvPr id="1545" name="Google Shape;1545;g40a120c017_0_103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40a120c017_0_104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3" name="Google Shape;1553;g40a120c017_0_104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An interface like this with a single method is called a </a:t>
            </a:r>
            <a:r>
              <a:rPr b="1" i="0" lang="en-US" sz="1800" u="none" cap="none" strike="noStrike"/>
              <a:t>Functional Interface</a:t>
            </a:r>
            <a:r>
              <a:rPr b="0" i="0" lang="en-US" sz="1800" u="none" cap="none" strike="noStrike"/>
              <a:t>.</a:t>
            </a:r>
            <a:endParaRPr/>
          </a:p>
          <a:p>
            <a:pPr indent="0" lvl="0" marL="0" marR="0" rtl="0" algn="l">
              <a:spcBef>
                <a:spcPts val="0"/>
              </a:spcBef>
              <a:spcAft>
                <a:spcPts val="0"/>
              </a:spcAft>
              <a:buNone/>
            </a:pPr>
            <a:r>
              <a:t/>
            </a:r>
            <a:endParaRPr b="0" i="0" sz="1800" u="none" cap="none" strike="noStrike"/>
          </a:p>
        </p:txBody>
      </p:sp>
      <p:sp>
        <p:nvSpPr>
          <p:cNvPr id="1554" name="Google Shape;1554;g40a120c017_0_104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40a120c017_0_10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2" name="Google Shape;1562;g40a120c017_0_10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shows how an anonymous inner class can be substituted for an object.</a:t>
            </a:r>
            <a:endParaRPr/>
          </a:p>
          <a:p>
            <a:pPr indent="0" lvl="1" marL="0" marR="0" rtl="0" algn="l">
              <a:spcBef>
                <a:spcPts val="0"/>
              </a:spcBef>
              <a:spcAft>
                <a:spcPts val="0"/>
              </a:spcAft>
              <a:buSzPts val="1800"/>
              <a:buFont typeface="Arial"/>
              <a:buNone/>
            </a:pPr>
            <a:r>
              <a:rPr b="0" i="0" lang="en-US" sz="1800" u="none" cap="none" strike="noStrike"/>
              <a:t>Here is the source code for </a:t>
            </a:r>
            <a:r>
              <a:rPr b="0" i="0" lang="en-US" sz="1800" u="none" cap="none" strike="noStrike">
                <a:latin typeface="Courier New"/>
                <a:ea typeface="Courier New"/>
                <a:cs typeface="Courier New"/>
                <a:sym typeface="Courier New"/>
              </a:rPr>
              <a:t>ContainsAnalyzer</a:t>
            </a:r>
            <a:r>
              <a:rPr b="0" i="0" lang="en-US" sz="1800" u="none" cap="none" strike="noStrike"/>
              <a:t>:</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public class ContainsAnalyzer implements StringAnalyzer {</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  public boolean analyze(String target, String searchStr){</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    return target.contains(searchStr);</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  }</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a:t>
            </a:r>
            <a:endParaRPr/>
          </a:p>
          <a:p>
            <a:pPr indent="0" lvl="1" marL="0" marR="0" rtl="0" algn="l">
              <a:spcBef>
                <a:spcPts val="0"/>
              </a:spcBef>
              <a:spcAft>
                <a:spcPts val="0"/>
              </a:spcAft>
              <a:buSzPts val="1800"/>
              <a:buFont typeface="Arial"/>
              <a:buNone/>
            </a:pPr>
            <a:r>
              <a:rPr b="0" i="0" lang="en-US" sz="1800" u="none" cap="none" strike="noStrike"/>
              <a:t>Note that the anonymous inner class specifies no name but implements almost exactly the same code. The syntax is a little complicated as the class is defined where a parameter variable would normally be.</a:t>
            </a:r>
            <a:endParaRPr/>
          </a:p>
          <a:p>
            <a:pPr indent="0" lvl="1" marL="0" marR="0" rtl="0" algn="l">
              <a:spcBef>
                <a:spcPts val="0"/>
              </a:spcBef>
              <a:spcAft>
                <a:spcPts val="0"/>
              </a:spcAft>
              <a:buSzPts val="1800"/>
              <a:buFont typeface="Arial"/>
              <a:buNone/>
            </a:pPr>
            <a:r>
              <a:rPr b="0" i="0" lang="en-US" sz="1800" u="none" cap="none" strike="noStrike"/>
              <a:t>The slides that follow explain some of the advantages of this approach.</a:t>
            </a:r>
            <a:endParaRPr/>
          </a:p>
          <a:p>
            <a:pPr indent="0" lvl="0" marL="0" marR="0" rtl="0" algn="l">
              <a:spcBef>
                <a:spcPts val="0"/>
              </a:spcBef>
              <a:spcAft>
                <a:spcPts val="0"/>
              </a:spcAft>
              <a:buNone/>
            </a:pPr>
            <a:r>
              <a:t/>
            </a:r>
            <a:endParaRPr b="0" i="0" sz="1800" u="none" cap="none" strike="noStrike"/>
          </a:p>
        </p:txBody>
      </p:sp>
      <p:sp>
        <p:nvSpPr>
          <p:cNvPr id="1563" name="Google Shape;1563;g40a120c017_0_10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5: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switch</a:t>
            </a:r>
            <a:r>
              <a:rPr b="0" i="0" lang="en-US" sz="1800" u="none" cap="none" strike="noStrike"/>
              <a:t> statement  is used to compare the value of a variable with multiple values. For each of these values, you can define a set of statements to execute. The </a:t>
            </a:r>
            <a:r>
              <a:rPr b="0" i="0" lang="en-US" sz="1800" u="none" cap="none" strike="noStrike">
                <a:latin typeface="Courier New"/>
                <a:ea typeface="Courier New"/>
                <a:cs typeface="Courier New"/>
                <a:sym typeface="Courier New"/>
              </a:rPr>
              <a:t>switch</a:t>
            </a:r>
            <a:r>
              <a:rPr b="0" i="0" lang="en-US" sz="1800" u="none" cap="none" strike="noStrike"/>
              <a:t> statement evaluates its expression, then executes all statements that follow the matching </a:t>
            </a:r>
            <a:r>
              <a:rPr b="0" i="0" lang="en-US" sz="1800" u="none" cap="none" strike="noStrike">
                <a:latin typeface="Courier New"/>
                <a:ea typeface="Courier New"/>
                <a:cs typeface="Courier New"/>
                <a:sym typeface="Courier New"/>
              </a:rPr>
              <a:t>case</a:t>
            </a:r>
            <a:r>
              <a:rPr b="0" i="0" lang="en-US" sz="1800" u="none" cap="none" strike="noStrike"/>
              <a:t> label. Each </a:t>
            </a:r>
            <a:r>
              <a:rPr b="0" i="0" lang="en-US" sz="1800" u="none" cap="none" strike="noStrike">
                <a:latin typeface="Courier New"/>
                <a:ea typeface="Courier New"/>
                <a:cs typeface="Courier New"/>
                <a:sym typeface="Courier New"/>
              </a:rPr>
              <a:t>break</a:t>
            </a:r>
            <a:r>
              <a:rPr b="0" i="0" lang="en-US" sz="1800" u="none" cap="none" strike="noStrike"/>
              <a:t> statement terminates the enclosing </a:t>
            </a:r>
            <a:r>
              <a:rPr b="0" i="0" lang="en-US" sz="1800" u="none" cap="none" strike="noStrike">
                <a:latin typeface="Courier New"/>
                <a:ea typeface="Courier New"/>
                <a:cs typeface="Courier New"/>
                <a:sym typeface="Courier New"/>
              </a:rPr>
              <a:t>switch</a:t>
            </a:r>
            <a:r>
              <a:rPr b="0" i="0" lang="en-US" sz="1800" u="none" cap="none" strike="noStrike"/>
              <a:t> statement. The </a:t>
            </a:r>
            <a:r>
              <a:rPr b="0" i="0" lang="en-US" sz="1800" u="none" cap="none" strike="noStrike">
                <a:latin typeface="Courier New"/>
                <a:ea typeface="Courier New"/>
                <a:cs typeface="Courier New"/>
                <a:sym typeface="Courier New"/>
              </a:rPr>
              <a:t>break</a:t>
            </a:r>
            <a:r>
              <a:rPr b="0" i="0" lang="en-US" sz="1800" u="none" cap="none" strike="noStrike"/>
              <a:t> statements are necessary because without them, statements in</a:t>
            </a:r>
            <a:r>
              <a:rPr b="0" i="0" lang="en-US" sz="1800" u="none" cap="none" strike="noStrike">
                <a:latin typeface="Courier New"/>
                <a:ea typeface="Courier New"/>
                <a:cs typeface="Courier New"/>
                <a:sym typeface="Courier New"/>
              </a:rPr>
              <a:t> switch</a:t>
            </a:r>
            <a:r>
              <a:rPr b="0" i="0" lang="en-US" sz="1800" u="none" cap="none" strike="noStrike"/>
              <a:t> blocks </a:t>
            </a:r>
            <a:r>
              <a:rPr b="0" i="1" lang="en-US" sz="1800" u="none" cap="none" strike="noStrike"/>
              <a:t>fall through</a:t>
            </a:r>
            <a:r>
              <a:rPr b="0" i="0" lang="en-US" sz="1800" u="none" cap="none" strike="noStrike"/>
              <a:t>: All statements after the matching </a:t>
            </a:r>
            <a:r>
              <a:rPr b="0" i="0" lang="en-US" sz="1800" u="none" cap="none" strike="noStrike">
                <a:latin typeface="Courier New"/>
                <a:ea typeface="Courier New"/>
                <a:cs typeface="Courier New"/>
                <a:sym typeface="Courier New"/>
              </a:rPr>
              <a:t>case</a:t>
            </a:r>
            <a:r>
              <a:rPr b="0" i="0" lang="en-US" sz="1800" u="none" cap="none" strike="noStrike"/>
              <a:t> label are executed in sequence, regardless of the expression of subsequent </a:t>
            </a:r>
            <a:r>
              <a:rPr b="0" i="0" lang="en-US" sz="1800" u="none" cap="none" strike="noStrike">
                <a:latin typeface="Courier New"/>
                <a:ea typeface="Courier New"/>
                <a:cs typeface="Courier New"/>
                <a:sym typeface="Courier New"/>
              </a:rPr>
              <a:t>case</a:t>
            </a:r>
            <a:r>
              <a:rPr b="0" i="0" lang="en-US" sz="1800" u="none" cap="none" strike="noStrike"/>
              <a:t> labels, until a </a:t>
            </a:r>
            <a:r>
              <a:rPr b="0" i="0" lang="en-US" sz="1800" u="none" cap="none" strike="noStrike">
                <a:latin typeface="Courier New"/>
                <a:ea typeface="Courier New"/>
                <a:cs typeface="Courier New"/>
                <a:sym typeface="Courier New"/>
              </a:rPr>
              <a:t>break</a:t>
            </a:r>
            <a:r>
              <a:rPr b="0" i="0" lang="en-US" sz="1800" u="none" cap="none" strike="noStrike"/>
              <a:t> statement is encountered.</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Deciding whether to use</a:t>
            </a:r>
            <a:r>
              <a:rPr b="0" i="0" lang="en-US" sz="1800" u="none" cap="none" strike="noStrike">
                <a:latin typeface="Courier New"/>
                <a:ea typeface="Courier New"/>
                <a:cs typeface="Courier New"/>
                <a:sym typeface="Courier New"/>
              </a:rPr>
              <a:t> if-then-else</a:t>
            </a:r>
            <a:r>
              <a:rPr b="0" i="0" lang="en-US" sz="1800" u="none" cap="none" strike="noStrike"/>
              <a:t> statements or a </a:t>
            </a:r>
            <a:r>
              <a:rPr b="0" i="0" lang="en-US" sz="1800" u="none" cap="none" strike="noStrike">
                <a:latin typeface="Courier New"/>
                <a:ea typeface="Courier New"/>
                <a:cs typeface="Courier New"/>
                <a:sym typeface="Courier New"/>
              </a:rPr>
              <a:t>switch</a:t>
            </a:r>
            <a:r>
              <a:rPr b="0" i="0" lang="en-US" sz="1800" u="none" cap="none" strike="noStrike"/>
              <a:t> statement is based on readability and the expression that the statement is testing. An </a:t>
            </a:r>
            <a:r>
              <a:rPr b="0" i="0" lang="en-US" sz="1800" u="none" cap="none" strike="noStrike">
                <a:latin typeface="Courier New"/>
                <a:ea typeface="Courier New"/>
                <a:cs typeface="Courier New"/>
                <a:sym typeface="Courier New"/>
              </a:rPr>
              <a:t>if-then-else</a:t>
            </a:r>
            <a:r>
              <a:rPr b="0" i="0" lang="en-US" sz="1800" u="none" cap="none" strike="noStrike"/>
              <a:t> statement can test expressions based on ranges of values or conditions, whereas a</a:t>
            </a:r>
            <a:r>
              <a:rPr b="0" i="0" lang="en-US" sz="1800" u="none" cap="none" strike="noStrike">
                <a:latin typeface="Courier New"/>
                <a:ea typeface="Courier New"/>
                <a:cs typeface="Courier New"/>
                <a:sym typeface="Courier New"/>
              </a:rPr>
              <a:t> switch</a:t>
            </a:r>
            <a:r>
              <a:rPr b="0" i="0" lang="en-US" sz="1800" u="none" cap="none" strike="noStrike"/>
              <a:t> statement tests expressions based only on a single integer, character, enumerated value, or </a:t>
            </a:r>
            <a:r>
              <a:rPr b="0" i="0" lang="en-US" sz="1800" u="none" cap="none" strike="noStrike">
                <a:latin typeface="Courier New"/>
                <a:ea typeface="Courier New"/>
                <a:cs typeface="Courier New"/>
                <a:sym typeface="Courier New"/>
              </a:rPr>
              <a:t>String</a:t>
            </a:r>
            <a:r>
              <a:rPr b="0" i="0" lang="en-US" sz="1800" u="none" cap="none" strike="noStrike"/>
              <a:t> object.</a:t>
            </a:r>
            <a:endParaRPr/>
          </a:p>
          <a:p>
            <a:pPr indent="0" lvl="1" marL="0" marR="0" rtl="0" algn="l">
              <a:spcBef>
                <a:spcPts val="0"/>
              </a:spcBef>
              <a:spcAft>
                <a:spcPts val="0"/>
              </a:spcAft>
              <a:buSzPts val="1800"/>
              <a:buFont typeface="Arial"/>
              <a:buNone/>
            </a:pPr>
            <a:r>
              <a:rPr b="0" i="0" lang="en-US" sz="1800" u="none" cap="none" strike="noStrike"/>
              <a:t>In Java SE 7 and later, you can use a </a:t>
            </a:r>
            <a:r>
              <a:rPr b="0" i="0" lang="en-US" sz="1800" u="none" cap="none" strike="noStrike">
                <a:latin typeface="Courier New"/>
                <a:ea typeface="Courier New"/>
                <a:cs typeface="Courier New"/>
                <a:sym typeface="Courier New"/>
              </a:rPr>
              <a:t>String</a:t>
            </a:r>
            <a:r>
              <a:rPr b="0" i="0" lang="en-US" sz="1800" u="none" cap="none" strike="noStrike"/>
              <a:t> object in the </a:t>
            </a:r>
            <a:r>
              <a:rPr b="0" i="0" lang="en-US" sz="1800" u="none" cap="none" strike="noStrike">
                <a:latin typeface="Courier New"/>
                <a:ea typeface="Courier New"/>
                <a:cs typeface="Courier New"/>
                <a:sym typeface="Courier New"/>
              </a:rPr>
              <a:t>switch</a:t>
            </a:r>
            <a:r>
              <a:rPr b="0" i="0" lang="en-US" sz="1800" u="none" cap="none" strike="noStrike"/>
              <a:t> statement's expression. The code snippet in the slide demonstrates using Strings in the </a:t>
            </a:r>
            <a:r>
              <a:rPr b="0" i="0" lang="en-US" sz="1800" u="none" cap="none" strike="noStrike">
                <a:latin typeface="Courier New"/>
                <a:ea typeface="Courier New"/>
                <a:cs typeface="Courier New"/>
                <a:sym typeface="Courier New"/>
              </a:rPr>
              <a:t>switch</a:t>
            </a:r>
            <a:r>
              <a:rPr b="0" i="0" lang="en-US" sz="1800" u="none" cap="none" strike="noStrike"/>
              <a:t> statement.</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198" name="Google Shape;198;p15: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40a120c017_0_105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2" name="Google Shape;1572;g40a120c017_0_105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method takes the source string and searches for text matching the text in the search string. If there is a match, </a:t>
            </a:r>
            <a:r>
              <a:rPr b="0" i="0" lang="en-US" sz="1800" u="none" cap="none" strike="noStrike">
                <a:latin typeface="Courier New"/>
                <a:ea typeface="Courier New"/>
                <a:cs typeface="Courier New"/>
                <a:sym typeface="Courier New"/>
              </a:rPr>
              <a:t>true</a:t>
            </a:r>
            <a:r>
              <a:rPr b="0" i="0" lang="en-US" sz="1800" u="none" cap="none" strike="noStrike"/>
              <a:t> is returned. If no match is found, </a:t>
            </a:r>
            <a:r>
              <a:rPr b="0" i="0" lang="en-US" sz="1800" u="none" cap="none" strike="noStrike">
                <a:latin typeface="Courier New"/>
                <a:ea typeface="Courier New"/>
                <a:cs typeface="Courier New"/>
                <a:sym typeface="Courier New"/>
              </a:rPr>
              <a:t>false</a:t>
            </a:r>
            <a:r>
              <a:rPr b="0" i="0" lang="en-US" sz="1800" u="none" cap="none" strike="noStrike"/>
              <a:t> is returned.</a:t>
            </a:r>
            <a:endParaRPr/>
          </a:p>
          <a:p>
            <a:pPr indent="0" lvl="1" marL="0" marR="0" rtl="0" algn="l">
              <a:spcBef>
                <a:spcPts val="0"/>
              </a:spcBef>
              <a:spcAft>
                <a:spcPts val="0"/>
              </a:spcAft>
              <a:buSzPts val="1800"/>
              <a:buFont typeface="Arial"/>
              <a:buNone/>
            </a:pPr>
            <a:r>
              <a:rPr b="0" i="0" lang="en-US" sz="1800" u="none" cap="none" strike="noStrike"/>
              <a:t>Additional methods could be written to compare lengths or determine if the string starts with the search string. Only one method is implemented for simplicity.</a:t>
            </a:r>
            <a:endParaRPr/>
          </a:p>
        </p:txBody>
      </p:sp>
      <p:sp>
        <p:nvSpPr>
          <p:cNvPr id="1573" name="Google Shape;1573;g40a120c017_0_105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a120c017_0_106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1" name="Google Shape;1581;g40a120c017_0_106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first class is pretty standard. The test array is passed to </a:t>
            </a:r>
            <a:r>
              <a:rPr b="0" i="0" lang="en-US" sz="1800" u="none" cap="none" strike="noStrike">
                <a:latin typeface="Courier New"/>
                <a:ea typeface="Courier New"/>
                <a:cs typeface="Courier New"/>
                <a:sym typeface="Courier New"/>
              </a:rPr>
              <a:t>foreach</a:t>
            </a:r>
            <a:r>
              <a:rPr b="0" i="0" lang="en-US" sz="1800" u="none" cap="none" strike="noStrike"/>
              <a:t> loop where the method is used to print out matching words. Here is the output: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==Contains==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Match: tomorrow</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Match: toto</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Match: to</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Match: timbukto</a:t>
            </a:r>
            <a:endParaRPr/>
          </a:p>
        </p:txBody>
      </p:sp>
      <p:sp>
        <p:nvSpPr>
          <p:cNvPr id="1582" name="Google Shape;1582;g40a120c017_0_106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40a120c017_0_10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0" name="Google Shape;1590;g40a120c017_0_107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example, a switch is made to use an interface instead of just a plain class. Notice that </a:t>
            </a:r>
            <a:r>
              <a:rPr b="0" i="0" lang="en-US" sz="1800" u="none" cap="none" strike="noStrike">
                <a:latin typeface="Courier New"/>
                <a:ea typeface="Courier New"/>
                <a:cs typeface="Courier New"/>
                <a:sym typeface="Courier New"/>
              </a:rPr>
              <a:t>StringAnalyzer</a:t>
            </a:r>
            <a:r>
              <a:rPr b="0" i="0" lang="en-US" sz="1800" u="none" cap="none" strike="noStrike"/>
              <a:t> is a functional interface because it has only one method. Other than the addition of the </a:t>
            </a:r>
            <a:r>
              <a:rPr b="0" i="0" lang="en-US" sz="1800" u="none" cap="none" strike="noStrike">
                <a:latin typeface="Courier New"/>
                <a:ea typeface="Courier New"/>
                <a:cs typeface="Courier New"/>
                <a:sym typeface="Courier New"/>
              </a:rPr>
              <a:t>implements</a:t>
            </a:r>
            <a:r>
              <a:rPr b="0" i="0" lang="en-US" sz="1800" u="none" cap="none" strike="noStrike"/>
              <a:t> clause, the class is unchanged.</a:t>
            </a:r>
            <a:endParaRPr/>
          </a:p>
        </p:txBody>
      </p:sp>
      <p:sp>
        <p:nvSpPr>
          <p:cNvPr id="1591" name="Google Shape;1591;g40a120c017_0_10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40a120c017_0_107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0" name="Google Shape;1600;g40a120c017_0_107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change to an interface does not change this test class much. The only difference is that a different class is used to perform the string testing. Also, if additional tests need to be performed, this would require additional </a:t>
            </a:r>
            <a:r>
              <a:rPr b="0" i="0" lang="en-US" sz="1800" u="none" cap="none" strike="noStrike">
                <a:latin typeface="Courier New"/>
                <a:ea typeface="Courier New"/>
                <a:cs typeface="Courier New"/>
                <a:sym typeface="Courier New"/>
              </a:rPr>
              <a:t>foreach</a:t>
            </a:r>
            <a:r>
              <a:rPr b="0" i="0" lang="en-US" sz="1800" u="none" cap="none" strike="noStrike"/>
              <a:t> loops and a separate class for each test condition. Arguably, this might be a step back. </a:t>
            </a:r>
            <a:endParaRPr/>
          </a:p>
          <a:p>
            <a:pPr indent="0" lvl="1" marL="0" marR="0" rtl="0" algn="l">
              <a:spcBef>
                <a:spcPts val="0"/>
              </a:spcBef>
              <a:spcAft>
                <a:spcPts val="0"/>
              </a:spcAft>
              <a:buSzPts val="1800"/>
              <a:buFont typeface="Arial"/>
              <a:buNone/>
            </a:pPr>
            <a:r>
              <a:rPr b="0" i="0" lang="en-US" sz="1800" u="none" cap="none" strike="noStrike"/>
              <a:t>However, there are advantages of this approach.</a:t>
            </a:r>
            <a:endParaRPr/>
          </a:p>
        </p:txBody>
      </p:sp>
      <p:sp>
        <p:nvSpPr>
          <p:cNvPr id="1601" name="Google Shape;1601;g40a120c017_0_107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40a120c017_0_108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9" name="Google Shape;1609;g40a120c017_0_108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By encapsulating the </a:t>
            </a:r>
            <a:r>
              <a:rPr b="0" i="0" lang="en-US" sz="1800" u="none" cap="none" strike="noStrike">
                <a:latin typeface="Courier New"/>
                <a:ea typeface="Courier New"/>
                <a:cs typeface="Courier New"/>
                <a:sym typeface="Courier New"/>
              </a:rPr>
              <a:t>forloop</a:t>
            </a:r>
            <a:r>
              <a:rPr b="0" i="0" lang="en-US" sz="1800" u="none" cap="none" strike="noStrike"/>
              <a:t> into a static helper method, only one loop is needed to process any sort of string test using the </a:t>
            </a:r>
            <a:r>
              <a:rPr b="0" i="0" lang="en-US" sz="1800" u="none" cap="none" strike="noStrike">
                <a:latin typeface="Courier New"/>
                <a:ea typeface="Courier New"/>
                <a:cs typeface="Courier New"/>
                <a:sym typeface="Courier New"/>
              </a:rPr>
              <a:t>StringAnalyzer</a:t>
            </a:r>
            <a:r>
              <a:rPr b="0" i="0" lang="en-US" sz="1800" u="none" cap="none" strike="noStrike"/>
              <a:t> interface. The </a:t>
            </a:r>
            <a:r>
              <a:rPr b="0" i="0" lang="en-US" sz="1800" u="none" cap="none" strike="noStrike">
                <a:latin typeface="Courier New"/>
                <a:ea typeface="Courier New"/>
                <a:cs typeface="Courier New"/>
                <a:sym typeface="Courier New"/>
              </a:rPr>
              <a:t>searchArr</a:t>
            </a:r>
            <a:r>
              <a:rPr b="0" i="0" lang="en-US" sz="1800" u="none" cap="none" strike="noStrike"/>
              <a:t> method remains unchanged in all the examples that follow. </a:t>
            </a:r>
            <a:endParaRPr/>
          </a:p>
          <a:p>
            <a:pPr indent="0" lvl="1" marL="0" marR="0" rtl="0" algn="l">
              <a:spcBef>
                <a:spcPts val="0"/>
              </a:spcBef>
              <a:spcAft>
                <a:spcPts val="0"/>
              </a:spcAft>
              <a:buSzPts val="1800"/>
              <a:buFont typeface="Arial"/>
              <a:buNone/>
            </a:pPr>
            <a:r>
              <a:rPr b="0" i="0" lang="en-US" sz="1800" u="none" cap="none" strike="noStrike"/>
              <a:t>Note the parameters for the method:</a:t>
            </a:r>
            <a:endParaRPr/>
          </a:p>
          <a:p>
            <a:pPr indent="-114300" lvl="1" marL="0" marR="0" rtl="0" algn="l">
              <a:spcBef>
                <a:spcPts val="0"/>
              </a:spcBef>
              <a:spcAft>
                <a:spcPts val="0"/>
              </a:spcAft>
              <a:buSzPts val="1800"/>
              <a:buFont typeface="Calibri"/>
              <a:buAutoNum type="arabicPeriod"/>
            </a:pPr>
            <a:r>
              <a:rPr b="0" i="0" lang="en-US" sz="1800" u="none" cap="none" strike="noStrike"/>
              <a:t>The string array</a:t>
            </a:r>
            <a:endParaRPr/>
          </a:p>
          <a:p>
            <a:pPr indent="-114300" lvl="1" marL="0" marR="0" rtl="0" algn="l">
              <a:spcBef>
                <a:spcPts val="0"/>
              </a:spcBef>
              <a:spcAft>
                <a:spcPts val="0"/>
              </a:spcAft>
              <a:buSzPts val="1800"/>
              <a:buFont typeface="Calibri"/>
              <a:buAutoNum type="arabicPeriod"/>
            </a:pPr>
            <a:r>
              <a:rPr b="0" i="0" lang="en-US" sz="1800" u="none" cap="none" strike="noStrike"/>
              <a:t>The search string</a:t>
            </a:r>
            <a:endParaRPr/>
          </a:p>
          <a:p>
            <a:pPr indent="-114300" lvl="1" marL="0" marR="0" rtl="0" algn="l">
              <a:spcBef>
                <a:spcPts val="0"/>
              </a:spcBef>
              <a:spcAft>
                <a:spcPts val="0"/>
              </a:spcAft>
              <a:buSzPts val="1800"/>
              <a:buFont typeface="Calibri"/>
              <a:buAutoNum type="arabicPeriod"/>
            </a:pPr>
            <a:r>
              <a:rPr b="0" i="0" lang="en-US" sz="1800" u="none" cap="none" strike="noStrike"/>
              <a:t>A class that implements the </a:t>
            </a:r>
            <a:r>
              <a:rPr b="0" i="0" lang="en-US" sz="1800" u="none" cap="none" strike="noStrike">
                <a:latin typeface="Courier New"/>
                <a:ea typeface="Courier New"/>
                <a:cs typeface="Courier New"/>
                <a:sym typeface="Courier New"/>
              </a:rPr>
              <a:t>StringAnalyzer</a:t>
            </a:r>
            <a:r>
              <a:rPr b="0" i="0" lang="en-US" sz="1800" u="none" cap="none" strike="noStrike"/>
              <a:t> interface</a:t>
            </a:r>
            <a:endParaRPr/>
          </a:p>
        </p:txBody>
      </p:sp>
      <p:sp>
        <p:nvSpPr>
          <p:cNvPr id="1610" name="Google Shape;1610;g40a120c017_0_108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40a120c017_0_10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8" name="Google Shape;1618;g40a120c017_0_10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Now the array can be searched and the results displayed with the single call on line 23.</a:t>
            </a:r>
            <a:endParaRPr/>
          </a:p>
        </p:txBody>
      </p:sp>
      <p:sp>
        <p:nvSpPr>
          <p:cNvPr id="1619" name="Google Shape;1619;g40a120c017_0_10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40a120c017_0_109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7" name="Google Shape;1627;g40a120c017_0_109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example, the third argument to the method call is an anonymous inner class. Notice that the class structure is the same as that of the </a:t>
            </a:r>
            <a:r>
              <a:rPr b="0" i="0" lang="en-US" sz="1800" u="none" cap="none" strike="noStrike">
                <a:latin typeface="Courier New"/>
                <a:ea typeface="Courier New"/>
                <a:cs typeface="Courier New"/>
                <a:sym typeface="Courier New"/>
              </a:rPr>
              <a:t>ContainsAnalyzer</a:t>
            </a:r>
            <a:r>
              <a:rPr b="0" i="0" lang="en-US" sz="1800" u="none" cap="none" strike="noStrike"/>
              <a:t> in the previous example. Using the approach, the code is stored in the calling class. In addition, the logic for the </a:t>
            </a:r>
            <a:r>
              <a:rPr b="0" i="0" lang="en-US" sz="1800" u="none" cap="none" strike="noStrike">
                <a:latin typeface="Courier New"/>
                <a:ea typeface="Courier New"/>
                <a:cs typeface="Courier New"/>
                <a:sym typeface="Courier New"/>
              </a:rPr>
              <a:t>analyze</a:t>
            </a:r>
            <a:r>
              <a:rPr b="0" i="0" lang="en-US" sz="1800" u="none" cap="none" strike="noStrike"/>
              <a:t> method can easily be changed depending on the circumstances. However, there are a few drawbacks.</a:t>
            </a:r>
            <a:endParaRPr/>
          </a:p>
          <a:p>
            <a:pPr indent="-114300" lvl="1" marL="0" marR="0" rtl="0" algn="l">
              <a:spcBef>
                <a:spcPts val="0"/>
              </a:spcBef>
              <a:spcAft>
                <a:spcPts val="0"/>
              </a:spcAft>
              <a:buSzPts val="1800"/>
              <a:buFont typeface="Calibri"/>
              <a:buAutoNum type="arabicPeriod"/>
            </a:pPr>
            <a:r>
              <a:rPr b="0" i="0" lang="en-US" sz="1800" u="none" cap="none" strike="noStrike"/>
              <a:t>The syntax is a little complicated. The entire class definition is included between the parentheses of the argument list.</a:t>
            </a:r>
            <a:endParaRPr/>
          </a:p>
          <a:p>
            <a:pPr indent="-114300" lvl="1" marL="0" marR="0" rtl="0" algn="l">
              <a:spcBef>
                <a:spcPts val="0"/>
              </a:spcBef>
              <a:spcAft>
                <a:spcPts val="0"/>
              </a:spcAft>
              <a:buSzPts val="1800"/>
              <a:buFont typeface="Calibri"/>
              <a:buAutoNum type="arabicPeriod"/>
            </a:pPr>
            <a:r>
              <a:rPr b="0" i="0" lang="en-US" sz="1800" u="none" cap="none" strike="noStrike"/>
              <a:t>Because there is no class name, when the code is compiled, a class file will be generated and a number assigned for the class. This is not a problem if there is only one anonymous inner class. However, when there is more than one in multiple classes, it is difficult to figure out which class file goes with which source file.</a:t>
            </a:r>
            <a:endParaRPr/>
          </a:p>
        </p:txBody>
      </p:sp>
      <p:sp>
        <p:nvSpPr>
          <p:cNvPr id="1628" name="Google Shape;1628;g40a120c017_0_109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g40a120c017_0_110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6" name="Google Shape;1636;g40a120c017_0_110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With Java 8, a lambda expression can be substituted for an anonymous inner class. Notice some key facts.</a:t>
            </a:r>
            <a:endParaRPr/>
          </a:p>
          <a:p>
            <a:pPr indent="0" lvl="2" marL="0" marR="0" rtl="0" algn="l">
              <a:spcBef>
                <a:spcPts val="0"/>
              </a:spcBef>
              <a:spcAft>
                <a:spcPts val="0"/>
              </a:spcAft>
              <a:buSzPts val="1800"/>
              <a:buFont typeface="Arial"/>
              <a:buNone/>
            </a:pPr>
            <a:r>
              <a:rPr b="1" i="0" lang="en-US" sz="1800" u="none" cap="none" strike="noStrike"/>
              <a:t>The lambda expression has two arguments: </a:t>
            </a:r>
            <a:r>
              <a:rPr b="0" i="0" lang="en-US" sz="1800" u="none" cap="none" strike="noStrike"/>
              <a:t>Just like in the two previous examples, the lambda expression uses the same arguments as the analyze method.</a:t>
            </a:r>
            <a:endParaRPr/>
          </a:p>
          <a:p>
            <a:pPr indent="0" lvl="2" marL="0" marR="0" rtl="0" algn="l">
              <a:spcBef>
                <a:spcPts val="0"/>
              </a:spcBef>
              <a:spcAft>
                <a:spcPts val="0"/>
              </a:spcAft>
              <a:buSzPts val="1800"/>
              <a:buFont typeface="Arial"/>
              <a:buNone/>
            </a:pPr>
            <a:r>
              <a:rPr b="1" i="0" lang="en-US" sz="1800" u="none" cap="none" strike="noStrike"/>
              <a:t>The lambda expression returns a </a:t>
            </a:r>
            <a:r>
              <a:rPr b="1" i="0" lang="en-US" sz="1800" u="none" cap="none" strike="noStrike">
                <a:latin typeface="Courier New"/>
                <a:ea typeface="Courier New"/>
                <a:cs typeface="Courier New"/>
                <a:sym typeface="Courier New"/>
              </a:rPr>
              <a:t>boolean</a:t>
            </a:r>
            <a:r>
              <a:rPr b="1" i="0" lang="en-US" sz="1800" u="none" cap="none" strike="noStrike"/>
              <a:t>: </a:t>
            </a:r>
            <a:r>
              <a:rPr b="0" i="0" lang="en-US" sz="1800" u="none" cap="none" strike="noStrike"/>
              <a:t>Just like in the two previous examples, a </a:t>
            </a:r>
            <a:r>
              <a:rPr b="0" i="0" lang="en-US" sz="1800" u="none" cap="none" strike="noStrike">
                <a:latin typeface="Courier New"/>
                <a:ea typeface="Courier New"/>
                <a:cs typeface="Courier New"/>
                <a:sym typeface="Courier New"/>
              </a:rPr>
              <a:t>boolean</a:t>
            </a:r>
            <a:r>
              <a:rPr b="0" i="0" lang="en-US" sz="1800" u="none" cap="none" strike="noStrike"/>
              <a:t> is returned just like the analyze method.</a:t>
            </a:r>
            <a:endParaRPr/>
          </a:p>
          <a:p>
            <a:pPr indent="0" lvl="1" marL="0" marR="0" rtl="0" algn="l">
              <a:spcBef>
                <a:spcPts val="0"/>
              </a:spcBef>
              <a:spcAft>
                <a:spcPts val="0"/>
              </a:spcAft>
              <a:buSzPts val="1800"/>
              <a:buFont typeface="Arial"/>
              <a:buNone/>
            </a:pPr>
            <a:r>
              <a:rPr b="0" i="0" lang="en-US" sz="1800" u="none" cap="none" strike="noStrike"/>
              <a:t>In fact, the lambda expression, anonymous inner class, and concrete class are all essentially equivalent. A lambda expression is a new way to express code logic by using a functional interface as the base.</a:t>
            </a:r>
            <a:endParaRPr/>
          </a:p>
          <a:p>
            <a:pPr indent="0" lvl="0" marL="0" marR="0" rtl="0" algn="l">
              <a:spcBef>
                <a:spcPts val="0"/>
              </a:spcBef>
              <a:spcAft>
                <a:spcPts val="0"/>
              </a:spcAft>
              <a:buNone/>
            </a:pPr>
            <a:r>
              <a:t/>
            </a:r>
            <a:endParaRPr b="0" i="0" sz="1800" u="none" cap="none" strike="noStrike"/>
          </a:p>
        </p:txBody>
      </p:sp>
      <p:sp>
        <p:nvSpPr>
          <p:cNvPr id="1637" name="Google Shape;1637;g40a120c017_0_110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a120c017_0_111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5" name="Google Shape;1645;g40a120c017_0_111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lambda expression is an argument list, the arrow token, and then a block or expression. When a code block is used, multiple statements could be included in the block. The parameter types can be specified or inferred.</a:t>
            </a:r>
            <a:endParaRPr/>
          </a:p>
        </p:txBody>
      </p:sp>
      <p:sp>
        <p:nvSpPr>
          <p:cNvPr id="1646" name="Google Shape;1646;g40a120c017_0_111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Google Shape;1654;g40a120c017_0_112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5" name="Google Shape;1655;g40a120c017_0_112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Compare a lambda expression to an implementation of the </a:t>
            </a:r>
            <a:r>
              <a:rPr b="0" i="0" lang="en-US" sz="1800" u="none" cap="none" strike="noStrike">
                <a:latin typeface="Courier New"/>
                <a:ea typeface="Courier New"/>
                <a:cs typeface="Courier New"/>
                <a:sym typeface="Courier New"/>
              </a:rPr>
              <a:t>StringAnalyzer </a:t>
            </a:r>
            <a:r>
              <a:rPr b="0" i="0" lang="en-US" sz="1800" u="none" cap="none" strike="noStrike"/>
              <a:t>interface.</a:t>
            </a:r>
            <a:endParaRPr/>
          </a:p>
        </p:txBody>
      </p:sp>
      <p:sp>
        <p:nvSpPr>
          <p:cNvPr id="1656" name="Google Shape;1656;g40a120c017_0_112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6: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16: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while</a:t>
            </a:r>
            <a:r>
              <a:rPr b="0" i="0" lang="en-US" sz="1800" u="none" cap="none" strike="noStrike"/>
              <a:t> loop performs a test and continues if the expression evaluates to </a:t>
            </a:r>
            <a:r>
              <a:rPr b="0" i="0" lang="en-US" sz="1800" u="none" cap="none" strike="noStrike">
                <a:latin typeface="Courier New"/>
                <a:ea typeface="Courier New"/>
                <a:cs typeface="Courier New"/>
                <a:sym typeface="Courier New"/>
              </a:rPr>
              <a:t>true</a:t>
            </a:r>
            <a:r>
              <a:rPr b="0" i="0" lang="en-US" sz="1800" u="none" cap="none" strike="noStrike"/>
              <a:t>. The while statement evaluates </a:t>
            </a:r>
            <a:r>
              <a:rPr b="0" i="1" lang="en-US" sz="1800" u="none" cap="none" strike="noStrike"/>
              <a:t>expression</a:t>
            </a:r>
            <a:r>
              <a:rPr b="0" i="0" lang="en-US" sz="1800" u="none" cap="none" strike="noStrike"/>
              <a:t>, which must return a boolean value. If the expression evaluates to true, the while statement executes the </a:t>
            </a:r>
            <a:r>
              <a:rPr b="0" i="1" lang="en-US" sz="1800" u="none" cap="none" strike="noStrike"/>
              <a:t>statements</a:t>
            </a:r>
            <a:r>
              <a:rPr b="0" i="0" lang="en-US" sz="1800" u="none" cap="none" strike="noStrike"/>
              <a:t> in the while block. </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while</a:t>
            </a:r>
            <a:r>
              <a:rPr b="0" i="0" lang="en-US" sz="1800" u="none" cap="none" strike="noStrike"/>
              <a:t> loop, shown in the slide, iterates through an array by using a counter. The output from the example in the slide:</a:t>
            </a:r>
            <a:endParaRPr/>
          </a:p>
          <a:p>
            <a:pPr indent="0" lvl="1" marL="0" marR="0" rtl="0" algn="l">
              <a:spcBef>
                <a:spcPts val="0"/>
              </a:spcBef>
              <a:spcAft>
                <a:spcPts val="0"/>
              </a:spcAft>
              <a:buSzPts val="1800"/>
              <a:buFont typeface="Arial"/>
              <a:buNone/>
            </a:pPr>
            <a:r>
              <a:rPr b="0" i="0" lang="en-US" sz="1800" u="none" cap="none" strike="noStrike"/>
              <a:t>value of x : 10</a:t>
            </a:r>
            <a:endParaRPr/>
          </a:p>
          <a:p>
            <a:pPr indent="0" lvl="1" marL="0" marR="0" rtl="0" algn="l">
              <a:spcBef>
                <a:spcPts val="0"/>
              </a:spcBef>
              <a:spcAft>
                <a:spcPts val="0"/>
              </a:spcAft>
              <a:buSzPts val="1800"/>
              <a:buFont typeface="Arial"/>
              <a:buNone/>
            </a:pPr>
            <a:r>
              <a:rPr b="0" i="0" lang="en-US" sz="1800" u="none" cap="none" strike="noStrike"/>
              <a:t>value of x : 11</a:t>
            </a:r>
            <a:endParaRPr/>
          </a:p>
          <a:p>
            <a:pPr indent="0" lvl="1" marL="0" marR="0" rtl="0" algn="l">
              <a:spcBef>
                <a:spcPts val="0"/>
              </a:spcBef>
              <a:spcAft>
                <a:spcPts val="0"/>
              </a:spcAft>
              <a:buSzPts val="1800"/>
              <a:buFont typeface="Arial"/>
              <a:buNone/>
            </a:pPr>
            <a:r>
              <a:rPr b="0" i="0" lang="en-US" sz="1800" u="none" cap="none" strike="noStrike"/>
              <a:t>value of x : 12</a:t>
            </a:r>
            <a:endParaRPr/>
          </a:p>
          <a:p>
            <a:pPr indent="0" lvl="1" marL="0" marR="0" rtl="0" algn="l">
              <a:spcBef>
                <a:spcPts val="0"/>
              </a:spcBef>
              <a:spcAft>
                <a:spcPts val="0"/>
              </a:spcAft>
              <a:buSzPts val="1800"/>
              <a:buFont typeface="Arial"/>
              <a:buNone/>
            </a:pPr>
            <a:r>
              <a:rPr b="0" i="0" lang="en-US" sz="1800" u="none" cap="none" strike="noStrike"/>
              <a:t>value of x : 13</a:t>
            </a:r>
            <a:endParaRPr/>
          </a:p>
          <a:p>
            <a:pPr indent="0" lvl="1" marL="0" marR="0" rtl="0" algn="l">
              <a:spcBef>
                <a:spcPts val="0"/>
              </a:spcBef>
              <a:spcAft>
                <a:spcPts val="0"/>
              </a:spcAft>
              <a:buSzPts val="1800"/>
              <a:buFont typeface="Arial"/>
              <a:buNone/>
            </a:pPr>
            <a:r>
              <a:rPr b="0" i="0" lang="en-US" sz="1800" u="none" cap="none" strike="noStrike"/>
              <a:t>value of x : 14</a:t>
            </a:r>
            <a:endParaRPr/>
          </a:p>
          <a:p>
            <a:pPr indent="0" lvl="1" marL="0" marR="0" rtl="0" algn="l">
              <a:spcBef>
                <a:spcPts val="0"/>
              </a:spcBef>
              <a:spcAft>
                <a:spcPts val="0"/>
              </a:spcAft>
              <a:buSzPts val="1800"/>
              <a:buFont typeface="Arial"/>
              <a:buNone/>
            </a:pPr>
            <a:r>
              <a:rPr b="0" i="0" lang="en-US" sz="1800" u="none" cap="none" strike="noStrike"/>
              <a:t>value of x : 15</a:t>
            </a:r>
            <a:endParaRPr/>
          </a:p>
          <a:p>
            <a:pPr indent="0" lvl="1" marL="0" marR="0" rtl="0" algn="l">
              <a:spcBef>
                <a:spcPts val="0"/>
              </a:spcBef>
              <a:spcAft>
                <a:spcPts val="0"/>
              </a:spcAft>
              <a:buSzPts val="1800"/>
              <a:buFont typeface="Arial"/>
              <a:buNone/>
            </a:pPr>
            <a:r>
              <a:rPr b="0" i="0" lang="en-US" sz="1800" u="none" cap="none" strike="noStrike"/>
              <a:t>value of x : 16</a:t>
            </a:r>
            <a:endParaRPr/>
          </a:p>
          <a:p>
            <a:pPr indent="0" lvl="1" marL="0" marR="0" rtl="0" algn="l">
              <a:spcBef>
                <a:spcPts val="0"/>
              </a:spcBef>
              <a:spcAft>
                <a:spcPts val="0"/>
              </a:spcAft>
              <a:buSzPts val="1800"/>
              <a:buFont typeface="Arial"/>
              <a:buNone/>
            </a:pPr>
            <a:r>
              <a:rPr b="0" i="0" lang="en-US" sz="1800" u="none" cap="none" strike="noStrike"/>
              <a:t>value of x : 17</a:t>
            </a:r>
            <a:endParaRPr/>
          </a:p>
          <a:p>
            <a:pPr indent="0" lvl="1" marL="0" marR="0" rtl="0" algn="l">
              <a:spcBef>
                <a:spcPts val="0"/>
              </a:spcBef>
              <a:spcAft>
                <a:spcPts val="0"/>
              </a:spcAft>
              <a:buSzPts val="1800"/>
              <a:buFont typeface="Arial"/>
              <a:buNone/>
            </a:pPr>
            <a:r>
              <a:rPr b="0" i="0" lang="en-US" sz="1800" u="none" cap="none" strike="noStrike"/>
              <a:t>value of x : 18</a:t>
            </a:r>
            <a:endParaRPr/>
          </a:p>
          <a:p>
            <a:pPr indent="0" lvl="1" marL="0" marR="0" rtl="0" algn="l">
              <a:spcBef>
                <a:spcPts val="0"/>
              </a:spcBef>
              <a:spcAft>
                <a:spcPts val="0"/>
              </a:spcAft>
              <a:buSzPts val="1800"/>
              <a:buFont typeface="Arial"/>
              <a:buNone/>
            </a:pPr>
            <a:r>
              <a:rPr b="0" i="0" lang="en-US" sz="1800" u="none" cap="none" strike="noStrike"/>
              <a:t>value of x : 19</a:t>
            </a:r>
            <a:endParaRPr/>
          </a:p>
        </p:txBody>
      </p:sp>
      <p:sp>
        <p:nvSpPr>
          <p:cNvPr id="207" name="Google Shape;207;p16: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40a120c017_0_112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5" name="Google Shape;1665;g40a120c017_0_112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slide, a lambda expression is compared to an implementation of the </a:t>
            </a:r>
            <a:r>
              <a:rPr b="0" i="0" lang="en-US" sz="1800" u="none" cap="none" strike="noStrike">
                <a:latin typeface="Courier New"/>
                <a:ea typeface="Courier New"/>
                <a:cs typeface="Courier New"/>
                <a:sym typeface="Courier New"/>
              </a:rPr>
              <a:t>StringAnalyzer </a:t>
            </a:r>
            <a:r>
              <a:rPr b="0" i="0" lang="en-US" sz="1800" u="none" cap="none" strike="noStrike"/>
              <a:t>interface. In essence, they are equivalent because the lambda expression can be substituted for an anonymous inner class or the implementing class. All three cases rely on the </a:t>
            </a:r>
            <a:r>
              <a:rPr b="0" i="0" lang="en-US" sz="1800" u="none" cap="none" strike="noStrike">
                <a:latin typeface="Courier New"/>
                <a:ea typeface="Courier New"/>
                <a:cs typeface="Courier New"/>
                <a:sym typeface="Courier New"/>
              </a:rPr>
              <a:t>StringAnalyzer</a:t>
            </a:r>
            <a:r>
              <a:rPr b="0" i="0" lang="en-US" sz="1800" u="none" cap="none" strike="noStrike"/>
              <a:t> interface as the underlying plumbing.</a:t>
            </a:r>
            <a:endParaRPr/>
          </a:p>
        </p:txBody>
      </p:sp>
      <p:sp>
        <p:nvSpPr>
          <p:cNvPr id="1666" name="Google Shape;1666;g40a120c017_0_112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40a120c017_0_114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8" name="Google Shape;1678;g40a120c017_0_114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slide, a lambda expression is compared to an implementation of the </a:t>
            </a:r>
            <a:r>
              <a:rPr b="0" i="0" lang="en-US" sz="1800" u="none" cap="none" strike="noStrike">
                <a:latin typeface="Courier New"/>
                <a:ea typeface="Courier New"/>
                <a:cs typeface="Courier New"/>
                <a:sym typeface="Courier New"/>
              </a:rPr>
              <a:t>StringAnalyzer </a:t>
            </a:r>
            <a:r>
              <a:rPr b="0" i="0" lang="en-US" sz="1800" u="none" cap="none" strike="noStrike"/>
              <a:t>interface. In essence, they are equivalent because the lambda expression can be substituted for an anonymous inner class or the implementing class. All three cases rely on the </a:t>
            </a:r>
            <a:r>
              <a:rPr b="0" i="0" lang="en-US" sz="1800" u="none" cap="none" strike="noStrike">
                <a:latin typeface="Courier New"/>
                <a:ea typeface="Courier New"/>
                <a:cs typeface="Courier New"/>
                <a:sym typeface="Courier New"/>
              </a:rPr>
              <a:t>StringAnalyzer</a:t>
            </a:r>
            <a:r>
              <a:rPr b="0" i="0" lang="en-US" sz="1800" u="none" cap="none" strike="noStrike"/>
              <a:t> interface as the underlying plumbing.</a:t>
            </a:r>
            <a:endParaRPr/>
          </a:p>
        </p:txBody>
      </p:sp>
      <p:sp>
        <p:nvSpPr>
          <p:cNvPr id="1679" name="Google Shape;1679;g40a120c017_0_114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40a120c017_0_11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4" name="Google Shape;1694;g40a120c017_0_11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first example in the slide is equivalent to the previous code example. The only difference is that lambda expression shorthand has been used. The type of the arguments is inferred from the context the lambda expression is used in. So the compiler knows that the signature for the </a:t>
            </a:r>
            <a:r>
              <a:rPr b="0" i="0" lang="en-US" sz="1800" u="none" cap="none" strike="noStrike">
                <a:latin typeface="Courier New"/>
                <a:ea typeface="Courier New"/>
                <a:cs typeface="Courier New"/>
                <a:sym typeface="Courier New"/>
              </a:rPr>
              <a:t>StringAnalyzer.analyze</a:t>
            </a:r>
            <a:r>
              <a:rPr b="0" i="0" lang="en-US" sz="1800" u="none" cap="none" strike="noStrike"/>
              <a:t> is: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public boolean analyze(String sourceStr, String searchStr);</a:t>
            </a:r>
            <a:endParaRPr/>
          </a:p>
          <a:p>
            <a:pPr indent="0" lvl="1" marL="0" marR="0" rtl="0" algn="l">
              <a:spcBef>
                <a:spcPts val="0"/>
              </a:spcBef>
              <a:spcAft>
                <a:spcPts val="0"/>
              </a:spcAft>
              <a:buSzPts val="1800"/>
              <a:buFont typeface="Arial"/>
              <a:buNone/>
            </a:pPr>
            <a:r>
              <a:rPr b="0" i="0" lang="en-US" sz="1800" u="none" cap="none" strike="noStrike"/>
              <a:t>Thus, two strings are passed in and a </a:t>
            </a:r>
            <a:r>
              <a:rPr b="0" i="0" lang="en-US" sz="1800" u="none" cap="none" strike="noStrike">
                <a:latin typeface="Courier New"/>
                <a:ea typeface="Courier New"/>
                <a:cs typeface="Courier New"/>
                <a:sym typeface="Courier New"/>
              </a:rPr>
              <a:t>boolean</a:t>
            </a:r>
            <a:r>
              <a:rPr b="0" i="0" lang="en-US" sz="1800" u="none" cap="none" strike="noStrike"/>
              <a:t> is returned.</a:t>
            </a:r>
            <a:endParaRPr/>
          </a:p>
          <a:p>
            <a:pPr indent="0" lvl="1" marL="0" marR="0" rtl="0" algn="l">
              <a:spcBef>
                <a:spcPts val="0"/>
              </a:spcBef>
              <a:spcAft>
                <a:spcPts val="0"/>
              </a:spcAft>
              <a:buSzPts val="1800"/>
              <a:buFont typeface="Arial"/>
              <a:buNone/>
            </a:pPr>
            <a:r>
              <a:rPr b="0" i="0" lang="en-US" sz="1800" u="none" cap="none" strike="noStrike"/>
              <a:t>Notice the second example on line 28. Now it becomes trivial to change the logic for a functional interface.</a:t>
            </a:r>
            <a:endParaRPr/>
          </a:p>
        </p:txBody>
      </p:sp>
      <p:sp>
        <p:nvSpPr>
          <p:cNvPr id="1695" name="Google Shape;1695;g40a120c017_0_11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40a120c017_0_11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4" name="Google Shape;1704;g40a120c017_0_11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05" name="Google Shape;1705;g40a120c017_0_11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a120c017_0_11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
        <p:nvSpPr>
          <p:cNvPr id="1713" name="Google Shape;1713;g40a120c017_0_11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4" name="Google Shape;1714;g40a120c017_0_116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Google Shape;1721;g40a120c017_0_11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2" name="Google Shape;1722;g40a120c017_0_11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23" name="Google Shape;1723;g40a120c017_0_11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40a120c017_0_11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1" name="Google Shape;1731;g40a120c017_0_11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32" name="Google Shape;1732;g40a120c017_0_11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Google Shape;1739;g40a120c017_0_119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0" name="Google Shape;1740;g40a120c017_0_119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41" name="Google Shape;1741;g40a120c017_0_119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40a120c017_0_119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9" name="Google Shape;1749;g40a120c017_0_1197: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p:txBody>
      </p:sp>
      <p:sp>
        <p:nvSpPr>
          <p:cNvPr id="1750" name="Google Shape;1750;g40a120c017_0_119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40a120c017_0_120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7" name="Google Shape;1757;g40a120c017_0_1203: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c</a:t>
            </a:r>
            <a:endParaRPr/>
          </a:p>
        </p:txBody>
      </p:sp>
      <p:sp>
        <p:nvSpPr>
          <p:cNvPr id="1758" name="Google Shape;1758;g40a120c017_0_120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547687" y="449262"/>
            <a:ext cx="5942012" cy="8027987"/>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There is also a </a:t>
            </a:r>
            <a:r>
              <a:rPr b="0" i="0" lang="en-US" sz="1800" u="none" cap="none" strike="noStrike">
                <a:latin typeface="Courier New"/>
                <a:ea typeface="Courier New"/>
                <a:cs typeface="Courier New"/>
                <a:sym typeface="Courier New"/>
              </a:rPr>
              <a:t>do-while</a:t>
            </a:r>
            <a:r>
              <a:rPr b="0" i="0" lang="en-US" sz="1800" u="none" cap="none" strike="noStrike"/>
              <a:t> loop, where the test after the expression has run at least once. The difference between </a:t>
            </a:r>
            <a:r>
              <a:rPr b="0" i="0" lang="en-US" sz="1800" u="none" cap="none" strike="noStrike">
                <a:latin typeface="Courier New"/>
                <a:ea typeface="Courier New"/>
                <a:cs typeface="Courier New"/>
                <a:sym typeface="Courier New"/>
              </a:rPr>
              <a:t>do-while</a:t>
            </a:r>
            <a:r>
              <a:rPr b="0" i="0" lang="en-US" sz="1800" u="none" cap="none" strike="noStrike"/>
              <a:t> and </a:t>
            </a:r>
            <a:r>
              <a:rPr b="0" i="0" lang="en-US" sz="1800" u="none" cap="none" strike="noStrike">
                <a:latin typeface="Courier New"/>
                <a:ea typeface="Courier New"/>
                <a:cs typeface="Courier New"/>
                <a:sym typeface="Courier New"/>
              </a:rPr>
              <a:t>while</a:t>
            </a:r>
            <a:r>
              <a:rPr b="0" i="0" lang="en-US" sz="1800" u="none" cap="none" strike="noStrike"/>
              <a:t> is that</a:t>
            </a:r>
            <a:r>
              <a:rPr b="0" i="0" lang="en-US" sz="1800" u="none" cap="none" strike="noStrike">
                <a:latin typeface="Courier New"/>
                <a:ea typeface="Courier New"/>
                <a:cs typeface="Courier New"/>
                <a:sym typeface="Courier New"/>
              </a:rPr>
              <a:t> do-while</a:t>
            </a:r>
            <a:r>
              <a:rPr b="0" i="0" lang="en-US" sz="1800" u="none" cap="none" strike="noStrike"/>
              <a:t> evaluates its expression at the bottom of the loop instead of the top. The output from the example in the slide:</a:t>
            </a:r>
            <a:endParaRPr/>
          </a:p>
          <a:p>
            <a:pPr indent="0" lvl="1" marL="0" marR="0" rtl="0" algn="l">
              <a:spcBef>
                <a:spcPts val="0"/>
              </a:spcBef>
              <a:spcAft>
                <a:spcPts val="0"/>
              </a:spcAft>
              <a:buSzPts val="1800"/>
              <a:buFont typeface="Arial"/>
              <a:buNone/>
            </a:pPr>
            <a:r>
              <a:rPr b="0" i="0" lang="en-US" sz="1800" u="none" cap="none" strike="noStrike"/>
              <a:t>value of x : 30</a:t>
            </a:r>
            <a:endParaRPr/>
          </a:p>
          <a:p>
            <a:pPr indent="0" lvl="0" marL="0" marR="0" rtl="0" algn="l">
              <a:spcBef>
                <a:spcPts val="0"/>
              </a:spcBef>
              <a:spcAft>
                <a:spcPts val="0"/>
              </a:spcAft>
              <a:buNone/>
            </a:pPr>
            <a:r>
              <a:t/>
            </a:r>
            <a:endParaRPr b="0" i="0" sz="1800" u="none" cap="none" strike="noStrike"/>
          </a:p>
        </p:txBody>
      </p:sp>
      <p:sp>
        <p:nvSpPr>
          <p:cNvPr id="215" name="Google Shape;215;p17: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
        <p:nvSpPr>
          <p:cNvPr id="216" name="Google Shape;216;p17: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3" name="Shape 1763"/>
        <p:cNvGrpSpPr/>
        <p:nvPr/>
      </p:nvGrpSpPr>
      <p:grpSpPr>
        <a:xfrm>
          <a:off x="0" y="0"/>
          <a:ext cx="0" cy="0"/>
          <a:chOff x="0" y="0"/>
          <a:chExt cx="0" cy="0"/>
        </a:xfrm>
      </p:grpSpPr>
      <p:sp>
        <p:nvSpPr>
          <p:cNvPr id="1764" name="Google Shape;1764;g40a120c017_0_120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5" name="Google Shape;1765;g40a120c017_0_1209: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a:t>
            </a:r>
            <a:endParaRPr/>
          </a:p>
        </p:txBody>
      </p:sp>
      <p:sp>
        <p:nvSpPr>
          <p:cNvPr id="1766" name="Google Shape;1766;g40a120c017_0_120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Google Shape;1772;g40a120c017_0_12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3" name="Google Shape;1773;g40a120c017_0_12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40a120c017_0_125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9" name="Google Shape;1779;g40a120c017_0_125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80" name="Google Shape;1780;g40a120c017_0_125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7 -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40a120c017_0_126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8" name="Google Shape;1788;g40a120c017_0_126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89" name="Google Shape;1789;g40a120c017_0_126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7 -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g40a120c017_0_12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7" name="Google Shape;1797;g40a120c017_0_126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798" name="Google Shape;1798;g40a120c017_0_12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7 -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Google Shape;1805;g40a120c017_0_127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two examples in the slide show very simple caching classes. Even though each class is very simple, a separate class is required for any object type.</a:t>
            </a:r>
            <a:endParaRPr/>
          </a:p>
        </p:txBody>
      </p:sp>
      <p:sp>
        <p:nvSpPr>
          <p:cNvPr id="1806" name="Google Shape;1806;g40a120c017_0_127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
        <p:nvSpPr>
          <p:cNvPr id="1807" name="Google Shape;1807;g40a120c017_0_127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40a120c017_0_12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7" name="Google Shape;1817;g40a120c017_0_12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To create a generic version of the </a:t>
            </a:r>
            <a:r>
              <a:rPr b="0" i="0" lang="en-US" sz="1800" u="none" cap="none" strike="noStrike">
                <a:latin typeface="Courier New"/>
                <a:ea typeface="Courier New"/>
                <a:cs typeface="Courier New"/>
                <a:sym typeface="Courier New"/>
              </a:rPr>
              <a:t>CacheAny</a:t>
            </a:r>
            <a:r>
              <a:rPr b="0" i="0" lang="en-US" sz="1800" u="none" cap="none" strike="noStrike"/>
              <a:t> class, a variable named </a:t>
            </a:r>
            <a:r>
              <a:rPr b="0" i="0" lang="en-US" sz="1800" u="none" cap="none" strike="noStrike">
                <a:latin typeface="Courier New"/>
                <a:ea typeface="Courier New"/>
                <a:cs typeface="Courier New"/>
                <a:sym typeface="Courier New"/>
              </a:rPr>
              <a:t>T</a:t>
            </a:r>
            <a:r>
              <a:rPr b="0" i="0" lang="en-US" sz="1800" u="none" cap="none" strike="noStrike"/>
              <a:t> is added to the class definition surrounded by angle brackets. In this case, </a:t>
            </a:r>
            <a:r>
              <a:rPr b="0" i="0" lang="en-US" sz="1800" u="none" cap="none" strike="noStrike">
                <a:latin typeface="Courier New"/>
                <a:ea typeface="Courier New"/>
                <a:cs typeface="Courier New"/>
                <a:sym typeface="Courier New"/>
              </a:rPr>
              <a:t>T</a:t>
            </a:r>
            <a:r>
              <a:rPr b="0" i="0" lang="en-US" sz="1800" u="none" cap="none" strike="noStrike"/>
              <a:t> stands for “type” and can represent any type. As the example in the slide shows, the code has changed to use </a:t>
            </a:r>
            <a:r>
              <a:rPr b="0" i="0" lang="en-US" sz="1800" u="none" cap="none" strike="noStrike">
                <a:latin typeface="Courier New"/>
                <a:ea typeface="Courier New"/>
                <a:cs typeface="Courier New"/>
                <a:sym typeface="Courier New"/>
              </a:rPr>
              <a:t>t</a:t>
            </a:r>
            <a:r>
              <a:rPr b="0" i="0" lang="en-US" sz="1800" u="none" cap="none" strike="noStrike"/>
              <a:t> instead of a specific type of information. This change allows the </a:t>
            </a:r>
            <a:r>
              <a:rPr b="0" i="0" lang="en-US" sz="1800" u="none" cap="none" strike="noStrike">
                <a:latin typeface="Courier New"/>
                <a:ea typeface="Courier New"/>
                <a:cs typeface="Courier New"/>
                <a:sym typeface="Courier New"/>
              </a:rPr>
              <a:t>CacheAny</a:t>
            </a:r>
            <a:r>
              <a:rPr b="0" i="0" lang="en-US" sz="1800" u="none" cap="none" strike="noStrike"/>
              <a:t> class to store any type of object.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a:t>
            </a:r>
            <a:r>
              <a:rPr b="0" i="0" lang="en-US" sz="1800" u="none" cap="none" strike="noStrike"/>
              <a:t> was chosen not by accident but by convention. Specific letters are commonly used with generics. </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You can use any identifier you want. The following values are merely strongly suggested.</a:t>
            </a:r>
            <a:endParaRPr/>
          </a:p>
          <a:p>
            <a:pPr indent="0" lvl="1" marL="0" marR="0" rtl="0" algn="l">
              <a:spcBef>
                <a:spcPts val="0"/>
              </a:spcBef>
              <a:spcAft>
                <a:spcPts val="0"/>
              </a:spcAft>
              <a:buSzPts val="1800"/>
              <a:buFont typeface="Arial"/>
              <a:buNone/>
            </a:pPr>
            <a:r>
              <a:rPr b="0" i="0" lang="en-US" sz="1800" u="none" cap="none" strike="noStrike"/>
              <a:t>Here are the conventions:</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T</a:t>
            </a:r>
            <a:r>
              <a:rPr b="0" i="0" lang="en-US" sz="1200" u="none" cap="none" strike="noStrike"/>
              <a:t>: Type</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E</a:t>
            </a:r>
            <a:r>
              <a:rPr b="0" i="0" lang="en-US" sz="1200" u="none" cap="none" strike="noStrike"/>
              <a:t>: Element</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K</a:t>
            </a:r>
            <a:r>
              <a:rPr b="0" i="0" lang="en-US" sz="1200" u="none" cap="none" strike="noStrike"/>
              <a:t>: Key</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V</a:t>
            </a:r>
            <a:r>
              <a:rPr b="0" i="0" lang="en-US" sz="1200" u="none" cap="none" strike="noStrike"/>
              <a:t>: Value</a:t>
            </a:r>
            <a:endParaRPr/>
          </a:p>
          <a:p>
            <a:pPr indent="0" lvl="2" marL="0" marR="0" rtl="0" algn="l">
              <a:spcBef>
                <a:spcPts val="0"/>
              </a:spcBef>
              <a:spcAft>
                <a:spcPts val="0"/>
              </a:spcAft>
              <a:buSzPts val="1200"/>
              <a:buFont typeface="Courier New"/>
              <a:buNone/>
            </a:pPr>
            <a:r>
              <a:rPr b="0" i="0" lang="en-US" sz="1200" u="none" cap="none" strike="noStrike">
                <a:latin typeface="Courier New"/>
                <a:ea typeface="Courier New"/>
                <a:cs typeface="Courier New"/>
                <a:sym typeface="Courier New"/>
              </a:rPr>
              <a:t>S</a:t>
            </a:r>
            <a:r>
              <a:rPr b="0" i="0" lang="en-US" sz="1200" u="none" cap="none" strike="noStrike"/>
              <a:t>, </a:t>
            </a:r>
            <a:r>
              <a:rPr b="0" i="0" lang="en-US" sz="1200" u="none" cap="none" strike="noStrike">
                <a:latin typeface="Courier New"/>
                <a:ea typeface="Courier New"/>
                <a:cs typeface="Courier New"/>
                <a:sym typeface="Courier New"/>
              </a:rPr>
              <a:t>U</a:t>
            </a:r>
            <a:r>
              <a:rPr b="0" i="0" lang="en-US" sz="1200" u="none" cap="none" strike="noStrike"/>
              <a:t>: Used if there are second types, third types, or more</a:t>
            </a:r>
            <a:endParaRPr/>
          </a:p>
        </p:txBody>
      </p:sp>
      <p:sp>
        <p:nvSpPr>
          <p:cNvPr id="1818" name="Google Shape;1818;g40a120c017_0_12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g40a120c017_0_129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6" name="Google Shape;1826;g40a120c017_0_129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Note how the one generic version of the class can replace any number of type-specific caching classes. The </a:t>
            </a:r>
            <a:r>
              <a:rPr b="0" i="0" lang="en-US" sz="1800" u="none" cap="none" strike="noStrike">
                <a:latin typeface="Courier New"/>
                <a:ea typeface="Courier New"/>
                <a:cs typeface="Courier New"/>
                <a:sym typeface="Courier New"/>
              </a:rPr>
              <a:t>add()</a:t>
            </a:r>
            <a:r>
              <a:rPr b="0" i="0" lang="en-US" sz="1800" u="none" cap="none" strike="noStrike"/>
              <a:t> and </a:t>
            </a:r>
            <a:r>
              <a:rPr b="0" i="0" lang="en-US" sz="1800" u="none" cap="none" strike="noStrike">
                <a:latin typeface="Courier New"/>
                <a:ea typeface="Courier New"/>
                <a:cs typeface="Courier New"/>
                <a:sym typeface="Courier New"/>
              </a:rPr>
              <a:t>get()</a:t>
            </a:r>
            <a:r>
              <a:rPr b="0" i="0" lang="en-US" sz="1800" u="none" cap="none" strike="noStrike"/>
              <a:t> functions work exactly the same way. In fact, if the </a:t>
            </a:r>
            <a:r>
              <a:rPr b="0" i="0" lang="en-US" sz="1800" u="none" cap="none" strike="noStrike">
                <a:latin typeface="Courier New"/>
                <a:ea typeface="Courier New"/>
                <a:cs typeface="Courier New"/>
                <a:sym typeface="Courier New"/>
              </a:rPr>
              <a:t>myMessage</a:t>
            </a:r>
            <a:r>
              <a:rPr b="0" i="0" lang="en-US" sz="1800" u="none" cap="none" strike="noStrike"/>
              <a:t> declaration is changed to generic, no changes need to be made to the remaining code.</a:t>
            </a:r>
            <a:endParaRPr/>
          </a:p>
          <a:p>
            <a:pPr indent="0" lvl="1" marL="0" marR="0" rtl="0" algn="l">
              <a:spcBef>
                <a:spcPts val="0"/>
              </a:spcBef>
              <a:spcAft>
                <a:spcPts val="0"/>
              </a:spcAft>
              <a:buSzPts val="1800"/>
              <a:buFont typeface="Arial"/>
              <a:buNone/>
            </a:pPr>
            <a:r>
              <a:rPr b="0" i="0" lang="en-US" sz="1800" u="none" cap="none" strike="noStrike"/>
              <a:t>The example code can be found in the Generics project in the </a:t>
            </a:r>
            <a:r>
              <a:rPr b="0" i="0" lang="en-US" sz="1800" u="none" cap="none" strike="noStrike">
                <a:latin typeface="Courier New"/>
                <a:ea typeface="Courier New"/>
                <a:cs typeface="Courier New"/>
                <a:sym typeface="Courier New"/>
              </a:rPr>
              <a:t>TestCacheAny.java</a:t>
            </a:r>
            <a:r>
              <a:rPr b="0" i="0" lang="en-US" sz="1800" u="none" cap="none" strike="noStrike"/>
              <a:t> file.</a:t>
            </a:r>
            <a:endParaRPr/>
          </a:p>
        </p:txBody>
      </p:sp>
      <p:sp>
        <p:nvSpPr>
          <p:cNvPr id="1827" name="Google Shape;1827;g40a120c017_0_129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Google Shape;1835;g40a120c017_0_129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6" name="Google Shape;1836;g40a120c017_0_129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type inference diamond is a new feature in JDK 7. In the generic code, notice how the right­side type definition is always equivalent to the left-side type definition. In JDK 7, you can use the diamond to indicate that the right type definition is equivalent to the left. This helps to avoid typing redundant information over and over again. </a:t>
            </a:r>
            <a:endParaRPr/>
          </a:p>
          <a:p>
            <a:pPr indent="0" lvl="1" marL="0" marR="0" rtl="0" algn="l">
              <a:spcBef>
                <a:spcPts val="0"/>
              </a:spcBef>
              <a:spcAft>
                <a:spcPts val="0"/>
              </a:spcAft>
              <a:buSzPts val="1800"/>
              <a:buFont typeface="Arial"/>
              <a:buNone/>
            </a:pPr>
            <a:r>
              <a:rPr b="1" i="0" lang="en-US" sz="1800" u="none" cap="none" strike="noStrike"/>
              <a:t>Example:</a:t>
            </a:r>
            <a:r>
              <a:rPr b="0" i="0" lang="en-US" sz="1800" u="none" cap="none" strike="noStrike"/>
              <a:t> </a:t>
            </a:r>
            <a:r>
              <a:rPr b="0" i="0" lang="en-US" sz="1800" u="none" cap="none" strike="noStrike">
                <a:latin typeface="Courier New"/>
                <a:ea typeface="Courier New"/>
                <a:cs typeface="Courier New"/>
                <a:sym typeface="Courier New"/>
              </a:rPr>
              <a:t>TestCacheAnyDiamond.java</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In a way, it works in an opposite way from a “normal” Java type assignment. For example, </a:t>
            </a:r>
            <a:r>
              <a:rPr b="0" i="0" lang="en-US" sz="1800" u="none" cap="none" strike="noStrike">
                <a:latin typeface="Courier New"/>
                <a:ea typeface="Courier New"/>
                <a:cs typeface="Courier New"/>
                <a:sym typeface="Courier New"/>
              </a:rPr>
              <a:t>Employee emp = new Manager(); </a:t>
            </a:r>
            <a:r>
              <a:rPr b="0" i="0" lang="en-US" sz="1800" u="none" cap="none" strike="noStrike"/>
              <a:t>makes </a:t>
            </a:r>
            <a:r>
              <a:rPr b="0" i="0" lang="en-US" sz="1800" u="none" cap="none" strike="noStrike">
                <a:latin typeface="Courier New"/>
                <a:ea typeface="Courier New"/>
                <a:cs typeface="Courier New"/>
                <a:sym typeface="Courier New"/>
              </a:rPr>
              <a:t>emp</a:t>
            </a:r>
            <a:r>
              <a:rPr b="0" i="0" lang="en-US" sz="1800" u="none" cap="none" strike="noStrike"/>
              <a:t> object an instance of </a:t>
            </a:r>
            <a:r>
              <a:rPr b="0" i="0" lang="en-US" sz="1800" u="none" cap="none" strike="noStrike">
                <a:latin typeface="Courier New"/>
                <a:ea typeface="Courier New"/>
                <a:cs typeface="Courier New"/>
                <a:sym typeface="Courier New"/>
              </a:rPr>
              <a:t>Manager</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But in the case of generics: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ArrayList&lt;Manager&gt;  managementTeam = new ArrayList&lt;&gt;();</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The left side of the expression (rather than the right side) determines the type.</a:t>
            </a:r>
            <a:endParaRPr/>
          </a:p>
          <a:p>
            <a:pPr indent="0" lvl="0" marL="0" marR="0" rtl="0" algn="l">
              <a:spcBef>
                <a:spcPts val="0"/>
              </a:spcBef>
              <a:spcAft>
                <a:spcPts val="0"/>
              </a:spcAft>
              <a:buSzPts val="1800"/>
              <a:buFont typeface="Arial"/>
              <a:buNone/>
            </a:pPr>
            <a:r>
              <a:t/>
            </a:r>
            <a:endParaRPr b="0" i="0" sz="1800" u="none" cap="none" strike="noStrike">
              <a:latin typeface="Courier New"/>
              <a:ea typeface="Courier New"/>
              <a:cs typeface="Courier New"/>
              <a:sym typeface="Courier New"/>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1837" name="Google Shape;1837;g40a120c017_0_129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40a120c017_0_130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7" name="Google Shape;1847;g40a120c017_0_130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collection is a single object that manages a group of objects. Objects in the collection are called </a:t>
            </a:r>
            <a:r>
              <a:rPr b="0" i="1" lang="en-US" sz="1800" u="none" cap="none" strike="noStrike"/>
              <a:t>elements</a:t>
            </a:r>
            <a:r>
              <a:rPr b="0" i="0" lang="en-US" sz="1800" u="none" cap="none" strike="noStrike"/>
              <a:t>. Various collection types implement standard data structures including stacks, queues, dynamic arrays, and hashes. All the collection objects have been optimized for use in Java applications.</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The Collections classes are all stored in the </a:t>
            </a:r>
            <a:r>
              <a:rPr b="0" i="0" lang="en-US" sz="1800" u="none" cap="none" strike="noStrike">
                <a:latin typeface="Courier New"/>
                <a:ea typeface="Courier New"/>
                <a:cs typeface="Courier New"/>
                <a:sym typeface="Courier New"/>
              </a:rPr>
              <a:t>java.util</a:t>
            </a:r>
            <a:r>
              <a:rPr b="0" i="0" lang="en-US" sz="1800" u="none" cap="none" strike="noStrike"/>
              <a:t> package. The </a:t>
            </a:r>
            <a:r>
              <a:rPr b="0" i="0" lang="en-US" sz="1800" u="none" cap="none" strike="noStrike">
                <a:latin typeface="Courier New"/>
                <a:ea typeface="Courier New"/>
                <a:cs typeface="Courier New"/>
                <a:sym typeface="Courier New"/>
              </a:rPr>
              <a:t>import</a:t>
            </a:r>
            <a:r>
              <a:rPr b="0" i="0" lang="en-US" sz="1800" u="none" cap="none" strike="noStrike"/>
              <a:t> statements are not shown in the following examples, but the </a:t>
            </a:r>
            <a:r>
              <a:rPr b="0" i="0" lang="en-US" sz="1800" u="none" cap="none" strike="noStrike">
                <a:latin typeface="Courier New"/>
                <a:ea typeface="Courier New"/>
                <a:cs typeface="Courier New"/>
                <a:sym typeface="Courier New"/>
              </a:rPr>
              <a:t>import</a:t>
            </a:r>
            <a:r>
              <a:rPr b="0" i="0" lang="en-US" sz="1800" u="none" cap="none" strike="noStrike"/>
              <a:t> statements are required for each collection type:</a:t>
            </a:r>
            <a:endParaRPr b="0" i="0" sz="1800" u="none" cap="none" strike="noStrike">
              <a:latin typeface="Courier New"/>
              <a:ea typeface="Courier New"/>
              <a:cs typeface="Courier New"/>
              <a:sym typeface="Courier New"/>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import java.util.List;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import java.util.ArrayList;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import java.util.Map; </a:t>
            </a:r>
            <a:endParaRPr/>
          </a:p>
        </p:txBody>
      </p:sp>
      <p:sp>
        <p:nvSpPr>
          <p:cNvPr id="1848" name="Google Shape;1848;g40a120c017_0_130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8: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8: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for</a:t>
            </a:r>
            <a:r>
              <a:rPr b="0" i="0" lang="en-US" sz="1800" u="none" cap="none" strike="noStrike"/>
              <a:t> statement provides a compact way to iterate over a range of values - it repeatedly loops until a particular condition is satisfied. </a:t>
            </a:r>
            <a:endParaRPr/>
          </a:p>
          <a:p>
            <a:pPr indent="0" lvl="1" marL="0" marR="0" rtl="0" algn="l">
              <a:spcBef>
                <a:spcPts val="0"/>
              </a:spcBef>
              <a:spcAft>
                <a:spcPts val="0"/>
              </a:spcAft>
              <a:buSzPts val="1800"/>
              <a:buFont typeface="Arial"/>
              <a:buNone/>
            </a:pPr>
            <a:r>
              <a:rPr b="0" i="0" lang="en-US" sz="1800" u="none" cap="none" strike="noStrike"/>
              <a:t>A counter is initialized and incremented for each step of the </a:t>
            </a:r>
            <a:r>
              <a:rPr b="0" i="0" lang="en-US" sz="1800" u="none" cap="none" strike="noStrike">
                <a:latin typeface="Courier New"/>
                <a:ea typeface="Courier New"/>
                <a:cs typeface="Courier New"/>
                <a:sym typeface="Courier New"/>
              </a:rPr>
              <a:t>for</a:t>
            </a:r>
            <a:r>
              <a:rPr b="0" i="0" lang="en-US" sz="1800" u="none" cap="none" strike="noStrike"/>
              <a:t> loop shown in the slide. When the condition statement evaluates to false (when </a:t>
            </a:r>
            <a:r>
              <a:rPr b="0" i="0" lang="en-US" sz="1800" u="none" cap="none" strike="noStrike">
                <a:latin typeface="Courier New"/>
                <a:ea typeface="Courier New"/>
                <a:cs typeface="Courier New"/>
                <a:sym typeface="Courier New"/>
              </a:rPr>
              <a:t>i</a:t>
            </a:r>
            <a:r>
              <a:rPr b="0" i="0" lang="en-US" sz="1800" u="none" cap="none" strike="noStrike"/>
              <a:t> is no longer less than 9), the loop exits. Here is the sample output for this program.</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0</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1</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2</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3</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4</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5</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6</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7</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 8</a:t>
            </a:r>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226" name="Google Shape;226;p18: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40a120c017_0_131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6" name="Google Shape;1856;g40a120c017_0_131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diagram in the slide shows the Collection framework. The framework is made up of a set of interfaces for working with a group (collection) of objects.</a:t>
            </a:r>
            <a:endParaRPr/>
          </a:p>
          <a:p>
            <a:pPr indent="0" lvl="1" marL="0" marR="0" rtl="0" algn="l">
              <a:spcBef>
                <a:spcPts val="0"/>
              </a:spcBef>
              <a:spcAft>
                <a:spcPts val="0"/>
              </a:spcAft>
              <a:buSzPts val="1800"/>
              <a:buFont typeface="Arial"/>
              <a:buNone/>
            </a:pPr>
            <a:r>
              <a:rPr b="1" i="0" lang="en-US" sz="1800" u="none" cap="none" strike="noStrike"/>
              <a:t>Characteristics of the Collection Framework</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List</a:t>
            </a:r>
            <a:r>
              <a:rPr b="0" i="0" lang="en-US" sz="1800" u="none" cap="none" strike="noStrike"/>
              <a:t>, </a:t>
            </a:r>
            <a:r>
              <a:rPr b="0" i="0" lang="en-US" sz="1800" u="none" cap="none" strike="noStrike">
                <a:latin typeface="Courier New"/>
                <a:ea typeface="Courier New"/>
                <a:cs typeface="Courier New"/>
                <a:sym typeface="Courier New"/>
              </a:rPr>
              <a:t>Set</a:t>
            </a:r>
            <a:r>
              <a:rPr b="0" i="0" lang="en-US" sz="1800" u="none" cap="none" strike="noStrike"/>
              <a:t>, and </a:t>
            </a:r>
            <a:r>
              <a:rPr b="0" i="0" lang="en-US" sz="1800" u="none" cap="none" strike="noStrike">
                <a:latin typeface="Courier New"/>
                <a:ea typeface="Courier New"/>
                <a:cs typeface="Courier New"/>
                <a:sym typeface="Courier New"/>
              </a:rPr>
              <a:t>Map</a:t>
            </a:r>
            <a:r>
              <a:rPr b="0" i="0" lang="en-US" sz="1800" u="none" cap="none" strike="noStrike"/>
              <a:t> are interfaces in Java and many concrete implementations of them are available in the Collections API. </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The </a:t>
            </a:r>
            <a:r>
              <a:rPr b="0" i="0" lang="en-US" sz="1800" u="none" cap="none" strike="noStrike">
                <a:latin typeface="Courier New"/>
                <a:ea typeface="Courier New"/>
                <a:cs typeface="Courier New"/>
                <a:sym typeface="Courier New"/>
              </a:rPr>
              <a:t>Map</a:t>
            </a:r>
            <a:r>
              <a:rPr b="0" i="0" lang="en-US" sz="1800" u="none" cap="none" strike="noStrike"/>
              <a:t> interface is a separate inheritance tree and is discussed later in the lesson.</a:t>
            </a:r>
            <a:endParaRPr/>
          </a:p>
        </p:txBody>
      </p:sp>
      <p:sp>
        <p:nvSpPr>
          <p:cNvPr id="1857" name="Google Shape;1857;g40a120c017_0_131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g40a120c017_0_133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table in the slide shows the commonly used interfaces and their popular implementation.</a:t>
            </a:r>
            <a:endParaRPr/>
          </a:p>
        </p:txBody>
      </p:sp>
      <p:sp>
        <p:nvSpPr>
          <p:cNvPr id="1879" name="Google Shape;1879;g40a120c017_0_133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
        <p:nvSpPr>
          <p:cNvPr id="1880" name="Google Shape;1880;g40a120c017_0_133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5" name="Shape 1885"/>
        <p:cNvGrpSpPr/>
        <p:nvPr/>
      </p:nvGrpSpPr>
      <p:grpSpPr>
        <a:xfrm>
          <a:off x="0" y="0"/>
          <a:ext cx="0" cy="0"/>
          <a:chOff x="0" y="0"/>
          <a:chExt cx="0" cy="0"/>
        </a:xfrm>
      </p:grpSpPr>
      <p:sp>
        <p:nvSpPr>
          <p:cNvPr id="1886" name="Google Shape;1886;g40a120c017_0_134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7" name="Google Shape;1887;g40a120c017_0_134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888" name="Google Shape;1888;g40a120c017_0_134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g40a120c017_0_13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6" name="Google Shape;1896;g40a120c017_0_13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897" name="Google Shape;1897;g40a120c017_0_13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40a120c017_0_1355:notes"/>
          <p:cNvSpPr txBox="1"/>
          <p:nvPr/>
        </p:nvSpPr>
        <p:spPr>
          <a:xfrm>
            <a:off x="600075" y="1897062"/>
            <a:ext cx="5486400" cy="2667000"/>
          </a:xfrm>
          <a:prstGeom prst="rect">
            <a:avLst/>
          </a:prstGeom>
          <a:solidFill>
            <a:srgbClr val="000000"/>
          </a:solidFill>
          <a:ln cap="flat" cmpd="sng" w="25400">
            <a:solidFill>
              <a:srgbClr val="95959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905" name="Google Shape;1905;g40a120c017_0_13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6" name="Google Shape;1906;g40a120c017_0_135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Lines 9 and 10 show a traditional method for moving between objects and primitives. Lines 12 and 13 show boxing and unboxing.</a:t>
            </a:r>
            <a:endParaRPr/>
          </a:p>
          <a:p>
            <a:pPr indent="0" lvl="1" marL="0" marR="0" rtl="0" algn="l">
              <a:spcBef>
                <a:spcPts val="0"/>
              </a:spcBef>
              <a:spcAft>
                <a:spcPts val="0"/>
              </a:spcAft>
              <a:buSzPts val="1800"/>
              <a:buFont typeface="Arial"/>
              <a:buNone/>
            </a:pPr>
            <a:r>
              <a:rPr b="1" i="0" lang="en-US" sz="1800" u="none" cap="none" strike="noStrike"/>
              <a:t>Autoboxing and Unboxing</a:t>
            </a:r>
            <a:endParaRPr/>
          </a:p>
          <a:p>
            <a:pPr indent="0" lvl="1" marL="0" marR="0" rtl="0" algn="l">
              <a:spcBef>
                <a:spcPts val="0"/>
              </a:spcBef>
              <a:spcAft>
                <a:spcPts val="0"/>
              </a:spcAft>
              <a:buSzPts val="1800"/>
              <a:buFont typeface="Arial"/>
              <a:buNone/>
            </a:pPr>
            <a:r>
              <a:rPr b="0" i="0" lang="en-US" sz="1800" u="none" cap="none" strike="noStrike"/>
              <a:t>Autoboxing and unboxing are Java language features that enable you to make sensible assignments without formal casting syntax. Java provides the casts for you at compile time.</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Be careful when using autoboxing in a loop. There is a performance cost to using this feature.</a:t>
            </a:r>
            <a:endParaRPr/>
          </a:p>
        </p:txBody>
      </p:sp>
      <p:sp>
        <p:nvSpPr>
          <p:cNvPr id="1907" name="Google Shape;1907;g40a120c017_0_13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Google Shape;1914;g40a120c017_0_136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5" name="Google Shape;1915;g40a120c017_0_136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example in the slide, a part number list is created by using an </a:t>
            </a:r>
            <a:r>
              <a:rPr b="0" i="0" lang="en-US" sz="1800" u="none" cap="none" strike="noStrike">
                <a:latin typeface="Courier New"/>
                <a:ea typeface="Courier New"/>
                <a:cs typeface="Courier New"/>
                <a:sym typeface="Courier New"/>
              </a:rPr>
              <a:t>ArrayList</a:t>
            </a:r>
            <a:r>
              <a:rPr b="0" i="0" lang="en-US" sz="1800" u="none" cap="none" strike="noStrike"/>
              <a:t>. There is no type definition when using syntax prior to Java version 1.5. So any type can be added to the list as shown on line 8. It is up to the programmer to know what objects are in the list and in what order. If the list was only for </a:t>
            </a:r>
            <a:r>
              <a:rPr b="0" i="0" lang="en-US" sz="1800" u="none" cap="none" strike="noStrike">
                <a:latin typeface="Courier New"/>
                <a:ea typeface="Courier New"/>
                <a:cs typeface="Courier New"/>
                <a:sym typeface="Courier New"/>
              </a:rPr>
              <a:t>Integer</a:t>
            </a:r>
            <a:r>
              <a:rPr b="0" i="0" lang="en-US" sz="1800" u="none" cap="none" strike="noStrike"/>
              <a:t> objects, a runtime error would occur on line 12. </a:t>
            </a:r>
            <a:endParaRPr/>
          </a:p>
          <a:p>
            <a:pPr indent="0" lvl="1" marL="0" marR="0" rtl="0" algn="l">
              <a:spcBef>
                <a:spcPts val="0"/>
              </a:spcBef>
              <a:spcAft>
                <a:spcPts val="0"/>
              </a:spcAft>
              <a:buSzPts val="1800"/>
              <a:buFont typeface="Arial"/>
              <a:buNone/>
            </a:pPr>
            <a:r>
              <a:rPr b="0" i="0" lang="en-US" sz="1800" u="none" cap="none" strike="noStrike"/>
              <a:t>On lines 10–16, with a nongeneric collection, an </a:t>
            </a:r>
            <a:r>
              <a:rPr b="0" i="0" lang="en-US" sz="1800" u="none" cap="none" strike="noStrike">
                <a:latin typeface="Courier New"/>
                <a:ea typeface="Courier New"/>
                <a:cs typeface="Courier New"/>
                <a:sym typeface="Courier New"/>
              </a:rPr>
              <a:t>Iterator</a:t>
            </a:r>
            <a:r>
              <a:rPr b="0" i="0" lang="en-US" sz="1800" u="none" cap="none" strike="noStrike"/>
              <a:t> is used to iterate through the list of items. Notice that a lot of casting is required to get the objects back out of the list so you can print the data. </a:t>
            </a:r>
            <a:endParaRPr/>
          </a:p>
          <a:p>
            <a:pPr indent="0" lvl="1" marL="0" marR="0" rtl="0" algn="l">
              <a:spcBef>
                <a:spcPts val="0"/>
              </a:spcBef>
              <a:spcAft>
                <a:spcPts val="0"/>
              </a:spcAft>
              <a:buSzPts val="1800"/>
              <a:buFont typeface="Arial"/>
              <a:buNone/>
            </a:pPr>
            <a:r>
              <a:rPr b="0" i="0" lang="en-US" sz="1800" u="none" cap="none" strike="noStrike"/>
              <a:t>In the end, there is a lot of needless “syntactic sugar” (extra code) working with collections in this way.</a:t>
            </a:r>
            <a:endParaRPr/>
          </a:p>
          <a:p>
            <a:pPr indent="0" lvl="1" marL="0" marR="0" rtl="0" algn="l">
              <a:spcBef>
                <a:spcPts val="0"/>
              </a:spcBef>
              <a:spcAft>
                <a:spcPts val="0"/>
              </a:spcAft>
              <a:buSzPts val="1800"/>
              <a:buFont typeface="Arial"/>
              <a:buNone/>
            </a:pPr>
            <a:r>
              <a:rPr b="0" i="0" lang="en-US" sz="1800" u="none" cap="none" strike="noStrike"/>
              <a:t>If the line that adds the </a:t>
            </a:r>
            <a:r>
              <a:rPr b="0" i="0" lang="en-US" sz="1800" u="none" cap="none" strike="noStrike">
                <a:latin typeface="Courier New"/>
                <a:ea typeface="Courier New"/>
                <a:cs typeface="Courier New"/>
                <a:sym typeface="Courier New"/>
              </a:rPr>
              <a:t>String</a:t>
            </a:r>
            <a:r>
              <a:rPr b="0" i="0" lang="en-US" sz="1800" u="none" cap="none" strike="noStrike"/>
              <a:t> to the </a:t>
            </a:r>
            <a:r>
              <a:rPr b="0" i="0" lang="en-US" sz="1800" u="none" cap="none" strike="noStrike">
                <a:latin typeface="Courier New"/>
                <a:ea typeface="Courier New"/>
                <a:cs typeface="Courier New"/>
                <a:sym typeface="Courier New"/>
              </a:rPr>
              <a:t>ArrayList</a:t>
            </a:r>
            <a:r>
              <a:rPr b="0" i="0" lang="en-US" sz="1800" u="none" cap="none" strike="noStrike"/>
              <a:t> is commented out, the program produces the following output: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Part number: 1111</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Part number: 2222</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Part number: 3333</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1916" name="Google Shape;1916;g40a120c017_0_136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a120c017_0_137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5" name="Google Shape;1925;g40a120c017_0_137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With generics, things are much simpler. When the </a:t>
            </a:r>
            <a:r>
              <a:rPr b="0" i="0" lang="en-US" sz="1800" u="none" cap="none" strike="noStrike">
                <a:latin typeface="Courier New"/>
                <a:ea typeface="Courier New"/>
                <a:cs typeface="Courier New"/>
                <a:sym typeface="Courier New"/>
              </a:rPr>
              <a:t>ArrayList</a:t>
            </a:r>
            <a:r>
              <a:rPr b="0" i="0" lang="en-US" sz="1800" u="none" cap="none" strike="noStrike"/>
              <a:t> is initialized on line 3, any attempt to add an invalid value (line 8) results in a compile-time error. </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On line 3, the </a:t>
            </a:r>
            <a:r>
              <a:rPr b="0" i="0" lang="en-US" sz="1800" u="none" cap="none" strike="noStrike">
                <a:latin typeface="Courier New"/>
                <a:ea typeface="Courier New"/>
                <a:cs typeface="Courier New"/>
                <a:sym typeface="Courier New"/>
              </a:rPr>
              <a:t>ArrayList</a:t>
            </a:r>
            <a:r>
              <a:rPr b="0" i="0" lang="en-US" sz="1800" u="none" cap="none" strike="noStrike"/>
              <a:t> is assigned to a </a:t>
            </a:r>
            <a:r>
              <a:rPr b="0" i="0" lang="en-US" sz="1800" u="none" cap="none" strike="noStrike">
                <a:latin typeface="Courier New"/>
                <a:ea typeface="Courier New"/>
                <a:cs typeface="Courier New"/>
                <a:sym typeface="Courier New"/>
              </a:rPr>
              <a:t>List</a:t>
            </a:r>
            <a:r>
              <a:rPr b="0" i="0" lang="en-US" sz="1800" u="none" cap="none" strike="noStrike"/>
              <a:t> type. Using this style enables you to swap out the </a:t>
            </a:r>
            <a:r>
              <a:rPr b="0" i="0" lang="en-US" sz="1800" u="none" cap="none" strike="noStrike">
                <a:latin typeface="Courier New"/>
                <a:ea typeface="Courier New"/>
                <a:cs typeface="Courier New"/>
                <a:sym typeface="Courier New"/>
              </a:rPr>
              <a:t>List</a:t>
            </a:r>
            <a:r>
              <a:rPr b="0" i="0" lang="en-US" sz="1800" u="none" cap="none" strike="noStrike"/>
              <a:t> implementation without changing other code.</a:t>
            </a:r>
            <a:endParaRPr/>
          </a:p>
        </p:txBody>
      </p:sp>
      <p:sp>
        <p:nvSpPr>
          <p:cNvPr id="1926" name="Google Shape;1926;g40a120c017_0_137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40a120c017_0_137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4" name="Google Shape;1934;g40a120c017_0_137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Using the </a:t>
            </a:r>
            <a:r>
              <a:rPr b="0" i="0" lang="en-US" sz="1800" u="none" cap="none" strike="noStrike">
                <a:latin typeface="Courier New"/>
                <a:ea typeface="Courier New"/>
                <a:cs typeface="Courier New"/>
                <a:sym typeface="Courier New"/>
              </a:rPr>
              <a:t>for-each</a:t>
            </a:r>
            <a:r>
              <a:rPr b="0" i="0" lang="en-US" sz="1800" u="none" cap="none" strike="noStrike"/>
              <a:t> loop is much easier and provides much cleaner code. No casts are done because of the autounboxing feature of Java.</a:t>
            </a:r>
            <a:endParaRPr/>
          </a:p>
        </p:txBody>
      </p:sp>
      <p:sp>
        <p:nvSpPr>
          <p:cNvPr id="1935" name="Google Shape;1935;g40a120c017_0_137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40a120c017_0_138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4" name="Google Shape;1944;g40a120c017_0_138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main difference between </a:t>
            </a:r>
            <a:r>
              <a:rPr b="0" i="0" lang="en-US" sz="1800" u="none" cap="none" strike="noStrike">
                <a:latin typeface="Courier New"/>
                <a:ea typeface="Courier New"/>
                <a:cs typeface="Courier New"/>
                <a:sym typeface="Courier New"/>
              </a:rPr>
              <a:t>List</a:t>
            </a:r>
            <a:r>
              <a:rPr b="0" i="0" lang="en-US" sz="1800" u="none" cap="none" strike="noStrike"/>
              <a:t> and </a:t>
            </a:r>
            <a:r>
              <a:rPr b="0" i="0" lang="en-US" sz="1800" u="none" cap="none" strike="noStrike">
                <a:latin typeface="Courier New"/>
                <a:ea typeface="Courier New"/>
                <a:cs typeface="Courier New"/>
                <a:sym typeface="Courier New"/>
              </a:rPr>
              <a:t>Set</a:t>
            </a:r>
            <a:r>
              <a:rPr b="0" i="0" lang="en-US" sz="1800" u="none" cap="none" strike="noStrike"/>
              <a:t> in Java is that </a:t>
            </a:r>
            <a:r>
              <a:rPr b="0" i="0" lang="en-US" sz="1800" u="none" cap="none" strike="noStrike">
                <a:latin typeface="Courier New"/>
                <a:ea typeface="Courier New"/>
                <a:cs typeface="Courier New"/>
                <a:sym typeface="Courier New"/>
              </a:rPr>
              <a:t>List</a:t>
            </a:r>
            <a:r>
              <a:rPr b="0" i="0" lang="en-US" sz="1800" u="none" cap="none" strike="noStrike"/>
              <a:t> is an ordered collection,</a:t>
            </a:r>
            <a:r>
              <a:rPr b="1" i="0" lang="en-US" sz="1800" u="none" cap="none" strike="noStrike"/>
              <a:t> </a:t>
            </a:r>
            <a:r>
              <a:rPr b="0" i="0" lang="en-US" sz="1800" u="none" cap="none" strike="noStrike"/>
              <a:t>which allows duplicates, whereas </a:t>
            </a:r>
            <a:r>
              <a:rPr b="0" i="0" lang="en-US" sz="1800" u="none" cap="none" strike="noStrike">
                <a:latin typeface="Courier New"/>
                <a:ea typeface="Courier New"/>
                <a:cs typeface="Courier New"/>
                <a:sym typeface="Courier New"/>
              </a:rPr>
              <a:t>Set</a:t>
            </a:r>
            <a:r>
              <a:rPr b="0" i="0" lang="en-US" sz="1800" u="none" cap="none" strike="noStrike"/>
              <a:t> is an unordered collection, which does not allow duplicates.</a:t>
            </a:r>
            <a:br>
              <a:rPr b="0" i="0" lang="en-US" sz="1800" u="none" cap="none" strike="noStrike"/>
            </a:br>
            <a:br>
              <a:rPr b="0" i="0" lang="en-US" sz="1800" u="none" cap="none" strike="noStrike"/>
            </a:br>
            <a:endParaRPr/>
          </a:p>
        </p:txBody>
      </p:sp>
      <p:sp>
        <p:nvSpPr>
          <p:cNvPr id="1945" name="Google Shape;1945;g40a120c017_0_138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1" name="Shape 1951"/>
        <p:cNvGrpSpPr/>
        <p:nvPr/>
      </p:nvGrpSpPr>
      <p:grpSpPr>
        <a:xfrm>
          <a:off x="0" y="0"/>
          <a:ext cx="0" cy="0"/>
          <a:chOff x="0" y="0"/>
          <a:chExt cx="0" cy="0"/>
        </a:xfrm>
      </p:grpSpPr>
      <p:sp>
        <p:nvSpPr>
          <p:cNvPr id="1952" name="Google Shape;1952;g40a120c017_0_139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3" name="Google Shape;1953;g40a120c017_0_139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uses a </a:t>
            </a:r>
            <a:r>
              <a:rPr b="0" i="0" lang="en-US" sz="1800" u="none" cap="none" strike="noStrike">
                <a:latin typeface="Courier New"/>
                <a:ea typeface="Courier New"/>
                <a:cs typeface="Courier New"/>
                <a:sym typeface="Courier New"/>
              </a:rPr>
              <a:t>TreeSet</a:t>
            </a:r>
            <a:r>
              <a:rPr b="0" i="0" lang="en-US" sz="1800" u="none" cap="none" strike="noStrike"/>
              <a:t>, which sorts the items in the </a:t>
            </a:r>
            <a:r>
              <a:rPr b="0" i="0" lang="en-US" sz="1800" u="none" cap="none" strike="noStrike">
                <a:latin typeface="Courier New"/>
                <a:ea typeface="Courier New"/>
                <a:cs typeface="Courier New"/>
                <a:sym typeface="Courier New"/>
              </a:rPr>
              <a:t>set</a:t>
            </a:r>
            <a:r>
              <a:rPr b="0" i="0" lang="en-US" sz="1800" u="none" cap="none" strike="noStrike"/>
              <a:t>. If the program is run, the output is as follows: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Item: one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Item: three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Item: two</a:t>
            </a:r>
            <a:endParaRPr/>
          </a:p>
        </p:txBody>
      </p:sp>
      <p:sp>
        <p:nvSpPr>
          <p:cNvPr id="1954" name="Google Shape;1954;g40a120c017_0_139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9: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class demonstrates how to define arrays in Java and iterate over arrays by using </a:t>
            </a:r>
            <a:r>
              <a:rPr b="0" i="0" lang="en-US" sz="1800" u="none" cap="none" strike="noStrike">
                <a:latin typeface="Courier New"/>
                <a:ea typeface="Courier New"/>
                <a:cs typeface="Courier New"/>
                <a:sym typeface="Courier New"/>
              </a:rPr>
              <a:t>for-each</a:t>
            </a:r>
            <a:r>
              <a:rPr b="0" i="0" lang="en-US" sz="1800" u="none" cap="none" strike="noStrike"/>
              <a:t> loop. The first array, </a:t>
            </a:r>
            <a:r>
              <a:rPr b="0" i="0" lang="en-US" sz="1800" u="none" cap="none" strike="noStrike">
                <a:latin typeface="Courier New"/>
                <a:ea typeface="Courier New"/>
                <a:cs typeface="Courier New"/>
                <a:sym typeface="Courier New"/>
              </a:rPr>
              <a:t>names</a:t>
            </a:r>
            <a:r>
              <a:rPr b="0" i="0" lang="en-US" sz="1800" u="none" cap="none" strike="noStrike"/>
              <a:t>, creates a </a:t>
            </a:r>
            <a:r>
              <a:rPr b="0" i="0" lang="en-US" sz="1800" u="none" cap="none" strike="noStrike">
                <a:latin typeface="Courier New"/>
                <a:ea typeface="Courier New"/>
                <a:cs typeface="Courier New"/>
                <a:sym typeface="Courier New"/>
              </a:rPr>
              <a:t>String</a:t>
            </a:r>
            <a:r>
              <a:rPr b="0" i="0" lang="en-US" sz="1800" u="none" cap="none" strike="noStrike"/>
              <a:t> array and initializes each element separately. The second array, </a:t>
            </a:r>
            <a:r>
              <a:rPr b="0" i="0" lang="en-US" sz="1800" u="none" cap="none" strike="noStrike">
                <a:latin typeface="Courier New"/>
                <a:ea typeface="Courier New"/>
                <a:cs typeface="Courier New"/>
                <a:sym typeface="Courier New"/>
              </a:rPr>
              <a:t>numbers</a:t>
            </a:r>
            <a:r>
              <a:rPr b="0" i="0" lang="en-US" sz="1800" u="none" cap="none" strike="noStrike"/>
              <a:t> is an array of integers. Each array is iterated through using the Java </a:t>
            </a:r>
            <a:r>
              <a:rPr b="0" i="0" lang="en-US" sz="1800" u="none" cap="none" strike="noStrike">
                <a:latin typeface="Courier New"/>
                <a:ea typeface="Courier New"/>
                <a:cs typeface="Courier New"/>
                <a:sym typeface="Courier New"/>
              </a:rPr>
              <a:t>for-each</a:t>
            </a:r>
            <a:r>
              <a:rPr b="0" i="0" lang="en-US" sz="1800" u="none" cap="none" strike="noStrike"/>
              <a:t> construct. The enhanced </a:t>
            </a:r>
            <a:r>
              <a:rPr b="0" i="0" lang="en-US" sz="1800" u="none" cap="none" strike="noStrike">
                <a:latin typeface="Courier New"/>
                <a:ea typeface="Courier New"/>
                <a:cs typeface="Courier New"/>
                <a:sym typeface="Courier New"/>
              </a:rPr>
              <a:t>for</a:t>
            </a:r>
            <a:r>
              <a:rPr b="0" i="0" lang="en-US" sz="1800" u="none" cap="none" strike="noStrike"/>
              <a:t> loop is used to make the for loop more compact and easy to read. It is used to access each successive value in a collection of values. It is commonly used to iterate over an array or a Collections class (for example, an Array or an ArrayList).The output of the class is shown here:</a:t>
            </a:r>
            <a:endParaRPr/>
          </a:p>
          <a:p>
            <a:pPr indent="0" lvl="1" marL="0" marR="0" rtl="0" algn="l">
              <a:spcBef>
                <a:spcPts val="0"/>
              </a:spcBef>
              <a:spcAft>
                <a:spcPts val="0"/>
              </a:spcAft>
              <a:buSzPts val="1800"/>
              <a:buFont typeface="Arial"/>
              <a:buNone/>
            </a:pPr>
            <a:r>
              <a:rPr b="0" i="0" lang="en-US" sz="1800" u="none" cap="none" strike="noStrike"/>
              <a:t>Name: Blue Shirt</a:t>
            </a:r>
            <a:endParaRPr/>
          </a:p>
          <a:p>
            <a:pPr indent="0" lvl="1" marL="0" marR="0" rtl="0" algn="l">
              <a:spcBef>
                <a:spcPts val="0"/>
              </a:spcBef>
              <a:spcAft>
                <a:spcPts val="0"/>
              </a:spcAft>
              <a:buSzPts val="1800"/>
              <a:buFont typeface="Arial"/>
              <a:buNone/>
            </a:pPr>
            <a:r>
              <a:rPr b="0" i="0" lang="en-US" sz="1800" u="none" cap="none" strike="noStrike"/>
              <a:t>Name: Red Shirt</a:t>
            </a:r>
            <a:endParaRPr/>
          </a:p>
          <a:p>
            <a:pPr indent="0" lvl="1" marL="0" marR="0" rtl="0" algn="l">
              <a:spcBef>
                <a:spcPts val="0"/>
              </a:spcBef>
              <a:spcAft>
                <a:spcPts val="0"/>
              </a:spcAft>
              <a:buSzPts val="1800"/>
              <a:buFont typeface="Arial"/>
              <a:buNone/>
            </a:pPr>
            <a:r>
              <a:rPr b="0" i="0" lang="en-US" sz="1800" u="none" cap="none" strike="noStrike"/>
              <a:t>Name: Black Shirt</a:t>
            </a:r>
            <a:endParaRPr/>
          </a:p>
          <a:p>
            <a:pPr indent="0" lvl="1" marL="0" marR="0" rtl="0" algn="l">
              <a:spcBef>
                <a:spcPts val="0"/>
              </a:spcBef>
              <a:spcAft>
                <a:spcPts val="0"/>
              </a:spcAft>
              <a:buSzPts val="1800"/>
              <a:buFont typeface="Arial"/>
              <a:buNone/>
            </a:pPr>
            <a:r>
              <a:rPr b="0" i="0" lang="en-US" sz="1800" u="none" cap="none" strike="noStrike"/>
              <a:t>Number: 100</a:t>
            </a:r>
            <a:endParaRPr/>
          </a:p>
          <a:p>
            <a:pPr indent="0" lvl="1" marL="0" marR="0" rtl="0" algn="l">
              <a:spcBef>
                <a:spcPts val="0"/>
              </a:spcBef>
              <a:spcAft>
                <a:spcPts val="0"/>
              </a:spcAft>
              <a:buSzPts val="1800"/>
              <a:buFont typeface="Arial"/>
              <a:buNone/>
            </a:pPr>
            <a:r>
              <a:rPr b="0" i="0" lang="en-US" sz="1800" u="none" cap="none" strike="noStrike"/>
              <a:t>Number: 200</a:t>
            </a:r>
            <a:endParaRPr/>
          </a:p>
          <a:p>
            <a:pPr indent="0" lvl="1" marL="0" marR="0" rtl="0" algn="l">
              <a:spcBef>
                <a:spcPts val="0"/>
              </a:spcBef>
              <a:spcAft>
                <a:spcPts val="0"/>
              </a:spcAft>
              <a:buSzPts val="1800"/>
              <a:buFont typeface="Arial"/>
              <a:buNone/>
            </a:pPr>
            <a:r>
              <a:rPr b="0" i="0" lang="en-US" sz="1800" u="none" cap="none" strike="noStrike"/>
              <a:t>Number: 300</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Arrays are also objects by default. All arrays support the methods of the class Object. You can always obtain the size of an array by using its length field.</a:t>
            </a:r>
            <a:endParaRPr/>
          </a:p>
        </p:txBody>
      </p:sp>
      <p:sp>
        <p:nvSpPr>
          <p:cNvPr id="234" name="Google Shape;234;p19: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
        <p:nvSpPr>
          <p:cNvPr id="235" name="Google Shape;235;p19: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Google Shape;1961;g40a120c017_0_14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2" name="Google Shape;1962;g40a120c017_0_14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Map</a:t>
            </a:r>
            <a:r>
              <a:rPr b="0" i="0" lang="en-US" sz="1800" u="none" cap="none" strike="noStrike"/>
              <a:t> is good for tracking things such as part lists and their descriptions (as shown in the slide).</a:t>
            </a:r>
            <a:endParaRPr/>
          </a:p>
        </p:txBody>
      </p:sp>
      <p:sp>
        <p:nvSpPr>
          <p:cNvPr id="1963" name="Google Shape;1963;g40a120c017_0_14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Google Shape;1971;g40a120c017_0_140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2" name="Google Shape;1972;g40a120c017_0_140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Map</a:t>
            </a:r>
            <a:r>
              <a:rPr b="0" i="0" lang="en-US" sz="1800" u="none" cap="none" strike="noStrike"/>
              <a:t> interface does not extend the </a:t>
            </a:r>
            <a:r>
              <a:rPr b="0" i="0" lang="en-US" sz="1800" u="none" cap="none" strike="noStrike">
                <a:latin typeface="Courier New"/>
                <a:ea typeface="Courier New"/>
                <a:cs typeface="Courier New"/>
                <a:sym typeface="Courier New"/>
              </a:rPr>
              <a:t>Collection</a:t>
            </a:r>
            <a:r>
              <a:rPr b="0" i="0" lang="en-US" sz="1800" u="none" cap="none" strike="noStrike"/>
              <a:t> interface because it represents mappings and not a collection of objects. Some of the key implementation classes include:</a:t>
            </a:r>
            <a:endParaRPr/>
          </a:p>
          <a:p>
            <a:pPr indent="0" lvl="2" marL="0" marR="0" rtl="0" algn="l">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TreeMap</a:t>
            </a:r>
            <a:r>
              <a:rPr b="0" i="0" lang="en-US" sz="1800" u="none" cap="none" strike="noStrike"/>
              <a:t>: A map where the keys are automatically sorted</a:t>
            </a:r>
            <a:endParaRPr/>
          </a:p>
          <a:p>
            <a:pPr indent="0" lvl="2" marL="0" marR="0" rtl="0" algn="l">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Hashtable</a:t>
            </a:r>
            <a:r>
              <a:rPr b="0" i="0" lang="en-US" sz="1800" u="none" cap="none" strike="noStrike"/>
              <a:t>: A classic associative array implementation with keys and values. </a:t>
            </a:r>
            <a:r>
              <a:rPr b="0" i="0" lang="en-US" sz="1800" u="none" cap="none" strike="noStrike">
                <a:solidFill>
                  <a:srgbClr val="000000"/>
                </a:solidFill>
                <a:latin typeface="Courier New"/>
                <a:ea typeface="Courier New"/>
                <a:cs typeface="Courier New"/>
                <a:sym typeface="Courier New"/>
              </a:rPr>
              <a:t>Hashtable</a:t>
            </a:r>
            <a:r>
              <a:rPr b="0" i="0" lang="en-US" sz="1800" u="none" cap="none" strike="noStrike"/>
              <a:t> is synchronized.</a:t>
            </a:r>
            <a:endParaRPr/>
          </a:p>
          <a:p>
            <a:pPr indent="0" lvl="2" marL="0" marR="0" rtl="0" algn="l">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HashMap</a:t>
            </a:r>
            <a:r>
              <a:rPr b="0" i="0" lang="en-US" sz="1800" u="none" cap="none" strike="noStrike"/>
              <a:t>: An implementation just like </a:t>
            </a:r>
            <a:r>
              <a:rPr b="0" i="0" lang="en-US" sz="1800" u="none" cap="none" strike="noStrike">
                <a:solidFill>
                  <a:srgbClr val="000000"/>
                </a:solidFill>
                <a:latin typeface="Courier New"/>
                <a:ea typeface="Courier New"/>
                <a:cs typeface="Courier New"/>
                <a:sym typeface="Courier New"/>
              </a:rPr>
              <a:t>Hashtable</a:t>
            </a:r>
            <a:r>
              <a:rPr b="0" i="0" lang="en-US" sz="1800" u="none" cap="none" strike="noStrike"/>
              <a:t> except that it accepts null keys and values. Also, it is not synchronized.</a:t>
            </a:r>
            <a:endParaRPr/>
          </a:p>
          <a:p>
            <a:pPr indent="0" lvl="0" marL="0" marR="0" rtl="0" algn="l">
              <a:spcBef>
                <a:spcPts val="0"/>
              </a:spcBef>
              <a:spcAft>
                <a:spcPts val="0"/>
              </a:spcAft>
              <a:buNone/>
            </a:pPr>
            <a:r>
              <a:t/>
            </a:r>
            <a:endParaRPr b="0" i="0" sz="1800" u="none" cap="none" strike="noStrike"/>
          </a:p>
        </p:txBody>
      </p:sp>
      <p:sp>
        <p:nvSpPr>
          <p:cNvPr id="1973" name="Google Shape;1973;g40a120c017_0_140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g40a120c017_0_142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8" name="Google Shape;1988;g40a120c017_0_142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shows how to create a </a:t>
            </a:r>
            <a:r>
              <a:rPr b="0" i="0" lang="en-US" sz="1800" u="none" cap="none" strike="noStrike">
                <a:latin typeface="Courier New"/>
                <a:ea typeface="Courier New"/>
                <a:cs typeface="Courier New"/>
                <a:sym typeface="Courier New"/>
              </a:rPr>
              <a:t>Map</a:t>
            </a:r>
            <a:r>
              <a:rPr b="0" i="0" lang="en-US" sz="1800" u="none" cap="none" strike="noStrike"/>
              <a:t> and perform standard operations on it. The output from the program is: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Part List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Part#: H002 Duke Hat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Part#: S001 Blue Polo Shirt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Part#: S002 Black T-Shirt</a:t>
            </a:r>
            <a:endParaRPr/>
          </a:p>
        </p:txBody>
      </p:sp>
      <p:sp>
        <p:nvSpPr>
          <p:cNvPr id="1989" name="Google Shape;1989;g40a120c017_0_142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40a120c017_0_142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7" name="Google Shape;1997;g40a120c017_0_142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Deque</a:t>
            </a:r>
            <a:r>
              <a:rPr b="0" i="0" lang="en-US" sz="1800" u="none" cap="none" strike="noStrike"/>
              <a:t> is a child interface of </a:t>
            </a:r>
            <a:r>
              <a:rPr b="0" i="0" lang="en-US" sz="1800" u="none" cap="none" strike="noStrike">
                <a:latin typeface="Courier New"/>
                <a:ea typeface="Courier New"/>
                <a:cs typeface="Courier New"/>
                <a:sym typeface="Courier New"/>
              </a:rPr>
              <a:t>Collection</a:t>
            </a:r>
            <a:r>
              <a:rPr b="0" i="0" lang="en-US" sz="1800" u="none" cap="none" strike="noStrike"/>
              <a:t> (just like </a:t>
            </a:r>
            <a:r>
              <a:rPr b="0" i="0" lang="en-US" sz="1800" u="none" cap="none" strike="noStrike">
                <a:latin typeface="Courier New"/>
                <a:ea typeface="Courier New"/>
                <a:cs typeface="Courier New"/>
                <a:sym typeface="Courier New"/>
              </a:rPr>
              <a:t>Set</a:t>
            </a:r>
            <a:r>
              <a:rPr b="0" i="0" lang="en-US" sz="1800" u="none" cap="none" strike="noStrike"/>
              <a:t> and </a:t>
            </a:r>
            <a:r>
              <a:rPr b="0" i="0" lang="en-US" sz="1800" u="none" cap="none" strike="noStrike">
                <a:latin typeface="Courier New"/>
                <a:ea typeface="Courier New"/>
                <a:cs typeface="Courier New"/>
                <a:sym typeface="Courier New"/>
              </a:rPr>
              <a:t>List</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A queue is often used to track asynchronous message requests so they can be processed in order. A stack can be very useful for traversing a directory tree or similar structures.</a:t>
            </a:r>
            <a:endParaRPr/>
          </a:p>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Deque</a:t>
            </a:r>
            <a:r>
              <a:rPr b="0" i="0" lang="en-US" sz="1800" u="none" cap="none" strike="noStrike"/>
              <a:t> is a “doubled-ended queue.” Essentially this means that a </a:t>
            </a:r>
            <a:r>
              <a:rPr b="0" i="0" lang="en-US" sz="1800" u="none" cap="none" strike="noStrike">
                <a:latin typeface="Courier New"/>
                <a:ea typeface="Courier New"/>
                <a:cs typeface="Courier New"/>
                <a:sym typeface="Courier New"/>
              </a:rPr>
              <a:t>Deque</a:t>
            </a:r>
            <a:r>
              <a:rPr b="0" i="0" lang="en-US" sz="1800" u="none" cap="none" strike="noStrike"/>
              <a:t> can be used as a queue (first in, first out [FIFO] operations) or as a stack (last in, </a:t>
            </a:r>
            <a:br>
              <a:rPr b="0" i="0" lang="en-US" sz="1800" u="none" cap="none" strike="noStrike"/>
            </a:br>
            <a:r>
              <a:rPr b="0" i="0" lang="en-US" sz="1800" u="none" cap="none" strike="noStrike"/>
              <a:t>first out [LIFO] operations).  </a:t>
            </a:r>
            <a:endParaRPr b="0" i="0" sz="1800" u="none" cap="none" strike="noStrike"/>
          </a:p>
          <a:p>
            <a:pPr indent="0" lvl="0" marL="0" marR="0" rtl="0" algn="l">
              <a:spcBef>
                <a:spcPts val="0"/>
              </a:spcBef>
              <a:spcAft>
                <a:spcPts val="0"/>
              </a:spcAft>
              <a:buNone/>
            </a:pPr>
            <a:r>
              <a:t/>
            </a:r>
            <a:endParaRPr b="0" i="0" sz="1800" u="none" cap="none" strike="noStrike"/>
          </a:p>
        </p:txBody>
      </p:sp>
      <p:sp>
        <p:nvSpPr>
          <p:cNvPr id="1998" name="Google Shape;1998;g40a120c017_0_142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40a120c017_0_14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6" name="Google Shape;2006;g40a120c017_0_143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007" name="Google Shape;2007;g40a120c017_0_14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g40a120c017_0_14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5" name="Google Shape;2015;g40a120c017_0_144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Collections API provides two interfaces for ordering elements: </a:t>
            </a:r>
            <a:r>
              <a:rPr b="0" i="0" lang="en-US" sz="1800" u="none" cap="none" strike="noStrike">
                <a:latin typeface="Courier New"/>
                <a:ea typeface="Courier New"/>
                <a:cs typeface="Courier New"/>
                <a:sym typeface="Courier New"/>
              </a:rPr>
              <a:t>Comparable</a:t>
            </a:r>
            <a:r>
              <a:rPr b="0" i="0" lang="en-US" sz="1800" u="none" cap="none" strike="noStrike"/>
              <a:t> and </a:t>
            </a:r>
            <a:r>
              <a:rPr b="0" i="0" lang="en-US" sz="1800" u="none" cap="none" strike="noStrike">
                <a:latin typeface="Courier New"/>
                <a:ea typeface="Courier New"/>
                <a:cs typeface="Courier New"/>
                <a:sym typeface="Courier New"/>
              </a:rPr>
              <a:t>Comparator</a:t>
            </a:r>
            <a:r>
              <a:rPr b="0" i="0" lang="en-US" sz="1800" u="none" cap="none" strike="noStrike"/>
              <a:t>. </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Comparable</a:t>
            </a:r>
            <a:r>
              <a:rPr b="0" i="0" lang="en-US" sz="1800" u="none" cap="none" strike="noStrike"/>
              <a:t>: Is implemented in a class and provides a single sorting option for the class</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Comparator</a:t>
            </a:r>
            <a:r>
              <a:rPr b="0" i="0" lang="en-US" sz="1800" u="none" cap="none" strike="noStrike"/>
              <a:t>: Enables you to create multiple sorting options. You plug in the designed option whenever you want</a:t>
            </a:r>
            <a:endParaRPr/>
          </a:p>
          <a:p>
            <a:pPr indent="0" lvl="1" marL="0" marR="0" rtl="0" algn="l">
              <a:spcBef>
                <a:spcPts val="0"/>
              </a:spcBef>
              <a:spcAft>
                <a:spcPts val="0"/>
              </a:spcAft>
              <a:buSzPts val="1800"/>
              <a:buFont typeface="Arial"/>
              <a:buNone/>
            </a:pPr>
            <a:r>
              <a:rPr b="0" i="0" lang="en-US" sz="1800" u="none" cap="none" strike="noStrike"/>
              <a:t>Both interfaces can be used with sorted collections, such as </a:t>
            </a:r>
            <a:r>
              <a:rPr b="0" i="0" lang="en-US" sz="1800" u="none" cap="none" strike="noStrike">
                <a:latin typeface="Courier New"/>
                <a:ea typeface="Courier New"/>
                <a:cs typeface="Courier New"/>
                <a:sym typeface="Courier New"/>
              </a:rPr>
              <a:t>TreeSet</a:t>
            </a:r>
            <a:r>
              <a:rPr b="0" i="0" lang="en-US" sz="1800" u="none" cap="none" strike="noStrike"/>
              <a:t> and </a:t>
            </a:r>
            <a:r>
              <a:rPr b="0" i="0" lang="en-US" sz="1800" u="none" cap="none" strike="noStrike">
                <a:latin typeface="Courier New"/>
                <a:ea typeface="Courier New"/>
                <a:cs typeface="Courier New"/>
                <a:sym typeface="Courier New"/>
              </a:rPr>
              <a:t>TreeMap</a:t>
            </a:r>
            <a:r>
              <a:rPr b="0" i="0" lang="en-US" sz="1800" u="none" cap="none" strike="noStrike"/>
              <a:t>.</a:t>
            </a:r>
            <a:endParaRPr/>
          </a:p>
          <a:p>
            <a:pPr indent="0" lvl="0" marL="0" marR="0" rtl="0" algn="l">
              <a:spcBef>
                <a:spcPts val="0"/>
              </a:spcBef>
              <a:spcAft>
                <a:spcPts val="0"/>
              </a:spcAft>
              <a:buSzPts val="900"/>
              <a:buFont typeface="Arial"/>
              <a:buNone/>
            </a:pPr>
            <a:r>
              <a:t/>
            </a:r>
            <a:endParaRPr b="0" i="0" sz="900" u="none" cap="none" strike="noStrike">
              <a:latin typeface="Courier New"/>
              <a:ea typeface="Courier New"/>
              <a:cs typeface="Courier New"/>
              <a:sym typeface="Courier New"/>
            </a:endParaRPr>
          </a:p>
          <a:p>
            <a:pPr indent="0" lvl="0" marL="0" marR="0" rtl="0" algn="l">
              <a:spcBef>
                <a:spcPts val="0"/>
              </a:spcBef>
              <a:spcAft>
                <a:spcPts val="0"/>
              </a:spcAft>
              <a:buNone/>
            </a:pPr>
            <a:r>
              <a:t/>
            </a:r>
            <a:endParaRPr b="0" i="0" sz="900" u="none" cap="none" strike="noStrike">
              <a:latin typeface="Courier New"/>
              <a:ea typeface="Courier New"/>
              <a:cs typeface="Courier New"/>
              <a:sym typeface="Courier New"/>
            </a:endParaRPr>
          </a:p>
        </p:txBody>
      </p:sp>
      <p:sp>
        <p:nvSpPr>
          <p:cNvPr id="2016" name="Google Shape;2016;g40a120c017_0_14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1" name="Shape 2021"/>
        <p:cNvGrpSpPr/>
        <p:nvPr/>
      </p:nvGrpSpPr>
      <p:grpSpPr>
        <a:xfrm>
          <a:off x="0" y="0"/>
          <a:ext cx="0" cy="0"/>
          <a:chOff x="0" y="0"/>
          <a:chExt cx="0" cy="0"/>
        </a:xfrm>
      </p:grpSpPr>
      <p:sp>
        <p:nvSpPr>
          <p:cNvPr id="2022" name="Google Shape;2022;g40a120c017_0_14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3" name="Google Shape;2023;g40a120c017_0_14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implements the </a:t>
            </a:r>
            <a:r>
              <a:rPr b="0" i="0" lang="en-US" sz="1800" u="none" cap="none" strike="noStrike">
                <a:latin typeface="Courier New"/>
                <a:ea typeface="Courier New"/>
                <a:cs typeface="Courier New"/>
                <a:sym typeface="Courier New"/>
              </a:rPr>
              <a:t>Comparable</a:t>
            </a:r>
            <a:r>
              <a:rPr b="0" i="0" lang="en-US" sz="1800" u="none" cap="none" strike="noStrike"/>
              <a:t> interface and its </a:t>
            </a:r>
            <a:r>
              <a:rPr b="0" i="0" lang="en-US" sz="1800" u="none" cap="none" strike="noStrike">
                <a:latin typeface="Courier New"/>
                <a:ea typeface="Courier New"/>
                <a:cs typeface="Courier New"/>
                <a:sym typeface="Courier New"/>
              </a:rPr>
              <a:t>compareTo</a:t>
            </a:r>
            <a:r>
              <a:rPr b="0" i="0" lang="en-US" sz="1800" u="none" cap="none" strike="noStrike"/>
              <a:t> method. Notice that because the interface is designed by using generics, the angle brackets define the class type that is passed into the </a:t>
            </a:r>
            <a:r>
              <a:rPr b="0" i="0" lang="en-US" sz="1800" u="none" cap="none" strike="noStrike">
                <a:latin typeface="Courier New"/>
                <a:ea typeface="Courier New"/>
                <a:cs typeface="Courier New"/>
                <a:sym typeface="Courier New"/>
              </a:rPr>
              <a:t>compareTo</a:t>
            </a:r>
            <a:r>
              <a:rPr b="0" i="0" lang="en-US" sz="1800" u="none" cap="none" strike="noStrike"/>
              <a:t> method. The </a:t>
            </a:r>
            <a:r>
              <a:rPr b="0" i="0" lang="en-US" sz="1800" u="none" cap="none" strike="noStrike">
                <a:latin typeface="Courier New"/>
                <a:ea typeface="Courier New"/>
                <a:cs typeface="Courier New"/>
                <a:sym typeface="Courier New"/>
              </a:rPr>
              <a:t>if</a:t>
            </a:r>
            <a:r>
              <a:rPr b="0" i="0" lang="en-US" sz="1800" u="none" cap="none" strike="noStrike"/>
              <a:t> statements are included to demonstrate the comparisons that take place. You can also merely return a result. </a:t>
            </a:r>
            <a:endParaRPr/>
          </a:p>
          <a:p>
            <a:pPr indent="0" lvl="1" marL="0" marR="0" rtl="0" algn="l">
              <a:spcBef>
                <a:spcPts val="0"/>
              </a:spcBef>
              <a:spcAft>
                <a:spcPts val="0"/>
              </a:spcAft>
              <a:buSzPts val="1800"/>
              <a:buFont typeface="Arial"/>
              <a:buNone/>
            </a:pPr>
            <a:r>
              <a:rPr b="0" i="0" lang="en-US" sz="1800" u="none" cap="none" strike="noStrike"/>
              <a:t>The returned numbers have the following meaning.</a:t>
            </a:r>
            <a:endParaRPr/>
          </a:p>
          <a:p>
            <a:pPr indent="0" lvl="2" marL="0" marR="0" rtl="0" algn="l">
              <a:spcBef>
                <a:spcPts val="0"/>
              </a:spcBef>
              <a:spcAft>
                <a:spcPts val="0"/>
              </a:spcAft>
              <a:buClr>
                <a:srgbClr val="000000"/>
              </a:buClr>
              <a:buSzPts val="1800"/>
              <a:buFont typeface="Arial"/>
              <a:buNone/>
            </a:pPr>
            <a:r>
              <a:rPr b="1" i="0" lang="en-US" sz="1800" u="none" cap="none" strike="noStrike">
                <a:solidFill>
                  <a:srgbClr val="000000"/>
                </a:solidFill>
              </a:rPr>
              <a:t>Negative number:</a:t>
            </a:r>
            <a:r>
              <a:rPr b="0" i="0" lang="en-US" sz="1800" u="none" cap="none" strike="noStrike">
                <a:solidFill>
                  <a:srgbClr val="000000"/>
                </a:solidFill>
              </a:rPr>
              <a:t> </a:t>
            </a:r>
            <a:r>
              <a:rPr b="0" i="0" lang="en-US" sz="1800" u="none" cap="none" strike="noStrike">
                <a:solidFill>
                  <a:srgbClr val="000000"/>
                </a:solidFill>
                <a:latin typeface="Courier New"/>
                <a:ea typeface="Courier New"/>
                <a:cs typeface="Courier New"/>
                <a:sym typeface="Courier New"/>
              </a:rPr>
              <a:t>s</a:t>
            </a:r>
            <a:r>
              <a:rPr b="0" i="0" lang="en-US" sz="1800" u="none" cap="none" strike="noStrike">
                <a:solidFill>
                  <a:srgbClr val="000000"/>
                </a:solidFill>
              </a:rPr>
              <a:t> comes before the current element.</a:t>
            </a:r>
            <a:endParaRPr/>
          </a:p>
          <a:p>
            <a:pPr indent="0" lvl="2" marL="0" marR="0" rtl="0" algn="l">
              <a:spcBef>
                <a:spcPts val="0"/>
              </a:spcBef>
              <a:spcAft>
                <a:spcPts val="0"/>
              </a:spcAft>
              <a:buClr>
                <a:srgbClr val="000000"/>
              </a:buClr>
              <a:buSzPts val="1800"/>
              <a:buFont typeface="Arial"/>
              <a:buNone/>
            </a:pPr>
            <a:r>
              <a:rPr b="1" i="0" lang="en-US" sz="1800" u="none" cap="none" strike="noStrike">
                <a:solidFill>
                  <a:srgbClr val="000000"/>
                </a:solidFill>
              </a:rPr>
              <a:t>Positive number: </a:t>
            </a:r>
            <a:r>
              <a:rPr b="0" i="0" lang="en-US" sz="1800" u="none" cap="none" strike="noStrike">
                <a:solidFill>
                  <a:srgbClr val="000000"/>
                </a:solidFill>
                <a:latin typeface="Courier New"/>
                <a:ea typeface="Courier New"/>
                <a:cs typeface="Courier New"/>
                <a:sym typeface="Courier New"/>
              </a:rPr>
              <a:t>s</a:t>
            </a:r>
            <a:r>
              <a:rPr b="0" i="0" lang="en-US" sz="1800" u="none" cap="none" strike="noStrike">
                <a:solidFill>
                  <a:srgbClr val="000000"/>
                </a:solidFill>
              </a:rPr>
              <a:t> comes after the current element.</a:t>
            </a:r>
            <a:endParaRPr/>
          </a:p>
          <a:p>
            <a:pPr indent="0" lvl="2" marL="0" marR="0" rtl="0" algn="l">
              <a:spcBef>
                <a:spcPts val="0"/>
              </a:spcBef>
              <a:spcAft>
                <a:spcPts val="0"/>
              </a:spcAft>
              <a:buClr>
                <a:srgbClr val="000000"/>
              </a:buClr>
              <a:buSzPts val="1800"/>
              <a:buFont typeface="Arial"/>
              <a:buNone/>
            </a:pPr>
            <a:r>
              <a:rPr b="1" i="0" lang="en-US" sz="1800" u="none" cap="none" strike="noStrike">
                <a:solidFill>
                  <a:srgbClr val="000000"/>
                </a:solidFill>
              </a:rPr>
              <a:t>Zero: </a:t>
            </a:r>
            <a:r>
              <a:rPr b="0" i="0" lang="en-US" sz="1800" u="none" cap="none" strike="noStrike">
                <a:solidFill>
                  <a:srgbClr val="000000"/>
                </a:solidFill>
                <a:latin typeface="Courier New"/>
                <a:ea typeface="Courier New"/>
                <a:cs typeface="Courier New"/>
                <a:sym typeface="Courier New"/>
              </a:rPr>
              <a:t>s</a:t>
            </a:r>
            <a:r>
              <a:rPr b="0" i="0" lang="en-US" sz="1800" u="none" cap="none" strike="noStrike">
                <a:solidFill>
                  <a:srgbClr val="000000"/>
                </a:solidFill>
              </a:rPr>
              <a:t> is equal to the current element.</a:t>
            </a:r>
            <a:endParaRPr b="0" i="0" sz="1800" u="none" cap="none" strike="noStrike"/>
          </a:p>
          <a:p>
            <a:pPr indent="0" lvl="1" marL="0" marR="0" rtl="0" algn="l">
              <a:spcBef>
                <a:spcPts val="0"/>
              </a:spcBef>
              <a:spcAft>
                <a:spcPts val="0"/>
              </a:spcAft>
              <a:buSzPts val="1800"/>
              <a:buFont typeface="Arial"/>
              <a:buNone/>
            </a:pPr>
            <a:r>
              <a:rPr b="0" i="0" lang="en-US" sz="1800" u="none" cap="none" strike="noStrike"/>
              <a:t>In cases where the collection contains equivalent values, replace the code that returns zero with additional code that returns a negative or positive number.</a:t>
            </a:r>
            <a:endParaRPr/>
          </a:p>
        </p:txBody>
      </p:sp>
      <p:sp>
        <p:nvSpPr>
          <p:cNvPr id="2024" name="Google Shape;2024;g40a120c017_0_14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40a120c017_0_145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2" name="Google Shape;2032;g40a120c017_0_145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example in the slide, an </a:t>
            </a:r>
            <a:r>
              <a:rPr b="0" i="0" lang="en-US" sz="1800" u="none" cap="none" strike="noStrike">
                <a:latin typeface="Courier New"/>
                <a:ea typeface="Courier New"/>
                <a:cs typeface="Courier New"/>
                <a:sym typeface="Courier New"/>
              </a:rPr>
              <a:t>ArrayList</a:t>
            </a:r>
            <a:r>
              <a:rPr b="0" i="0" lang="en-US" sz="1800" u="none" cap="none" strike="noStrike"/>
              <a:t> of </a:t>
            </a:r>
            <a:r>
              <a:rPr b="0" i="0" lang="en-US" sz="1800" u="none" cap="none" strike="noStrike">
                <a:latin typeface="Courier New"/>
                <a:ea typeface="Courier New"/>
                <a:cs typeface="Courier New"/>
                <a:sym typeface="Courier New"/>
              </a:rPr>
              <a:t>ComparableStudent</a:t>
            </a:r>
            <a:r>
              <a:rPr b="0" i="0" lang="en-US" sz="1800" u="none" cap="none" strike="noStrike"/>
              <a:t> elements is created. After the list is initialized, it is sorted by using the </a:t>
            </a:r>
            <a:r>
              <a:rPr b="0" i="0" lang="en-US" sz="1800" u="none" cap="none" strike="noStrike">
                <a:latin typeface="Courier New"/>
                <a:ea typeface="Courier New"/>
                <a:cs typeface="Courier New"/>
                <a:sym typeface="Courier New"/>
              </a:rPr>
              <a:t>Comparable</a:t>
            </a:r>
            <a:r>
              <a:rPr b="0" i="0" lang="en-US" sz="1800" u="none" cap="none" strike="noStrike"/>
              <a:t> interface. The output of the program is as follows: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George Washington  ID: 3333  GPA:3.4</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John Adams  ID: 2222  GPA:3.9</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Thomas Jefferson  ID: 1111  GPA:3.8 </a:t>
            </a:r>
            <a:endParaRPr b="0" i="0" sz="1800" u="none" cap="none" strike="noStrike"/>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The </a:t>
            </a:r>
            <a:r>
              <a:rPr b="0" i="0" lang="en-US" sz="1800" u="none" cap="none" strike="noStrike">
                <a:latin typeface="Courier New"/>
                <a:ea typeface="Courier New"/>
                <a:cs typeface="Courier New"/>
                <a:sym typeface="Courier New"/>
              </a:rPr>
              <a:t>ComparableStudent</a:t>
            </a:r>
            <a:r>
              <a:rPr b="0" i="0" lang="en-US" sz="1800" u="none" cap="none" strike="noStrike"/>
              <a:t> class has overridden the </a:t>
            </a:r>
            <a:r>
              <a:rPr b="0" i="0" lang="en-US" sz="1800" u="none" cap="none" strike="noStrike">
                <a:latin typeface="Courier New"/>
                <a:ea typeface="Courier New"/>
                <a:cs typeface="Courier New"/>
                <a:sym typeface="Courier New"/>
              </a:rPr>
              <a:t>toString()</a:t>
            </a:r>
            <a:r>
              <a:rPr b="0" i="0" lang="en-US" sz="1800" u="none" cap="none" strike="noStrike"/>
              <a:t> method.</a:t>
            </a:r>
            <a:endParaRPr/>
          </a:p>
          <a:p>
            <a:pPr indent="0" lvl="0" marL="0" marR="0" rtl="0" algn="l">
              <a:spcBef>
                <a:spcPts val="0"/>
              </a:spcBef>
              <a:spcAft>
                <a:spcPts val="0"/>
              </a:spcAft>
              <a:buNone/>
            </a:pPr>
            <a:r>
              <a:t/>
            </a:r>
            <a:endParaRPr b="0" i="0" sz="1800" u="none" cap="none" strike="noStrike"/>
          </a:p>
        </p:txBody>
      </p:sp>
      <p:sp>
        <p:nvSpPr>
          <p:cNvPr id="2033" name="Google Shape;2033;g40a120c017_0_145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40a120c017_0_14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0" name="Google Shape;2040;g40a120c017_0_14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next slide shows how to use </a:t>
            </a:r>
            <a:r>
              <a:rPr b="0" i="0" lang="en-US" sz="1800" u="none" cap="none" strike="noStrike">
                <a:latin typeface="Courier New"/>
                <a:ea typeface="Courier New"/>
                <a:cs typeface="Courier New"/>
                <a:sym typeface="Courier New"/>
              </a:rPr>
              <a:t>Comparator</a:t>
            </a:r>
            <a:r>
              <a:rPr b="0" i="0" lang="en-US" sz="1800" u="none" cap="none" strike="noStrike"/>
              <a:t> with an unsorted interface such as </a:t>
            </a:r>
            <a:r>
              <a:rPr b="0" i="0" lang="en-US" sz="1800" u="none" cap="none" strike="noStrike">
                <a:latin typeface="Courier New"/>
                <a:ea typeface="Courier New"/>
                <a:cs typeface="Courier New"/>
                <a:sym typeface="Courier New"/>
              </a:rPr>
              <a:t>ArrayList</a:t>
            </a:r>
            <a:r>
              <a:rPr b="0" i="0" lang="en-US" sz="1800" u="none" cap="none" strike="noStrike"/>
              <a:t> by using the </a:t>
            </a:r>
            <a:r>
              <a:rPr b="0" i="0" lang="en-US" sz="1800" u="none" cap="none" strike="noStrike">
                <a:latin typeface="Courier New"/>
                <a:ea typeface="Courier New"/>
                <a:cs typeface="Courier New"/>
                <a:sym typeface="Courier New"/>
              </a:rPr>
              <a:t>Collections</a:t>
            </a:r>
            <a:r>
              <a:rPr b="0" i="0" lang="en-US" sz="1800" u="none" cap="none" strike="noStrike"/>
              <a:t> utility class.</a:t>
            </a:r>
            <a:endParaRPr/>
          </a:p>
          <a:p>
            <a:pPr indent="0" lvl="0" marL="0" marR="0" rtl="0" algn="l">
              <a:spcBef>
                <a:spcPts val="0"/>
              </a:spcBef>
              <a:spcAft>
                <a:spcPts val="0"/>
              </a:spcAft>
              <a:buSzPts val="900"/>
              <a:buFont typeface="Arial"/>
              <a:buNone/>
            </a:pPr>
            <a:r>
              <a:t/>
            </a:r>
            <a:endParaRPr b="0" i="0" sz="900" u="none" cap="none" strike="noStrike">
              <a:latin typeface="Courier New"/>
              <a:ea typeface="Courier New"/>
              <a:cs typeface="Courier New"/>
              <a:sym typeface="Courier New"/>
            </a:endParaRPr>
          </a:p>
          <a:p>
            <a:pPr indent="0" lvl="0" marL="0" marR="0" rtl="0" algn="l">
              <a:spcBef>
                <a:spcPts val="0"/>
              </a:spcBef>
              <a:spcAft>
                <a:spcPts val="0"/>
              </a:spcAft>
              <a:buNone/>
            </a:pPr>
            <a:r>
              <a:t/>
            </a:r>
            <a:endParaRPr b="0" i="0" sz="900" u="none" cap="none" strike="noStrike">
              <a:latin typeface="Courier New"/>
              <a:ea typeface="Courier New"/>
              <a:cs typeface="Courier New"/>
              <a:sym typeface="Courier New"/>
            </a:endParaRPr>
          </a:p>
        </p:txBody>
      </p:sp>
      <p:sp>
        <p:nvSpPr>
          <p:cNvPr id="2041" name="Google Shape;2041;g40a120c017_0_14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40a120c017_0_146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8" name="Google Shape;2048;g40a120c017_0_146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shows the </a:t>
            </a:r>
            <a:r>
              <a:rPr b="0" i="0" lang="en-US" sz="1800" u="none" cap="none" strike="noStrike">
                <a:latin typeface="Courier New"/>
                <a:ea typeface="Courier New"/>
                <a:cs typeface="Courier New"/>
                <a:sym typeface="Courier New"/>
              </a:rPr>
              <a:t>Comparator</a:t>
            </a:r>
            <a:r>
              <a:rPr b="0" i="0" lang="en-US" sz="1800" u="none" cap="none" strike="noStrike"/>
              <a:t> classes that are created to sort based on Name and GPA. For the name comparison, the </a:t>
            </a:r>
            <a:r>
              <a:rPr b="0" i="0" lang="en-US" sz="1800" u="none" cap="none" strike="noStrike">
                <a:latin typeface="Courier New"/>
                <a:ea typeface="Courier New"/>
                <a:cs typeface="Courier New"/>
                <a:sym typeface="Courier New"/>
              </a:rPr>
              <a:t>if</a:t>
            </a:r>
            <a:r>
              <a:rPr b="0" i="0" lang="en-US" sz="1800" u="none" cap="none" strike="noStrike"/>
              <a:t> statements have been simplified. </a:t>
            </a:r>
            <a:endParaRPr/>
          </a:p>
        </p:txBody>
      </p:sp>
      <p:sp>
        <p:nvSpPr>
          <p:cNvPr id="2049" name="Google Shape;2049;g40a120c017_0_146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 name="Google Shape;72;p2: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73" name="Google Shape;73;p2: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0: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20: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code in the slide demonstrates how text characters are represented in Java. Single characters can be represented with the </a:t>
            </a:r>
            <a:r>
              <a:rPr b="0" i="0" lang="en-US" sz="1800" u="none" cap="none" strike="noStrike">
                <a:latin typeface="Courier New"/>
                <a:ea typeface="Courier New"/>
                <a:cs typeface="Courier New"/>
                <a:sym typeface="Courier New"/>
              </a:rPr>
              <a:t>char</a:t>
            </a:r>
            <a:r>
              <a:rPr b="0" i="0" lang="en-US" sz="1800" u="none" cap="none" strike="noStrike"/>
              <a:t> type. However, Java also includes a </a:t>
            </a:r>
            <a:r>
              <a:rPr b="0" i="0" lang="en-US" sz="1800" u="none" cap="none" strike="noStrike">
                <a:latin typeface="Courier New"/>
                <a:ea typeface="Courier New"/>
                <a:cs typeface="Courier New"/>
                <a:sym typeface="Courier New"/>
              </a:rPr>
              <a:t>String</a:t>
            </a:r>
            <a:r>
              <a:rPr b="0" i="0" lang="en-US" sz="1800" u="none" cap="none" strike="noStrike"/>
              <a:t> type for representing multiple characters. Strings can be defined as shown in the slide and combined by using the "</a:t>
            </a:r>
            <a:r>
              <a:rPr b="0" i="0" lang="en-US" sz="1800" u="none" cap="none" strike="noStrike">
                <a:latin typeface="Courier New"/>
                <a:ea typeface="Courier New"/>
                <a:cs typeface="Courier New"/>
                <a:sym typeface="Courier New"/>
              </a:rPr>
              <a:t>+</a:t>
            </a:r>
            <a:r>
              <a:rPr b="0" i="0" lang="en-US" sz="1800" u="none" cap="none" strike="noStrike"/>
              <a:t>" sign as a concatenation operator.</a:t>
            </a:r>
            <a:endParaRPr/>
          </a:p>
          <a:p>
            <a:pPr indent="0" lvl="1" marL="0" marR="0" rtl="0" algn="l">
              <a:spcBef>
                <a:spcPts val="0"/>
              </a:spcBef>
              <a:spcAft>
                <a:spcPts val="0"/>
              </a:spcAft>
              <a:buSzPts val="1800"/>
              <a:buFont typeface="Arial"/>
              <a:buNone/>
            </a:pPr>
            <a:r>
              <a:rPr b="0" i="0" lang="en-US" sz="1800" u="none" cap="none" strike="noStrike"/>
              <a:t>The output from the code in the slide is: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Output: HelloWorld a</a:t>
            </a:r>
            <a:endParaRPr/>
          </a:p>
          <a:p>
            <a:pPr indent="0" lvl="1" marL="0" marR="0" rtl="0" algn="l">
              <a:spcBef>
                <a:spcPts val="0"/>
              </a:spcBef>
              <a:spcAft>
                <a:spcPts val="0"/>
              </a:spcAft>
              <a:buSzPts val="1800"/>
              <a:buFont typeface="Arial"/>
              <a:buNone/>
            </a:pPr>
            <a:r>
              <a:rPr b="1" i="0" lang="en-US" sz="1800" u="none" cap="none" strike="noStrike"/>
              <a:t>Caution: The String class is immutable:</a:t>
            </a:r>
            <a:r>
              <a:rPr b="0" i="0" lang="en-US" sz="1800" u="none" cap="none" strike="noStrike"/>
              <a:t> After being created, the contents of an object of the class String can never be modified. The immutability of String objects helps the JVM to reuse String objects, reducing memory overhead and improving performance. </a:t>
            </a:r>
            <a:endParaRPr/>
          </a:p>
          <a:p>
            <a:pPr indent="0" lvl="1" marL="0" marR="0" rtl="0" algn="l">
              <a:spcBef>
                <a:spcPts val="0"/>
              </a:spcBef>
              <a:spcAft>
                <a:spcPts val="0"/>
              </a:spcAft>
              <a:buSzPts val="1800"/>
              <a:buFont typeface="Arial"/>
              <a:buNone/>
            </a:pPr>
            <a:r>
              <a:rPr b="0" i="0" lang="en-US" sz="1800" u="none" cap="none" strike="noStrike"/>
              <a:t>Strings should always be initialized by using the assignment operator "</a:t>
            </a:r>
            <a:r>
              <a:rPr b="0" i="0" lang="en-US" sz="1800" u="none" cap="none" strike="noStrike">
                <a:latin typeface="Courier New"/>
                <a:ea typeface="Courier New"/>
                <a:cs typeface="Courier New"/>
                <a:sym typeface="Courier New"/>
              </a:rPr>
              <a:t>=</a:t>
            </a:r>
            <a:r>
              <a:rPr b="0" i="0" lang="en-US" sz="1800" u="none" cap="none" strike="noStrike"/>
              <a:t>" and text in quotation marks, as shown in the examples. The use of </a:t>
            </a:r>
            <a:r>
              <a:rPr b="0" i="0" lang="en-US" sz="1800" u="none" cap="none" strike="noStrike">
                <a:latin typeface="Courier New"/>
                <a:ea typeface="Courier New"/>
                <a:cs typeface="Courier New"/>
                <a:sym typeface="Courier New"/>
              </a:rPr>
              <a:t>new</a:t>
            </a:r>
            <a:r>
              <a:rPr b="0" i="0" lang="en-US" sz="1800" u="none" cap="none" strike="noStrike"/>
              <a:t> to initialize a </a:t>
            </a:r>
            <a:r>
              <a:rPr b="0" i="0" lang="en-US" sz="1800" u="none" cap="none" strike="noStrike">
                <a:latin typeface="Courier New"/>
                <a:ea typeface="Courier New"/>
                <a:cs typeface="Courier New"/>
                <a:sym typeface="Courier New"/>
              </a:rPr>
              <a:t>String</a:t>
            </a:r>
            <a:r>
              <a:rPr b="0" i="0" lang="en-US" sz="1800" u="none" cap="none" strike="noStrike"/>
              <a:t> is strongly discouraged. The reason is that "</a:t>
            </a:r>
            <a:r>
              <a:rPr b="0" i="0" lang="en-US" sz="1800" u="none" cap="none" strike="noStrike">
                <a:latin typeface="Courier New"/>
                <a:ea typeface="Courier New"/>
                <a:cs typeface="Courier New"/>
                <a:sym typeface="Courier New"/>
              </a:rPr>
              <a:t>Bad Practice</a:t>
            </a:r>
            <a:r>
              <a:rPr b="0" i="0" lang="en-US" sz="1800" u="none" cap="none" strike="noStrike"/>
              <a:t>" in line 10 is a </a:t>
            </a:r>
            <a:r>
              <a:rPr b="0" i="0" lang="en-US" sz="1800" u="none" cap="none" strike="noStrike">
                <a:latin typeface="Courier New"/>
                <a:ea typeface="Courier New"/>
                <a:cs typeface="Courier New"/>
                <a:sym typeface="Courier New"/>
              </a:rPr>
              <a:t>String</a:t>
            </a:r>
            <a:r>
              <a:rPr b="0" i="0" lang="en-US" sz="1800" u="none" cap="none" strike="noStrike"/>
              <a:t> literal of type </a:t>
            </a:r>
            <a:r>
              <a:rPr b="0" i="0" lang="en-US" sz="1800" u="none" cap="none" strike="noStrike">
                <a:latin typeface="Courier New"/>
                <a:ea typeface="Courier New"/>
                <a:cs typeface="Courier New"/>
                <a:sym typeface="Courier New"/>
              </a:rPr>
              <a:t>String</a:t>
            </a:r>
            <a:r>
              <a:rPr b="0" i="0" lang="en-US" sz="1800" u="none" cap="none" strike="noStrike"/>
              <a:t>. Using the </a:t>
            </a:r>
            <a:r>
              <a:rPr b="0" i="0" lang="en-US" sz="1800" u="none" cap="none" strike="noStrike">
                <a:latin typeface="Courier New"/>
                <a:ea typeface="Courier New"/>
                <a:cs typeface="Courier New"/>
                <a:sym typeface="Courier New"/>
              </a:rPr>
              <a:t>new</a:t>
            </a:r>
            <a:r>
              <a:rPr b="0" i="0" lang="en-US" sz="1800" u="none" cap="none" strike="noStrike"/>
              <a:t> keyword simply creates another instance functionally identical to the literal. If this statement appeared inside of a loop that was frequently invoked, a lot of needless </a:t>
            </a:r>
            <a:r>
              <a:rPr b="0" i="0" lang="en-US" sz="1800" u="none" cap="none" strike="noStrike">
                <a:latin typeface="Courier New"/>
                <a:ea typeface="Courier New"/>
                <a:cs typeface="Courier New"/>
                <a:sym typeface="Courier New"/>
              </a:rPr>
              <a:t>String</a:t>
            </a:r>
            <a:r>
              <a:rPr b="0" i="0" lang="en-US" sz="1800" u="none" cap="none" strike="noStrike"/>
              <a:t> instances could be created.</a:t>
            </a:r>
            <a:endParaRPr/>
          </a:p>
        </p:txBody>
      </p:sp>
      <p:sp>
        <p:nvSpPr>
          <p:cNvPr id="245" name="Google Shape;245;p20: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7" name="Shape 2057"/>
        <p:cNvGrpSpPr/>
        <p:nvPr/>
      </p:nvGrpSpPr>
      <p:grpSpPr>
        <a:xfrm>
          <a:off x="0" y="0"/>
          <a:ext cx="0" cy="0"/>
          <a:chOff x="0" y="0"/>
          <a:chExt cx="0" cy="0"/>
        </a:xfrm>
      </p:grpSpPr>
      <p:sp>
        <p:nvSpPr>
          <p:cNvPr id="2058" name="Google Shape;2058;g40a120c017_0_147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9" name="Google Shape;2059;g40a120c017_0_147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shows how the two </a:t>
            </a:r>
            <a:r>
              <a:rPr b="0" i="0" lang="en-US" sz="1800" u="none" cap="none" strike="noStrike">
                <a:latin typeface="Courier New"/>
                <a:ea typeface="Courier New"/>
                <a:cs typeface="Courier New"/>
                <a:sym typeface="Courier New"/>
              </a:rPr>
              <a:t>Comparator</a:t>
            </a:r>
            <a:r>
              <a:rPr b="0" i="0" lang="en-US" sz="1800" u="none" cap="none" strike="noStrike"/>
              <a:t> objects are used with a collection. </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Some code has been commented out to save space. </a:t>
            </a:r>
            <a:endParaRPr/>
          </a:p>
          <a:p>
            <a:pPr indent="0" lvl="1" marL="0" marR="0" rtl="0" algn="l">
              <a:spcBef>
                <a:spcPts val="0"/>
              </a:spcBef>
              <a:spcAft>
                <a:spcPts val="0"/>
              </a:spcAft>
              <a:buSzPts val="1800"/>
              <a:buFont typeface="Arial"/>
              <a:buNone/>
            </a:pPr>
            <a:r>
              <a:rPr b="0" i="0" lang="en-US" sz="1800" u="none" cap="none" strike="noStrike"/>
              <a:t>Notice how the </a:t>
            </a:r>
            <a:r>
              <a:rPr b="0" i="0" lang="en-US" sz="1800" u="none" cap="none" strike="noStrike">
                <a:latin typeface="Courier New"/>
                <a:ea typeface="Courier New"/>
                <a:cs typeface="Courier New"/>
                <a:sym typeface="Courier New"/>
              </a:rPr>
              <a:t>Comparator</a:t>
            </a:r>
            <a:r>
              <a:rPr b="0" i="0" lang="en-US" sz="1800" u="none" cap="none" strike="noStrike"/>
              <a:t> objects are initialized on lines 4 and 5. After the </a:t>
            </a:r>
            <a:r>
              <a:rPr b="0" i="0" lang="en-US" sz="1800" u="none" cap="none" strike="noStrike">
                <a:latin typeface="Courier New"/>
                <a:ea typeface="Courier New"/>
                <a:cs typeface="Courier New"/>
                <a:sym typeface="Courier New"/>
              </a:rPr>
              <a:t>sortName</a:t>
            </a:r>
            <a:r>
              <a:rPr b="0" i="0" lang="en-US" sz="1800" u="none" cap="none" strike="noStrike"/>
              <a:t> and </a:t>
            </a:r>
            <a:r>
              <a:rPr b="0" i="0" lang="en-US" sz="1800" u="none" cap="none" strike="noStrike">
                <a:latin typeface="Courier New"/>
                <a:ea typeface="Courier New"/>
                <a:cs typeface="Courier New"/>
                <a:sym typeface="Courier New"/>
              </a:rPr>
              <a:t>sortGpa</a:t>
            </a:r>
            <a:r>
              <a:rPr b="0" i="0" lang="en-US" sz="1800" u="none" cap="none" strike="noStrike"/>
              <a:t> variables are created, they can be passed to the </a:t>
            </a:r>
            <a:r>
              <a:rPr b="0" i="0" lang="en-US" sz="1800" u="none" cap="none" strike="noStrike">
                <a:latin typeface="Courier New"/>
                <a:ea typeface="Courier New"/>
                <a:cs typeface="Courier New"/>
                <a:sym typeface="Courier New"/>
              </a:rPr>
              <a:t>sort()</a:t>
            </a:r>
            <a:r>
              <a:rPr b="0" i="0" lang="en-US" sz="1800" u="none" cap="none" strike="noStrike"/>
              <a:t> method by name. Running the program produces the following output.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George Washington  ID: 3333  GPA:3.4</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John Adams  ID: 2222  GPA:3.9</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Thomas Jefferson  ID: 1111  GPA:3.8</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John Adams  ID: 2222  GPA:3.9</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Thomas Jefferson  ID: 1111  GPA:3.8</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Name: George Washington  ID: 3333  GPA:3.4</a:t>
            </a:r>
            <a:endParaRPr/>
          </a:p>
          <a:p>
            <a:pPr indent="0" lvl="1" marL="0" marR="0" rtl="0" algn="l">
              <a:spcBef>
                <a:spcPts val="0"/>
              </a:spcBef>
              <a:spcAft>
                <a:spcPts val="0"/>
              </a:spcAft>
              <a:buSzPts val="1800"/>
              <a:buFont typeface="Arial"/>
              <a:buNone/>
            </a:pPr>
            <a:r>
              <a:rPr b="1" i="0" lang="en-US" sz="1800" u="none" cap="none" strike="noStrike"/>
              <a:t>Notes:</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Collections</a:t>
            </a:r>
            <a:r>
              <a:rPr b="0" i="0" lang="en-US" sz="1800" u="none" cap="none" strike="noStrike"/>
              <a:t> utility class provides a number of useful methods for various collections. Methods include </a:t>
            </a:r>
            <a:r>
              <a:rPr b="0" i="0" lang="en-US" sz="1800" u="none" cap="none" strike="noStrike">
                <a:latin typeface="Courier New"/>
                <a:ea typeface="Courier New"/>
                <a:cs typeface="Courier New"/>
                <a:sym typeface="Courier New"/>
              </a:rPr>
              <a:t>min()</a:t>
            </a:r>
            <a:r>
              <a:rPr b="0" i="0" lang="en-US" sz="1800" u="none" cap="none" strike="noStrike"/>
              <a:t>, </a:t>
            </a:r>
            <a:r>
              <a:rPr b="0" i="0" lang="en-US" sz="1800" u="none" cap="none" strike="noStrike">
                <a:latin typeface="Courier New"/>
                <a:ea typeface="Courier New"/>
                <a:cs typeface="Courier New"/>
                <a:sym typeface="Courier New"/>
              </a:rPr>
              <a:t>max()</a:t>
            </a:r>
            <a:r>
              <a:rPr b="0" i="0" lang="en-US" sz="1800" u="none" cap="none" strike="noStrike"/>
              <a:t>, </a:t>
            </a:r>
            <a:r>
              <a:rPr b="0" i="0" lang="en-US" sz="1800" u="none" cap="none" strike="noStrike">
                <a:latin typeface="Courier New"/>
                <a:ea typeface="Courier New"/>
                <a:cs typeface="Courier New"/>
                <a:sym typeface="Courier New"/>
              </a:rPr>
              <a:t>copy()</a:t>
            </a:r>
            <a:r>
              <a:rPr b="0" i="0" lang="en-US" sz="1800" u="none" cap="none" strike="noStrike"/>
              <a:t>, and </a:t>
            </a:r>
            <a:r>
              <a:rPr b="0" i="0" lang="en-US" sz="1800" u="none" cap="none" strike="noStrike">
                <a:latin typeface="Courier New"/>
                <a:ea typeface="Courier New"/>
                <a:cs typeface="Courier New"/>
                <a:sym typeface="Courier New"/>
              </a:rPr>
              <a:t>sort()</a:t>
            </a:r>
            <a:r>
              <a:rPr b="0" i="0" lang="en-US" sz="1800" u="none" cap="none" strike="noStrike"/>
              <a:t>. </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Student</a:t>
            </a:r>
            <a:r>
              <a:rPr b="0" i="0" lang="en-US" sz="1800" u="none" cap="none" strike="noStrike"/>
              <a:t> class has overridden the </a:t>
            </a:r>
            <a:r>
              <a:rPr b="0" i="0" lang="en-US" sz="1800" u="none" cap="none" strike="noStrike">
                <a:latin typeface="Courier New"/>
                <a:ea typeface="Courier New"/>
                <a:cs typeface="Courier New"/>
                <a:sym typeface="Courier New"/>
              </a:rPr>
              <a:t>toString()</a:t>
            </a:r>
            <a:r>
              <a:rPr b="0" i="0" lang="en-US" sz="1800" u="none" cap="none" strike="noStrike"/>
              <a:t> method.</a:t>
            </a:r>
            <a:endParaRPr/>
          </a:p>
          <a:p>
            <a:pPr indent="0" lvl="0" marL="0" marR="0" rtl="0" algn="l">
              <a:spcBef>
                <a:spcPts val="0"/>
              </a:spcBef>
              <a:spcAft>
                <a:spcPts val="0"/>
              </a:spcAft>
              <a:buNone/>
            </a:pPr>
            <a:r>
              <a:t/>
            </a:r>
            <a:endParaRPr b="0" i="0" sz="1800" u="none" cap="none" strike="noStrike"/>
          </a:p>
        </p:txBody>
      </p:sp>
      <p:sp>
        <p:nvSpPr>
          <p:cNvPr id="2060" name="Google Shape;2060;g40a120c017_0_147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6" name="Shape 2066"/>
        <p:cNvGrpSpPr/>
        <p:nvPr/>
      </p:nvGrpSpPr>
      <p:grpSpPr>
        <a:xfrm>
          <a:off x="0" y="0"/>
          <a:ext cx="0" cy="0"/>
          <a:chOff x="0" y="0"/>
          <a:chExt cx="0" cy="0"/>
        </a:xfrm>
      </p:grpSpPr>
      <p:sp>
        <p:nvSpPr>
          <p:cNvPr id="2067" name="Google Shape;2067;g40a120c017_0_148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8" name="Google Shape;2068;g40a120c017_0_148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069" name="Google Shape;2069;g40a120c017_0_148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Google Shape;2076;g40a120c017_0_149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7" name="Google Shape;2077;g40a120c017_0_149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078" name="Google Shape;2078;g40a120c017_0_149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40a120c017_0_149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6" name="Google Shape;2086;g40a120c017_0_149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087" name="Google Shape;2087;g40a120c017_0_149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3" name="Shape 2093"/>
        <p:cNvGrpSpPr/>
        <p:nvPr/>
      </p:nvGrpSpPr>
      <p:grpSpPr>
        <a:xfrm>
          <a:off x="0" y="0"/>
          <a:ext cx="0" cy="0"/>
          <a:chOff x="0" y="0"/>
          <a:chExt cx="0" cy="0"/>
        </a:xfrm>
      </p:grpSpPr>
      <p:sp>
        <p:nvSpPr>
          <p:cNvPr id="2094" name="Google Shape;2094;g40a120c017_0_150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5" name="Google Shape;2095;g40a120c017_0_1505: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a:t>
            </a:r>
            <a:endParaRPr/>
          </a:p>
        </p:txBody>
      </p:sp>
      <p:sp>
        <p:nvSpPr>
          <p:cNvPr id="2096" name="Google Shape;2096;g40a120c017_0_150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Google Shape;2102;g40a120c017_0_151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3" name="Google Shape;2103;g40a120c017_0_1511: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c</a:t>
            </a:r>
            <a:endParaRPr/>
          </a:p>
          <a:p>
            <a:pPr indent="0" lvl="0" marL="0" marR="0" rtl="0" algn="l">
              <a:spcBef>
                <a:spcPts val="0"/>
              </a:spcBef>
              <a:spcAft>
                <a:spcPts val="0"/>
              </a:spcAft>
              <a:buNone/>
            </a:pPr>
            <a:r>
              <a:t/>
            </a:r>
            <a:endParaRPr b="0" i="0" sz="1800" u="none" cap="none" strike="noStrike">
              <a:solidFill>
                <a:srgbClr val="0000FF"/>
              </a:solidFill>
            </a:endParaRPr>
          </a:p>
        </p:txBody>
      </p:sp>
      <p:sp>
        <p:nvSpPr>
          <p:cNvPr id="2104" name="Google Shape;2104;g40a120c017_0_151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9" name="Shape 2109"/>
        <p:cNvGrpSpPr/>
        <p:nvPr/>
      </p:nvGrpSpPr>
      <p:grpSpPr>
        <a:xfrm>
          <a:off x="0" y="0"/>
          <a:ext cx="0" cy="0"/>
          <a:chOff x="0" y="0"/>
          <a:chExt cx="0" cy="0"/>
        </a:xfrm>
      </p:grpSpPr>
      <p:sp>
        <p:nvSpPr>
          <p:cNvPr id="2110" name="Google Shape;2110;g40a120c017_0_155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1" name="Google Shape;2111;g40a120c017_0_155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40a120c017_0_15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8 -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2117" name="Google Shape;2117;g40a120c017_0_15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8" name="Google Shape;2118;g40a120c017_0_155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40a120c017_0_15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6" name="Google Shape;2126;g40a120c017_0_15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127" name="Google Shape;2127;g40a120c017_0_15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8 -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40a120c017_0_15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6" name="Google Shape;2136;g40a120c017_0_157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RoboCall App</a:t>
            </a:r>
            <a:endParaRPr/>
          </a:p>
          <a:p>
            <a:pPr indent="0" lvl="0" marL="0" marR="0" rtl="0" algn="l">
              <a:spcBef>
                <a:spcPts val="0"/>
              </a:spcBef>
              <a:spcAft>
                <a:spcPts val="0"/>
              </a:spcAft>
              <a:buSzPts val="1800"/>
              <a:buFont typeface="Arial"/>
              <a:buNone/>
            </a:pPr>
            <a:r>
              <a:rPr b="0" i="0" lang="en-US" sz="1800" u="none" cap="none" strike="noStrike"/>
              <a:t>The RoboCall app is an application for automating the communication with groups of people. It can contact individuals by phone, email, or regular mail. In this example, the app will be used to contact three groups of people.</a:t>
            </a:r>
            <a:endParaRPr/>
          </a:p>
          <a:p>
            <a:pPr indent="0" lvl="0" marL="0" marR="0" rtl="0" algn="l">
              <a:spcBef>
                <a:spcPts val="0"/>
              </a:spcBef>
              <a:spcAft>
                <a:spcPts val="0"/>
              </a:spcAft>
              <a:buSzPts val="1800"/>
              <a:buFont typeface="Arial"/>
              <a:buNone/>
            </a:pPr>
            <a:r>
              <a:rPr b="0" i="0" lang="en-US" sz="1800" u="none" cap="none" strike="noStrike"/>
              <a:t>    Drivers: Persons over the age of 16</a:t>
            </a:r>
            <a:endParaRPr/>
          </a:p>
          <a:p>
            <a:pPr indent="0" lvl="0" marL="0" marR="0" rtl="0" algn="l">
              <a:spcBef>
                <a:spcPts val="0"/>
              </a:spcBef>
              <a:spcAft>
                <a:spcPts val="0"/>
              </a:spcAft>
              <a:buSzPts val="1800"/>
              <a:buFont typeface="Arial"/>
              <a:buNone/>
            </a:pPr>
            <a:r>
              <a:rPr b="0" i="0" lang="en-US" sz="1800" u="none" cap="none" strike="noStrike"/>
              <a:t>    Draftees: Male persons between the ages of 18 and 25</a:t>
            </a:r>
            <a:endParaRPr/>
          </a:p>
          <a:p>
            <a:pPr indent="0" lvl="0" marL="0" marR="0" rtl="0" algn="l">
              <a:spcBef>
                <a:spcPts val="0"/>
              </a:spcBef>
              <a:spcAft>
                <a:spcPts val="0"/>
              </a:spcAft>
              <a:buSzPts val="1800"/>
              <a:buFont typeface="Arial"/>
              <a:buNone/>
            </a:pPr>
            <a:r>
              <a:rPr b="0" i="0" lang="en-US" sz="1800" u="none" cap="none" strike="noStrike"/>
              <a:t>    Pilots (specifically commercial pilots): Persons between the ages of 23 and 65</a:t>
            </a:r>
            <a:endParaRPr/>
          </a:p>
          <a:p>
            <a:pPr indent="0" lvl="0" marL="0" marR="0" rtl="0" algn="l">
              <a:spcBef>
                <a:spcPts val="0"/>
              </a:spcBef>
              <a:spcAft>
                <a:spcPts val="0"/>
              </a:spcAft>
              <a:buSzPts val="1800"/>
              <a:buFont typeface="Arial"/>
              <a:buNone/>
            </a:pPr>
            <a:r>
              <a:rPr b="0" i="0" lang="en-US" sz="1800" u="none" cap="none" strike="noStrike"/>
              <a:t>Person</a:t>
            </a:r>
            <a:endParaRPr/>
          </a:p>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Person</a:t>
            </a:r>
            <a:r>
              <a:rPr b="0" i="0" lang="en-US" sz="1800" u="none" cap="none" strike="noStrike"/>
              <a:t> class creates the master list of persons you want to contact. The class uses the builder pattern to create new objects. An </a:t>
            </a:r>
            <a:r>
              <a:rPr b="0" i="0" lang="en-US" sz="1800" u="none" cap="none" strike="noStrike">
                <a:latin typeface="Courier New"/>
                <a:ea typeface="Courier New"/>
                <a:cs typeface="Courier New"/>
                <a:sym typeface="Courier New"/>
              </a:rPr>
              <a:t>ArrayList</a:t>
            </a:r>
            <a:r>
              <a:rPr b="0" i="0" lang="en-US" sz="1800" u="none" cap="none" strike="noStrike"/>
              <a:t> of </a:t>
            </a:r>
            <a:r>
              <a:rPr b="0" i="0" lang="en-US" sz="1800" u="none" cap="none" strike="noStrike">
                <a:latin typeface="Courier New"/>
                <a:ea typeface="Courier New"/>
                <a:cs typeface="Courier New"/>
                <a:sym typeface="Courier New"/>
              </a:rPr>
              <a:t>Person</a:t>
            </a:r>
            <a:r>
              <a:rPr b="0" i="0" lang="en-US" sz="1800" u="none" cap="none" strike="noStrike"/>
              <a:t> objects is used for the examples that follow.</a:t>
            </a:r>
            <a:endParaRPr/>
          </a:p>
          <a:p>
            <a:pPr indent="0" lvl="0" marL="0" marR="0" rtl="0" algn="l">
              <a:spcBef>
                <a:spcPts val="0"/>
              </a:spcBef>
              <a:spcAft>
                <a:spcPts val="0"/>
              </a:spcAft>
              <a:buNone/>
            </a:pPr>
            <a:r>
              <a:t/>
            </a:r>
            <a:endParaRPr b="0" i="0" sz="1800" u="none" cap="none" strike="noStrike"/>
          </a:p>
        </p:txBody>
      </p:sp>
      <p:sp>
        <p:nvSpPr>
          <p:cNvPr id="2137" name="Google Shape;2137;g40a120c017_0_15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8 -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1: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21: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slide demonstrates usage of the </a:t>
            </a:r>
            <a:r>
              <a:rPr b="0" i="0" lang="en-US" sz="1800" u="none" cap="none" strike="noStrike">
                <a:latin typeface="Courier New"/>
                <a:ea typeface="Courier New"/>
                <a:cs typeface="Courier New"/>
                <a:sym typeface="Courier New"/>
              </a:rPr>
              <a:t>StringBufilder</a:t>
            </a:r>
            <a:r>
              <a:rPr b="0" i="0" lang="en-US" sz="1800" u="none" cap="none" strike="noStrike"/>
              <a:t> class and commonly used methods.</a:t>
            </a:r>
            <a:endParaRPr/>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StringBuilder</a:t>
            </a:r>
            <a:r>
              <a:rPr b="1" i="0" lang="en-US" sz="1800" u="none" cap="none" strike="noStrike"/>
              <a:t> class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StringBuilder</a:t>
            </a:r>
            <a:r>
              <a:rPr b="0" i="0" lang="en-US" sz="1800" u="none" cap="none" strike="noStrike"/>
              <a:t> objects are like </a:t>
            </a:r>
            <a:r>
              <a:rPr b="0" i="0" lang="en-US" sz="1800" u="none" cap="none" strike="noStrike">
                <a:latin typeface="Courier New"/>
                <a:ea typeface="Courier New"/>
                <a:cs typeface="Courier New"/>
                <a:sym typeface="Courier New"/>
              </a:rPr>
              <a:t>String</a:t>
            </a:r>
            <a:r>
              <a:rPr b="0" i="0" lang="en-US" sz="1800" u="none" cap="none" strike="noStrike"/>
              <a:t> objects except that they may be modified (mutable).The </a:t>
            </a:r>
            <a:r>
              <a:rPr b="0" i="0" lang="en-US" sz="1800" u="none" cap="none" strike="noStrike">
                <a:latin typeface="Courier New"/>
                <a:ea typeface="Courier New"/>
                <a:cs typeface="Courier New"/>
                <a:sym typeface="Courier New"/>
              </a:rPr>
              <a:t>StringBuilder</a:t>
            </a:r>
            <a:r>
              <a:rPr b="0" i="0" lang="en-US" sz="1800" u="none" cap="none" strike="noStrike"/>
              <a:t> class is used when dealing with larger strings or modifying the contents of a string often. </a:t>
            </a:r>
            <a:endParaRPr/>
          </a:p>
          <a:p>
            <a:pPr indent="0" lvl="1" marL="0" marR="0" rtl="0" algn="l">
              <a:spcBef>
                <a:spcPts val="0"/>
              </a:spcBef>
              <a:spcAft>
                <a:spcPts val="0"/>
              </a:spcAft>
              <a:buSzPts val="1800"/>
              <a:buFont typeface="Arial"/>
              <a:buNone/>
            </a:pPr>
            <a:r>
              <a:rPr b="0" i="0" lang="en-US" sz="1800" u="none" cap="none" strike="noStrike"/>
              <a:t>The example in this slide demonstrates modifying the </a:t>
            </a:r>
            <a:r>
              <a:rPr b="0" i="0" lang="en-US" sz="1800" u="none" cap="none" strike="noStrike">
                <a:latin typeface="Courier New"/>
                <a:ea typeface="Courier New"/>
                <a:cs typeface="Courier New"/>
                <a:sym typeface="Courier New"/>
              </a:rPr>
              <a:t>String</a:t>
            </a:r>
            <a:r>
              <a:rPr b="0" i="0" lang="en-US" sz="1800" u="none" cap="none" strike="noStrike"/>
              <a:t> by using the </a:t>
            </a:r>
            <a:r>
              <a:rPr b="0" i="0" lang="en-US" sz="1800" u="none" cap="none" strike="noStrike">
                <a:latin typeface="Courier New"/>
                <a:ea typeface="Courier New"/>
                <a:cs typeface="Courier New"/>
                <a:sym typeface="Courier New"/>
              </a:rPr>
              <a:t>append</a:t>
            </a:r>
            <a:r>
              <a:rPr b="0" i="0" lang="en-US" sz="1800" u="none" cap="none" strike="noStrike"/>
              <a:t> and </a:t>
            </a:r>
            <a:r>
              <a:rPr b="0" i="0" lang="en-US" sz="1800" u="none" cap="none" strike="noStrike">
                <a:latin typeface="Courier New"/>
                <a:ea typeface="Courier New"/>
                <a:cs typeface="Courier New"/>
                <a:sym typeface="Courier New"/>
              </a:rPr>
              <a:t>insert </a:t>
            </a:r>
            <a:r>
              <a:rPr b="0" i="0" lang="en-US" sz="1800" u="none" cap="none" strike="noStrike"/>
              <a:t>methods and chaining by using the </a:t>
            </a:r>
            <a:r>
              <a:rPr b="0" i="0" lang="en-US" sz="1800" u="none" cap="none" strike="noStrike">
                <a:latin typeface="Courier New"/>
                <a:ea typeface="Courier New"/>
                <a:cs typeface="Courier New"/>
                <a:sym typeface="Courier New"/>
              </a:rPr>
              <a:t>append</a:t>
            </a:r>
            <a:r>
              <a:rPr b="0" i="0" lang="en-US" sz="1800" u="none" cap="none" strike="noStrike"/>
              <a:t> method.</a:t>
            </a:r>
            <a:endParaRPr/>
          </a:p>
          <a:p>
            <a:pPr indent="0" lvl="1" marL="0" marR="0" rtl="0" algn="l">
              <a:spcBef>
                <a:spcPts val="0"/>
              </a:spcBef>
              <a:spcAft>
                <a:spcPts val="0"/>
              </a:spcAft>
              <a:buSzPts val="1800"/>
              <a:buFont typeface="Arial"/>
              <a:buNone/>
            </a:pPr>
            <a:r>
              <a:rPr b="1" i="0" lang="en-US" sz="1800" u="none" cap="none" strike="noStrike"/>
              <a:t>Output: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string sb: hello</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string sb: hello world</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string sb: hello world! are you?</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string sb: hello world! How are you?</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Length: 25</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Sub: hello</a:t>
            </a:r>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254" name="Google Shape;254;p21: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Google Shape;2143;g40a120c017_0_15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4" name="Google Shape;2144;g40a120c017_0_15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These fields are used as criteria in the search examples that follow.</a:t>
            </a:r>
            <a:endParaRPr/>
          </a:p>
        </p:txBody>
      </p:sp>
      <p:sp>
        <p:nvSpPr>
          <p:cNvPr id="2145" name="Google Shape;2145;g40a120c017_0_15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Google Shape;2152;g40a120c017_0_15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builder pattern has been used in all our collection objects. The pattern uses method chaining to provide an easy way to create objects. Working with lambda expressions and streams is similar to the builder pattern.</a:t>
            </a:r>
            <a:endParaRPr/>
          </a:p>
        </p:txBody>
      </p:sp>
      <p:sp>
        <p:nvSpPr>
          <p:cNvPr id="2153" name="Google Shape;2153;g40a120c017_0_15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
        <p:nvSpPr>
          <p:cNvPr id="2154" name="Google Shape;2154;g40a120c017_0_15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40a120c017_0_159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2" name="Google Shape;2162;g40a120c017_0_159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forEach</a:t>
            </a:r>
            <a:r>
              <a:rPr b="0" i="0" lang="en-US" sz="1800" u="none" cap="none" strike="noStrike"/>
              <a:t> method has been added to all collections. This makes iteration much easier and provides a number of benefits. This example merely prints all the Person instances in the list.</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Collection</a:t>
            </a:r>
            <a:r>
              <a:rPr b="0" i="0" lang="en-US" sz="1800" u="none" cap="none" strike="noStrike"/>
              <a:t> interface extends the </a:t>
            </a:r>
            <a:r>
              <a:rPr b="0" i="0" lang="en-US" sz="1800" u="none" cap="none" strike="noStrike">
                <a:latin typeface="Courier New"/>
                <a:ea typeface="Courier New"/>
                <a:cs typeface="Courier New"/>
                <a:sym typeface="Courier New"/>
              </a:rPr>
              <a:t>Iterable</a:t>
            </a:r>
            <a:r>
              <a:rPr b="0" i="0" lang="en-US" sz="1800" u="none" cap="none" strike="noStrike"/>
              <a:t> interface. The </a:t>
            </a:r>
            <a:r>
              <a:rPr b="0" i="0" lang="en-US" sz="1800" u="none" cap="none" strike="noStrike">
                <a:latin typeface="Courier New"/>
                <a:ea typeface="Courier New"/>
                <a:cs typeface="Courier New"/>
                <a:sym typeface="Courier New"/>
              </a:rPr>
              <a:t>Iterable</a:t>
            </a:r>
            <a:r>
              <a:rPr b="0" i="0" lang="en-US" sz="1800" u="none" cap="none" strike="noStrike"/>
              <a:t> interface defines the </a:t>
            </a:r>
            <a:r>
              <a:rPr b="0" i="0" lang="en-US" sz="1800" u="none" cap="none" strike="noStrike">
                <a:latin typeface="Courier New"/>
                <a:ea typeface="Courier New"/>
                <a:cs typeface="Courier New"/>
                <a:sym typeface="Courier New"/>
              </a:rPr>
              <a:t>forEach</a:t>
            </a:r>
            <a:r>
              <a:rPr b="0" i="0" lang="en-US" sz="1800" u="none" cap="none" strike="noStrike"/>
              <a:t> method.</a:t>
            </a:r>
            <a:endParaRPr/>
          </a:p>
        </p:txBody>
      </p:sp>
      <p:sp>
        <p:nvSpPr>
          <p:cNvPr id="2163" name="Google Shape;2163;g40a120c017_0_159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40a120c017_0_159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1" name="Google Shape;2171;g40a120c017_0_159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Adding the </a:t>
            </a:r>
            <a:r>
              <a:rPr b="0" i="0" lang="en-US" sz="1800" u="none" cap="none" strike="noStrike">
                <a:latin typeface="Courier New"/>
                <a:ea typeface="Courier New"/>
                <a:cs typeface="Courier New"/>
                <a:sym typeface="Courier New"/>
              </a:rPr>
              <a:t>stream()</a:t>
            </a:r>
            <a:r>
              <a:rPr b="0" i="0" lang="en-US" sz="1800" u="none" cap="none" strike="noStrike"/>
              <a:t> method to the statement opens up a whole host of new operations on collections. The </a:t>
            </a:r>
            <a:r>
              <a:rPr b="0" i="0" lang="en-US" sz="1800" u="none" cap="none" strike="noStrike">
                <a:latin typeface="Courier New"/>
                <a:ea typeface="Courier New"/>
                <a:cs typeface="Courier New"/>
                <a:sym typeface="Courier New"/>
              </a:rPr>
              <a:t>filter()</a:t>
            </a:r>
            <a:r>
              <a:rPr b="0" i="0" lang="en-US" sz="1800" u="none" cap="none" strike="noStrike"/>
              <a:t> method, shown in the slide, is an example. It takes a </a:t>
            </a:r>
            <a:r>
              <a:rPr b="0" i="0" lang="en-US" sz="1800" u="none" cap="none" strike="noStrike">
                <a:latin typeface="Courier New"/>
                <a:ea typeface="Courier New"/>
                <a:cs typeface="Courier New"/>
                <a:sym typeface="Courier New"/>
              </a:rPr>
              <a:t>Predicate</a:t>
            </a:r>
            <a:r>
              <a:rPr b="0" i="0" lang="en-US" sz="1800" u="none" cap="none" strike="noStrike"/>
              <a:t> as a parameter, and filters the result so that only collection elements that match the </a:t>
            </a:r>
            <a:r>
              <a:rPr b="0" i="0" lang="en-US" sz="1800" u="none" cap="none" strike="noStrike">
                <a:latin typeface="Courier New"/>
                <a:ea typeface="Courier New"/>
                <a:cs typeface="Courier New"/>
                <a:sym typeface="Courier New"/>
              </a:rPr>
              <a:t>Predicate</a:t>
            </a:r>
            <a:r>
              <a:rPr b="0" i="0" lang="en-US" sz="1800" u="none" cap="none" strike="noStrike"/>
              <a:t> criteria are returned to </a:t>
            </a:r>
            <a:r>
              <a:rPr b="0" i="0" lang="en-US" sz="1800" u="none" cap="none" strike="noStrike">
                <a:latin typeface="Courier New"/>
                <a:ea typeface="Courier New"/>
                <a:cs typeface="Courier New"/>
                <a:sym typeface="Courier New"/>
              </a:rPr>
              <a:t>forEach</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This is a big improvement on looping from before. First, the collection statement with a stream really describes what is happening (take this collection, filter out these elements, and return the results.) Second, the looping methods in </a:t>
            </a:r>
            <a:r>
              <a:rPr b="0" i="0" lang="en-US" sz="1800" u="none" cap="none" strike="noStrike">
                <a:latin typeface="Courier New"/>
                <a:ea typeface="Courier New"/>
                <a:cs typeface="Courier New"/>
                <a:sym typeface="Courier New"/>
              </a:rPr>
              <a:t>RoboCall05</a:t>
            </a:r>
            <a:r>
              <a:rPr b="0" i="0" lang="en-US" sz="1800" u="none" cap="none" strike="noStrike"/>
              <a:t> are no longer needed. The selection of elements and their output are handled in one statement.</a:t>
            </a:r>
            <a:endParaRPr/>
          </a:p>
        </p:txBody>
      </p:sp>
      <p:sp>
        <p:nvSpPr>
          <p:cNvPr id="2172" name="Google Shape;2172;g40a120c017_0_159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8" name="Shape 2178"/>
        <p:cNvGrpSpPr/>
        <p:nvPr/>
      </p:nvGrpSpPr>
      <p:grpSpPr>
        <a:xfrm>
          <a:off x="0" y="0"/>
          <a:ext cx="0" cy="0"/>
          <a:chOff x="0" y="0"/>
          <a:chExt cx="0" cy="0"/>
        </a:xfrm>
      </p:grpSpPr>
      <p:sp>
        <p:nvSpPr>
          <p:cNvPr id="2179" name="Google Shape;2179;g40a120c017_0_160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0" name="Google Shape;2180;g40a120c017_0_160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once again shows that a lambda expression can be stored in a variable used or reused later. The resulting statements on lines 22 and 23 read very clearly.</a:t>
            </a:r>
            <a:endParaRPr/>
          </a:p>
        </p:txBody>
      </p:sp>
      <p:sp>
        <p:nvSpPr>
          <p:cNvPr id="2181" name="Google Shape;2181;g40a120c017_0_160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40a120c017_0_161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9" name="Google Shape;2189;g40a120c017_0_161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SalesTxn</a:t>
            </a:r>
            <a:r>
              <a:rPr b="0" i="0" lang="en-US" sz="1800" u="none" cap="none" strike="noStrike"/>
              <a:t> class is an additional data set used in the course. Each object includes data about a sales transaction. Some of the data included for each transaction includes:</a:t>
            </a:r>
            <a:endParaRPr/>
          </a:p>
          <a:p>
            <a:pPr indent="0" lvl="2" marL="0" marR="0" rtl="0" algn="l">
              <a:spcBef>
                <a:spcPts val="0"/>
              </a:spcBef>
              <a:spcAft>
                <a:spcPts val="0"/>
              </a:spcAft>
              <a:buSzPts val="1800"/>
              <a:buFont typeface="Arial"/>
              <a:buNone/>
            </a:pPr>
            <a:r>
              <a:rPr b="0" i="0" lang="en-US" sz="1800" u="none" cap="none" strike="noStrike"/>
              <a:t>The name of the sales person who sold the product and the buyer</a:t>
            </a:r>
            <a:endParaRPr/>
          </a:p>
          <a:p>
            <a:pPr indent="0" lvl="2" marL="0" marR="0" rtl="0" algn="l">
              <a:spcBef>
                <a:spcPts val="0"/>
              </a:spcBef>
              <a:spcAft>
                <a:spcPts val="0"/>
              </a:spcAft>
              <a:buSzPts val="1800"/>
              <a:buFont typeface="Arial"/>
              <a:buNone/>
            </a:pPr>
            <a:r>
              <a:rPr b="0" i="0" lang="en-US" sz="1800" u="none" cap="none" strike="noStrike"/>
              <a:t>The transaction date</a:t>
            </a:r>
            <a:endParaRPr/>
          </a:p>
          <a:p>
            <a:pPr indent="0" lvl="2" marL="0" marR="0" rtl="0" algn="l">
              <a:spcBef>
                <a:spcPts val="0"/>
              </a:spcBef>
              <a:spcAft>
                <a:spcPts val="0"/>
              </a:spcAft>
              <a:buSzPts val="1800"/>
              <a:buFont typeface="Arial"/>
              <a:buNone/>
            </a:pPr>
            <a:r>
              <a:rPr b="0" i="0" lang="en-US" sz="1800" u="none" cap="none" strike="noStrike"/>
              <a:t>The number of units sold</a:t>
            </a:r>
            <a:endParaRPr/>
          </a:p>
          <a:p>
            <a:pPr indent="0" lvl="2" marL="0" marR="0" rtl="0" algn="l">
              <a:spcBef>
                <a:spcPts val="0"/>
              </a:spcBef>
              <a:spcAft>
                <a:spcPts val="0"/>
              </a:spcAft>
              <a:buSzPts val="1800"/>
              <a:buFont typeface="Arial"/>
              <a:buNone/>
            </a:pPr>
            <a:r>
              <a:rPr b="0" i="0" lang="en-US" sz="1800" u="none" cap="none" strike="noStrike"/>
              <a:t>The price per unit</a:t>
            </a:r>
            <a:endParaRPr/>
          </a:p>
          <a:p>
            <a:pPr indent="0" lvl="2" marL="0" marR="0" rtl="0" algn="l">
              <a:spcBef>
                <a:spcPts val="0"/>
              </a:spcBef>
              <a:spcAft>
                <a:spcPts val="0"/>
              </a:spcAft>
              <a:buSzPts val="1800"/>
              <a:buFont typeface="Arial"/>
              <a:buNone/>
            </a:pPr>
            <a:r>
              <a:rPr b="0" i="0" lang="en-US" sz="1800" u="none" cap="none" strike="noStrike"/>
              <a:t>Sales tax rates</a:t>
            </a:r>
            <a:endParaRPr/>
          </a:p>
          <a:p>
            <a:pPr indent="0" lvl="2" marL="0" marR="0" rtl="0" algn="l">
              <a:spcBef>
                <a:spcPts val="0"/>
              </a:spcBef>
              <a:spcAft>
                <a:spcPts val="0"/>
              </a:spcAft>
              <a:buSzPts val="1800"/>
              <a:buFont typeface="Arial"/>
              <a:buNone/>
            </a:pPr>
            <a:r>
              <a:rPr b="0" i="0" lang="en-US" sz="1800" u="none" cap="none" strike="noStrike"/>
              <a:t>Any discounts applied to the transaction</a:t>
            </a:r>
            <a:endParaRPr/>
          </a:p>
        </p:txBody>
      </p:sp>
      <p:sp>
        <p:nvSpPr>
          <p:cNvPr id="2190" name="Google Shape;2190;g40a120c017_0_161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5" name="Shape 2195"/>
        <p:cNvGrpSpPr/>
        <p:nvPr/>
      </p:nvGrpSpPr>
      <p:grpSpPr>
        <a:xfrm>
          <a:off x="0" y="0"/>
          <a:ext cx="0" cy="0"/>
          <a:chOff x="0" y="0"/>
          <a:chExt cx="0" cy="0"/>
        </a:xfrm>
      </p:grpSpPr>
      <p:sp>
        <p:nvSpPr>
          <p:cNvPr id="2196" name="Google Shape;2196;g40a120c017_0_16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7" name="Google Shape;2197;g40a120c017_0_161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Streams are a new type of object added to Java SE 8. A stream is a sequence of elements supporting sequential and parallel aggregate operations. These operations can be called consecutively in a single statement. This feature is called “method chaining.”</a:t>
            </a:r>
            <a:endParaRPr/>
          </a:p>
          <a:p>
            <a:pPr indent="0" lvl="0" marL="0" marR="0" rtl="0" algn="l">
              <a:spcBef>
                <a:spcPts val="0"/>
              </a:spcBef>
              <a:spcAft>
                <a:spcPts val="0"/>
              </a:spcAft>
              <a:buSzPts val="1800"/>
              <a:buFont typeface="Arial"/>
              <a:buNone/>
            </a:pPr>
            <a:r>
              <a:rPr b="0" i="0" lang="en-US" sz="1800" u="none" cap="none" strike="noStrike"/>
              <a:t>Collections and streams, while being similar, have different goals. Collections are concerned with the efficient management of and access to their elements. By contrast, streams do not provide a means to directly access or manipulate their elements. Instead, streams are concerned with declaratively describing their source and the computational operations that will be performed in aggregate on that source. </a:t>
            </a:r>
            <a:endParaRPr/>
          </a:p>
        </p:txBody>
      </p:sp>
      <p:sp>
        <p:nvSpPr>
          <p:cNvPr id="2198" name="Google Shape;2198;g40a120c017_0_161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40a120c017_0_16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5" name="Google Shape;2205;g40a120c017_0_16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filter</a:t>
            </a:r>
            <a:r>
              <a:rPr b="0" i="0" lang="en-US" sz="1800" u="none" cap="none" strike="noStrike"/>
              <a:t> method takes a lambda expression as a parameter and filters the data based on the logical expression provided. This indicates that a </a:t>
            </a:r>
            <a:r>
              <a:rPr b="0" i="0" lang="en-US" sz="1800" u="none" cap="none" strike="noStrike">
                <a:latin typeface="Courier New"/>
                <a:ea typeface="Courier New"/>
                <a:cs typeface="Courier New"/>
                <a:sym typeface="Courier New"/>
              </a:rPr>
              <a:t>Predicate</a:t>
            </a:r>
            <a:r>
              <a:rPr b="0" i="0" lang="en-US" sz="1800" u="none" cap="none" strike="noStrike"/>
              <a:t> is the target type of the filter. The elements that meet the filter criteria are passed to the </a:t>
            </a:r>
            <a:r>
              <a:rPr b="0" i="0" lang="en-US" sz="1800" u="none" cap="none" strike="noStrike">
                <a:latin typeface="Courier New"/>
                <a:ea typeface="Courier New"/>
                <a:cs typeface="Courier New"/>
                <a:sym typeface="Courier New"/>
              </a:rPr>
              <a:t>forEach</a:t>
            </a:r>
            <a:r>
              <a:rPr b="0" i="0" lang="en-US" sz="1800" u="none" cap="none" strike="noStrike"/>
              <a:t> method, which does a </a:t>
            </a:r>
            <a:r>
              <a:rPr b="0" i="0" lang="en-US" sz="1800" u="none" cap="none" strike="noStrike">
                <a:latin typeface="Courier New"/>
                <a:ea typeface="Courier New"/>
                <a:cs typeface="Courier New"/>
                <a:sym typeface="Courier New"/>
              </a:rPr>
              <a:t>roboCall</a:t>
            </a:r>
            <a:r>
              <a:rPr b="0" i="0" lang="en-US" sz="1800" u="none" cap="none" strike="noStrike"/>
              <a:t> on matching elements.</a:t>
            </a:r>
            <a:endParaRPr/>
          </a:p>
          <a:p>
            <a:pPr indent="0" lvl="0" marL="0" marR="0" rtl="0" algn="l">
              <a:spcBef>
                <a:spcPts val="0"/>
              </a:spcBef>
              <a:spcAft>
                <a:spcPts val="0"/>
              </a:spcAft>
              <a:buNone/>
            </a:pPr>
            <a:r>
              <a:t/>
            </a:r>
            <a:endParaRPr b="0" i="0" sz="1800" u="none" cap="none" strike="noStrike"/>
          </a:p>
        </p:txBody>
      </p:sp>
      <p:sp>
        <p:nvSpPr>
          <p:cNvPr id="2206" name="Google Shape;2206;g40a120c017_0_16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40a120c017_0_16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4" name="Google Shape;2214;g40a120c017_0_16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many situations, a method reference can be substituted for a lambda expression. If a lambda expression merely calls a method on that object, a Method Reference can be substituted.</a:t>
            </a:r>
            <a:endParaRPr/>
          </a:p>
          <a:p>
            <a:pPr indent="0" lvl="0" marL="0" marR="0" rtl="0" algn="l">
              <a:spcBef>
                <a:spcPts val="0"/>
              </a:spcBef>
              <a:spcAft>
                <a:spcPts val="0"/>
              </a:spcAft>
              <a:buNone/>
            </a:pPr>
            <a:r>
              <a:t/>
            </a:r>
            <a:endParaRPr b="0" i="0" sz="1800" u="none" cap="none" strike="noStrike"/>
          </a:p>
        </p:txBody>
      </p:sp>
      <p:sp>
        <p:nvSpPr>
          <p:cNvPr id="2215" name="Google Shape;2215;g40a120c017_0_16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40a120c017_0_16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2" name="Google Shape;2222;g40a120c017_0_163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Developers are not limited to only one method call. Multiple methods can be chained together in a single statement. This is called "method chaining." The statement structure looks similar to that of the builder pattern.</a:t>
            </a:r>
            <a:endParaRPr/>
          </a:p>
          <a:p>
            <a:pPr indent="0" lvl="1" marL="0" marR="0" rtl="0" algn="l">
              <a:spcBef>
                <a:spcPts val="0"/>
              </a:spcBef>
              <a:spcAft>
                <a:spcPts val="0"/>
              </a:spcAft>
              <a:buSzPts val="1800"/>
              <a:buFont typeface="Arial"/>
              <a:buNone/>
            </a:pPr>
            <a:r>
              <a:rPr b="1" i="0" lang="en-US" sz="1800" u="none" cap="none" strike="noStrike"/>
              <a:t>Analogy:</a:t>
            </a:r>
            <a:r>
              <a:rPr b="0" i="0" lang="en-US" sz="1800" u="none" cap="none" strike="noStrike"/>
              <a:t> If you think about it, these statements are very similar to SQL statements with </a:t>
            </a:r>
            <a:r>
              <a:rPr b="0" i="0" lang="en-US" sz="1800" u="none" cap="none" strike="noStrike">
                <a:latin typeface="Courier New"/>
                <a:ea typeface="Courier New"/>
                <a:cs typeface="Courier New"/>
                <a:sym typeface="Courier New"/>
              </a:rPr>
              <a:t>where</a:t>
            </a:r>
            <a:r>
              <a:rPr b="0" i="0" lang="en-US" sz="1800" u="none" cap="none" strike="noStrike"/>
              <a:t> clauses. The syntax is different, but the idea is very similar.</a:t>
            </a:r>
            <a:endParaRPr/>
          </a:p>
        </p:txBody>
      </p:sp>
      <p:sp>
        <p:nvSpPr>
          <p:cNvPr id="2223" name="Google Shape;2223;g40a120c017_0_16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2: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22: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Java class is often used to store or represent data for the construct that the class represents. For example, you could create a model (a programmatic representation) of an Employee. An </a:t>
            </a:r>
            <a:r>
              <a:rPr b="0" i="0" lang="en-US" sz="1800" u="none" cap="none" strike="noStrike">
                <a:latin typeface="Courier New"/>
                <a:ea typeface="Courier New"/>
                <a:cs typeface="Courier New"/>
                <a:sym typeface="Courier New"/>
              </a:rPr>
              <a:t>Employee</a:t>
            </a:r>
            <a:r>
              <a:rPr b="0" i="0" lang="en-US" sz="1800" u="none" cap="none" strike="noStrike"/>
              <a:t> object defined by using this model contains values for </a:t>
            </a:r>
            <a:r>
              <a:rPr b="0" i="0" lang="en-US" sz="1800" u="none" cap="none" strike="noStrike">
                <a:latin typeface="Courier New"/>
                <a:ea typeface="Courier New"/>
                <a:cs typeface="Courier New"/>
                <a:sym typeface="Courier New"/>
              </a:rPr>
              <a:t>empId</a:t>
            </a:r>
            <a:r>
              <a:rPr b="0" i="0" lang="en-US" sz="1800" u="none" cap="none" strike="noStrike"/>
              <a:t>, </a:t>
            </a:r>
            <a:r>
              <a:rPr b="0" i="0" lang="en-US" sz="1800" u="none" cap="none" strike="noStrike">
                <a:latin typeface="Courier New"/>
                <a:ea typeface="Courier New"/>
                <a:cs typeface="Courier New"/>
                <a:sym typeface="Courier New"/>
              </a:rPr>
              <a:t>name</a:t>
            </a:r>
            <a:r>
              <a:rPr b="0" i="0" lang="en-US" sz="1800" u="none" cap="none" strike="noStrike"/>
              <a:t>, Social Security Number (</a:t>
            </a:r>
            <a:r>
              <a:rPr b="0" i="0" lang="en-US" sz="1800" u="none" cap="none" strike="noStrike">
                <a:latin typeface="Courier New"/>
                <a:ea typeface="Courier New"/>
                <a:cs typeface="Courier New"/>
                <a:sym typeface="Courier New"/>
              </a:rPr>
              <a:t>ssn</a:t>
            </a:r>
            <a:r>
              <a:rPr b="0" i="0" lang="en-US" sz="1800" u="none" cap="none" strike="noStrike"/>
              <a:t>), and </a:t>
            </a:r>
            <a:r>
              <a:rPr b="0" i="0" lang="en-US" sz="1800" u="none" cap="none" strike="noStrike">
                <a:latin typeface="Courier New"/>
                <a:ea typeface="Courier New"/>
                <a:cs typeface="Courier New"/>
                <a:sym typeface="Courier New"/>
              </a:rPr>
              <a:t>salary</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A constructor is used to create an instance of a class. Unlike methods, constructors do not declare a return type, and are declared with the same name as their class. Constructors can take arguments and you can declare more than one constructor.</a:t>
            </a:r>
            <a:endParaRPr/>
          </a:p>
        </p:txBody>
      </p:sp>
      <p:sp>
        <p:nvSpPr>
          <p:cNvPr id="262" name="Google Shape;262;p22: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9" name="Shape 2229"/>
        <p:cNvGrpSpPr/>
        <p:nvPr/>
      </p:nvGrpSpPr>
      <p:grpSpPr>
        <a:xfrm>
          <a:off x="0" y="0"/>
          <a:ext cx="0" cy="0"/>
          <a:chOff x="0" y="0"/>
          <a:chExt cx="0" cy="0"/>
        </a:xfrm>
      </p:grpSpPr>
      <p:sp>
        <p:nvSpPr>
          <p:cNvPr id="2230" name="Google Shape;2230;g40a120c017_0_16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1" name="Google Shape;2231;g40a120c017_0_164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Sometimes method chaining can be an aesthetic choice over a compound logical expression.</a:t>
            </a:r>
            <a:endParaRPr/>
          </a:p>
        </p:txBody>
      </p:sp>
      <p:sp>
        <p:nvSpPr>
          <p:cNvPr id="2232" name="Google Shape;2232;g40a120c017_0_16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8" name="Shape 2238"/>
        <p:cNvGrpSpPr/>
        <p:nvPr/>
      </p:nvGrpSpPr>
      <p:grpSpPr>
        <a:xfrm>
          <a:off x="0" y="0"/>
          <a:ext cx="0" cy="0"/>
          <a:chOff x="0" y="0"/>
          <a:chExt cx="0" cy="0"/>
        </a:xfrm>
      </p:grpSpPr>
      <p:sp>
        <p:nvSpPr>
          <p:cNvPr id="2239" name="Google Shape;2239;g40a120c017_0_165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0" name="Google Shape;2240;g40a120c017_0_165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In this lesson, streams have only been filtered  and the results printed out. However, some stream methods like </a:t>
            </a:r>
            <a:r>
              <a:rPr b="0" i="0" lang="en-US" sz="1800" u="none" cap="none" strike="noStrike">
                <a:latin typeface="Courier New"/>
                <a:ea typeface="Courier New"/>
                <a:cs typeface="Courier New"/>
                <a:sym typeface="Courier New"/>
              </a:rPr>
              <a:t>map</a:t>
            </a:r>
            <a:r>
              <a:rPr b="0" i="0" lang="en-US" sz="1800" u="none" cap="none" strike="noStrike"/>
              <a:t> can produce a new stream. Connecting these streams of data together in a single statement is called a stream pipeline.</a:t>
            </a:r>
            <a:endParaRPr/>
          </a:p>
          <a:p>
            <a:pPr indent="0" lvl="0" marL="0" marR="0" rtl="0" algn="l">
              <a:spcBef>
                <a:spcPts val="0"/>
              </a:spcBef>
              <a:spcAft>
                <a:spcPts val="0"/>
              </a:spcAft>
              <a:buSzPts val="1800"/>
              <a:buFont typeface="Arial"/>
              <a:buNone/>
            </a:pPr>
            <a:r>
              <a:rPr b="0" i="0" lang="en-US" sz="1800" u="none" cap="none" strike="noStrike"/>
              <a:t>A stream pipeline consists of a source (which might be an array, a collection, a generator function, an I/O channel, etc.), zero or more intermediate operations (which transform a stream into another stream, such as filter(Predicate)), and a terminal operation (which produces a result or side-effect, such as count() or forEach(Consumer)). Streams are lazy; computation on the source data is performed only when the terminal operation is initiated, and source elements are consumed only as needed. </a:t>
            </a:r>
            <a:endParaRPr/>
          </a:p>
        </p:txBody>
      </p:sp>
      <p:sp>
        <p:nvSpPr>
          <p:cNvPr id="2241" name="Google Shape;2241;g40a120c017_0_165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6" name="Shape 2246"/>
        <p:cNvGrpSpPr/>
        <p:nvPr/>
      </p:nvGrpSpPr>
      <p:grpSpPr>
        <a:xfrm>
          <a:off x="0" y="0"/>
          <a:ext cx="0" cy="0"/>
          <a:chOff x="0" y="0"/>
          <a:chExt cx="0" cy="0"/>
        </a:xfrm>
      </p:grpSpPr>
      <p:sp>
        <p:nvSpPr>
          <p:cNvPr id="2247" name="Google Shape;2247;g40a120c017_0_165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
        <p:nvSpPr>
          <p:cNvPr id="2248" name="Google Shape;2248;g40a120c017_0_165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9" name="Google Shape;2249;g40a120c017_0_165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40a120c017_0_16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8 - </a:t>
            </a:r>
            <a:fld id="{00000000-1234-1234-1234-123412341234}" type="slidenum">
              <a:rPr b="1" i="0" lang="en-US" sz="1100" u="none">
                <a:solidFill>
                  <a:srgbClr val="000000"/>
                </a:solidFill>
                <a:latin typeface="Arial"/>
                <a:ea typeface="Arial"/>
                <a:cs typeface="Arial"/>
                <a:sym typeface="Arial"/>
              </a:rPr>
              <a:t>‹#›</a:t>
            </a:fld>
            <a:endParaRPr/>
          </a:p>
        </p:txBody>
      </p:sp>
      <p:sp>
        <p:nvSpPr>
          <p:cNvPr id="2256" name="Google Shape;2256;g40a120c017_0_16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7" name="Google Shape;2257;g40a120c017_0_16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2" name="Shape 2262"/>
        <p:cNvGrpSpPr/>
        <p:nvPr/>
      </p:nvGrpSpPr>
      <p:grpSpPr>
        <a:xfrm>
          <a:off x="0" y="0"/>
          <a:ext cx="0" cy="0"/>
          <a:chOff x="0" y="0"/>
          <a:chExt cx="0" cy="0"/>
        </a:xfrm>
      </p:grpSpPr>
      <p:sp>
        <p:nvSpPr>
          <p:cNvPr id="2263" name="Google Shape;2263;g40a120c017_0_170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4" name="Google Shape;2264;g40a120c017_0_170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40a120c017_0_170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9 -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2269" name="Google Shape;2269;g40a120c017_0_170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0" name="Google Shape;2270;g40a120c017_0_170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40a120c017_0_17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8" name="Google Shape;2278;g40a120c017_0_171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Java 8, there are a lot of method signatures that refer to interfaces in </a:t>
            </a:r>
            <a:r>
              <a:rPr b="0" i="0" lang="en-US" sz="1800" u="none" cap="none" strike="noStrike">
                <a:latin typeface="Courier New"/>
                <a:ea typeface="Courier New"/>
                <a:cs typeface="Courier New"/>
                <a:sym typeface="Courier New"/>
              </a:rPr>
              <a:t>java.util.function</a:t>
            </a:r>
            <a:r>
              <a:rPr b="0" i="0" lang="en-US" sz="1800" u="none" cap="none" strike="noStrike"/>
              <a:t>. Therefore, it is important to understand what these interfaces do and what variations on the basics exist. It makes writing lambda expressions a lot easier.</a:t>
            </a:r>
            <a:endParaRPr/>
          </a:p>
        </p:txBody>
      </p:sp>
      <p:sp>
        <p:nvSpPr>
          <p:cNvPr id="2279" name="Google Shape;2279;g40a120c017_0_17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9 -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5" name="Shape 2285"/>
        <p:cNvGrpSpPr/>
        <p:nvPr/>
      </p:nvGrpSpPr>
      <p:grpSpPr>
        <a:xfrm>
          <a:off x="0" y="0"/>
          <a:ext cx="0" cy="0"/>
          <a:chOff x="0" y="0"/>
          <a:chExt cx="0" cy="0"/>
        </a:xfrm>
      </p:grpSpPr>
      <p:sp>
        <p:nvSpPr>
          <p:cNvPr id="2286" name="Google Shape;2286;g40a120c017_0_171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7" name="Google Shape;2287;g40a120c017_0_171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Predicate is not the only functional interface provided with Java. A number of standard interfaces are designed as a starter set for developers.</a:t>
            </a:r>
            <a:endParaRPr/>
          </a:p>
          <a:p>
            <a:pPr indent="0" lvl="0" marL="0" marR="0" rtl="0" algn="l">
              <a:spcBef>
                <a:spcPts val="0"/>
              </a:spcBef>
              <a:spcAft>
                <a:spcPts val="0"/>
              </a:spcAft>
              <a:buNone/>
            </a:pPr>
            <a:r>
              <a:t/>
            </a:r>
            <a:endParaRPr b="0" i="0" sz="1800" u="none" cap="none" strike="noStrike"/>
          </a:p>
        </p:txBody>
      </p:sp>
      <p:sp>
        <p:nvSpPr>
          <p:cNvPr id="2288" name="Google Shape;2288;g40a120c017_0_171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9 -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40a120c017_0_172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5" name="Google Shape;2295;g40a120c017_0_172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One or both of the declarations pictured are assumed in the examples that follow.</a:t>
            </a:r>
            <a:endParaRPr/>
          </a:p>
        </p:txBody>
      </p:sp>
      <p:sp>
        <p:nvSpPr>
          <p:cNvPr id="2296" name="Google Shape;2296;g40a120c017_0_172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40a120c017_0_173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4" name="Google Shape;2304;g40a120c017_0_173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Predicate</a:t>
            </a:r>
            <a:r>
              <a:rPr b="0" i="0" lang="en-US" sz="1800" u="none" cap="none" strike="noStrike"/>
              <a:t> takes a generic class and returns a </a:t>
            </a:r>
            <a:r>
              <a:rPr b="0" i="0" lang="en-US" sz="1800" u="none" cap="none" strike="noStrike">
                <a:latin typeface="Courier New"/>
                <a:ea typeface="Courier New"/>
                <a:cs typeface="Courier New"/>
                <a:sym typeface="Courier New"/>
              </a:rPr>
              <a:t>boolean</a:t>
            </a:r>
            <a:r>
              <a:rPr b="0" i="0" lang="en-US" sz="1800" u="none" cap="none" strike="noStrike"/>
              <a:t>. It has a single method, namely </a:t>
            </a:r>
            <a:r>
              <a:rPr b="0" i="0" lang="en-US" sz="1800" u="none" cap="none" strike="noStrike">
                <a:latin typeface="Courier New"/>
                <a:ea typeface="Courier New"/>
                <a:cs typeface="Courier New"/>
                <a:sym typeface="Courier New"/>
              </a:rPr>
              <a:t>test</a:t>
            </a:r>
            <a:r>
              <a:rPr b="0" i="0" lang="en-US" sz="1800" u="none" cap="none" strike="noStrike"/>
              <a:t>.</a:t>
            </a:r>
            <a:endParaRPr/>
          </a:p>
        </p:txBody>
      </p:sp>
      <p:sp>
        <p:nvSpPr>
          <p:cNvPr id="2305" name="Google Shape;2305;g40a120c017_0_173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3: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p23: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Adding Instance Methods to the </a:t>
            </a:r>
            <a:r>
              <a:rPr b="0" i="0" lang="en-US" sz="1800" u="none" cap="none" strike="noStrike">
                <a:latin typeface="Courier New"/>
                <a:ea typeface="Courier New"/>
                <a:cs typeface="Courier New"/>
                <a:sym typeface="Courier New"/>
              </a:rPr>
              <a:t>Employee</a:t>
            </a:r>
            <a:r>
              <a:rPr b="0" i="0" lang="en-US" sz="1800" u="none" cap="none" strike="noStrike"/>
              <a:t> Class</a:t>
            </a:r>
            <a:endParaRPr/>
          </a:p>
          <a:p>
            <a:pPr indent="0" lvl="1" marL="0" marR="0" rtl="0" algn="l">
              <a:spcBef>
                <a:spcPts val="0"/>
              </a:spcBef>
              <a:spcAft>
                <a:spcPts val="0"/>
              </a:spcAft>
              <a:buSzPts val="1800"/>
              <a:buFont typeface="Arial"/>
              <a:buNone/>
            </a:pPr>
            <a:r>
              <a:rPr b="0" i="0" lang="en-US" sz="1800" u="none" cap="none" strike="noStrike"/>
              <a:t>A common </a:t>
            </a:r>
            <a:r>
              <a:rPr lang="en-US"/>
              <a:t>Lab </a:t>
            </a:r>
            <a:r>
              <a:rPr b="0" i="0" lang="en-US" sz="1800" u="none" cap="none" strike="noStrike"/>
              <a:t>is to create a set of methods that manipulate field data: methods that set the value of each field, and methods that get the value of each field. These methods are called </a:t>
            </a:r>
            <a:r>
              <a:rPr b="0" i="1" lang="en-US" sz="1800" u="none" cap="none" strike="noStrike"/>
              <a:t>accessors</a:t>
            </a:r>
            <a:r>
              <a:rPr b="0" i="0" lang="en-US" sz="1800" u="none" cap="none" strike="noStrike"/>
              <a:t> (getters) and </a:t>
            </a:r>
            <a:r>
              <a:rPr b="0" i="1" lang="en-US" sz="1800" u="none" cap="none" strike="noStrike"/>
              <a:t>mutators</a:t>
            </a:r>
            <a:r>
              <a:rPr b="0" i="0" lang="en-US" sz="1800" u="none" cap="none" strike="noStrike"/>
              <a:t> (setters).</a:t>
            </a:r>
            <a:endParaRPr/>
          </a:p>
          <a:p>
            <a:pPr indent="0" lvl="1" marL="0" marR="0" rtl="0" algn="l">
              <a:spcBef>
                <a:spcPts val="0"/>
              </a:spcBef>
              <a:spcAft>
                <a:spcPts val="0"/>
              </a:spcAft>
              <a:buSzPts val="1800"/>
              <a:buFont typeface="Arial"/>
              <a:buNone/>
            </a:pPr>
            <a:r>
              <a:rPr b="0" i="0" lang="en-US" sz="1800" u="none" cap="none" strike="noStrike"/>
              <a:t>The convention is to use </a:t>
            </a:r>
            <a:r>
              <a:rPr b="0" i="0" lang="en-US" sz="1800" u="none" cap="none" strike="noStrike">
                <a:latin typeface="Courier New"/>
                <a:ea typeface="Courier New"/>
                <a:cs typeface="Courier New"/>
                <a:sym typeface="Courier New"/>
              </a:rPr>
              <a:t>set</a:t>
            </a:r>
            <a:r>
              <a:rPr b="0" i="0" lang="en-US" sz="1800" u="none" cap="none" strike="noStrike"/>
              <a:t> and </a:t>
            </a:r>
            <a:r>
              <a:rPr b="0" i="0" lang="en-US" sz="1800" u="none" cap="none" strike="noStrike">
                <a:latin typeface="Courier New"/>
                <a:ea typeface="Courier New"/>
                <a:cs typeface="Courier New"/>
                <a:sym typeface="Courier New"/>
              </a:rPr>
              <a:t>get</a:t>
            </a:r>
            <a:r>
              <a:rPr b="0" i="0" lang="en-US" sz="1800" u="none" cap="none" strike="noStrike"/>
              <a:t> plus the name of the field with the first letter of the field name capitalized (lower camel case). Most modern integrated development environments (IDEs) provide an easy way to automatically generate the accessor (getter) and mutator (setter) methods for you.</a:t>
            </a:r>
            <a:endParaRPr/>
          </a:p>
          <a:p>
            <a:pPr indent="0" lvl="1" marL="0" marR="0" rtl="0" algn="l">
              <a:spcBef>
                <a:spcPts val="0"/>
              </a:spcBef>
              <a:spcAft>
                <a:spcPts val="0"/>
              </a:spcAft>
              <a:buSzPts val="1800"/>
              <a:buFont typeface="Arial"/>
              <a:buNone/>
            </a:pPr>
            <a:r>
              <a:rPr b="0" i="0" lang="en-US" sz="1800" u="none" cap="none" strike="noStrike"/>
              <a:t>Notice that the set methods use the keyword </a:t>
            </a:r>
            <a:r>
              <a:rPr b="0" i="0" lang="en-US" sz="1800" u="none" cap="none" strike="noStrike">
                <a:latin typeface="Courier New"/>
                <a:ea typeface="Courier New"/>
                <a:cs typeface="Courier New"/>
                <a:sym typeface="Courier New"/>
              </a:rPr>
              <a:t>this</a:t>
            </a:r>
            <a:r>
              <a:rPr b="0" i="0" lang="en-US" sz="1800" u="none" cap="none" strike="noStrike"/>
              <a:t>. The </a:t>
            </a:r>
            <a:r>
              <a:rPr b="0" i="0" lang="en-US" sz="1800" u="none" cap="none" strike="noStrike">
                <a:latin typeface="Courier New"/>
                <a:ea typeface="Courier New"/>
                <a:cs typeface="Courier New"/>
                <a:sym typeface="Courier New"/>
              </a:rPr>
              <a:t>this</a:t>
            </a:r>
            <a:r>
              <a:rPr b="0" i="0" lang="en-US" sz="1800" u="none" cap="none" strike="noStrike"/>
              <a:t> keyword allows the compiler to distinguish between the field name of the class (</a:t>
            </a:r>
            <a:r>
              <a:rPr b="0" i="0" lang="en-US" sz="1800" u="none" cap="none" strike="noStrike">
                <a:latin typeface="Courier New"/>
                <a:ea typeface="Courier New"/>
                <a:cs typeface="Courier New"/>
                <a:sym typeface="Courier New"/>
              </a:rPr>
              <a:t>this</a:t>
            </a:r>
            <a:r>
              <a:rPr b="0" i="0" lang="en-US" sz="1800" u="none" cap="none" strike="noStrike"/>
              <a:t>) and the parameter name being passed in as an argument. Without the keyword </a:t>
            </a:r>
            <a:r>
              <a:rPr b="0" i="0" lang="en-US" sz="1800" u="none" cap="none" strike="noStrike">
                <a:latin typeface="Courier New"/>
                <a:ea typeface="Courier New"/>
                <a:cs typeface="Courier New"/>
                <a:sym typeface="Courier New"/>
              </a:rPr>
              <a:t>this</a:t>
            </a:r>
            <a:r>
              <a:rPr b="0" i="0" lang="en-US" sz="1800" u="none" cap="none" strike="noStrike"/>
              <a:t>, the net effect is that you are assigning a value to itself. (In fact, NetBeans provides a warning: "Assignment to self.")</a:t>
            </a:r>
            <a:endParaRPr/>
          </a:p>
          <a:p>
            <a:pPr indent="0" lvl="1" marL="0" marR="0" rtl="0" algn="l">
              <a:spcBef>
                <a:spcPts val="0"/>
              </a:spcBef>
              <a:spcAft>
                <a:spcPts val="0"/>
              </a:spcAft>
              <a:buSzPts val="1800"/>
              <a:buFont typeface="Arial"/>
              <a:buNone/>
            </a:pPr>
            <a:r>
              <a:rPr b="0" i="0" lang="en-US" sz="1800" u="none" cap="none" strike="noStrike"/>
              <a:t>In this simple example, you could use the </a:t>
            </a:r>
            <a:r>
              <a:rPr b="0" i="0" lang="en-US" sz="1800" u="none" cap="none" strike="noStrike">
                <a:latin typeface="Courier New"/>
                <a:ea typeface="Courier New"/>
                <a:cs typeface="Courier New"/>
                <a:sym typeface="Courier New"/>
              </a:rPr>
              <a:t>setName</a:t>
            </a:r>
            <a:r>
              <a:rPr b="0" i="0" lang="en-US" sz="1800" u="none" cap="none" strike="noStrike"/>
              <a:t> method to change the employee name and the </a:t>
            </a:r>
            <a:r>
              <a:rPr b="0" i="0" lang="en-US" sz="1800" u="none" cap="none" strike="noStrike">
                <a:latin typeface="Courier New"/>
                <a:ea typeface="Courier New"/>
                <a:cs typeface="Courier New"/>
                <a:sym typeface="Courier New"/>
              </a:rPr>
              <a:t>setSalary</a:t>
            </a:r>
            <a:r>
              <a:rPr b="0" i="0" lang="en-US" sz="1800" u="none" cap="none" strike="noStrike"/>
              <a:t> method to change the employee </a:t>
            </a:r>
            <a:r>
              <a:rPr b="0" i="0" lang="en-US" sz="1800" u="none" cap="none" strike="noStrike">
                <a:latin typeface="Courier New"/>
                <a:ea typeface="Courier New"/>
                <a:cs typeface="Courier New"/>
                <a:sym typeface="Courier New"/>
              </a:rPr>
              <a:t>salary</a:t>
            </a:r>
            <a:r>
              <a:rPr b="0" i="0" lang="en-US" sz="1800" u="none" cap="none" strike="noStrike"/>
              <a:t>.</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methods declared on this slide are called </a:t>
            </a:r>
            <a:r>
              <a:rPr b="0" i="1" lang="en-US" sz="1800" u="none" cap="none" strike="noStrike"/>
              <a:t>instance</a:t>
            </a:r>
            <a:r>
              <a:rPr b="0" i="0" lang="en-US" sz="1800" u="none" cap="none" strike="noStrike"/>
              <a:t> methods. They are invoked by using an instance of this class (described in the next slide).</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76" name="Google Shape;276;p23: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g40a120c017_0_174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6" name="Google Shape;2316;g40a120c017_0_174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example, a </a:t>
            </a:r>
            <a:r>
              <a:rPr b="0" i="0" lang="en-US" sz="1800" u="none" cap="none" strike="noStrike">
                <a:latin typeface="Courier New"/>
                <a:ea typeface="Courier New"/>
                <a:cs typeface="Courier New"/>
                <a:sym typeface="Courier New"/>
              </a:rPr>
              <a:t>SalesTxn</a:t>
            </a:r>
            <a:r>
              <a:rPr b="0" i="0" lang="en-US" sz="1800" u="none" cap="none" strike="noStrike"/>
              <a:t> is tested to see if it was executed in the state of MA. The </a:t>
            </a:r>
            <a:r>
              <a:rPr b="0" i="0" lang="en-US" sz="1800" u="none" cap="none" strike="noStrike">
                <a:latin typeface="Courier New"/>
                <a:ea typeface="Courier New"/>
                <a:cs typeface="Courier New"/>
                <a:sym typeface="Courier New"/>
              </a:rPr>
              <a:t>filter</a:t>
            </a:r>
            <a:r>
              <a:rPr b="0" i="0" lang="en-US" sz="1800" u="none" cap="none" strike="noStrike"/>
              <a:t> method takes a predicate as a parameter. In the second example (starting on line 24), notice that the predicate can call its </a:t>
            </a:r>
            <a:r>
              <a:rPr b="0" i="0" lang="en-US" sz="1800" u="none" cap="none" strike="noStrike">
                <a:latin typeface="Courier New"/>
                <a:ea typeface="Courier New"/>
                <a:cs typeface="Courier New"/>
                <a:sym typeface="Courier New"/>
              </a:rPr>
              <a:t>test</a:t>
            </a:r>
            <a:r>
              <a:rPr b="0" i="0" lang="en-US" sz="1800" u="none" cap="none" strike="noStrike"/>
              <a:t> method with a </a:t>
            </a:r>
            <a:r>
              <a:rPr b="0" i="0" lang="en-US" sz="1800" u="none" cap="none" strike="noStrike">
                <a:latin typeface="Courier New"/>
                <a:ea typeface="Courier New"/>
                <a:cs typeface="Courier New"/>
                <a:sym typeface="Courier New"/>
              </a:rPr>
              <a:t>SalesTxn</a:t>
            </a:r>
            <a:r>
              <a:rPr b="0" i="0" lang="en-US" sz="1800" u="none" cap="none" strike="noStrike"/>
              <a:t> as a parameter. This is a clear example of taking the generic value and returning a </a:t>
            </a:r>
            <a:r>
              <a:rPr b="0" i="0" lang="en-US" sz="1800" u="none" cap="none" strike="noStrike">
                <a:latin typeface="Courier New"/>
                <a:ea typeface="Courier New"/>
                <a:cs typeface="Courier New"/>
                <a:sym typeface="Courier New"/>
              </a:rPr>
              <a:t>boolean</a:t>
            </a:r>
            <a:r>
              <a:rPr b="0" i="0" lang="en-US" sz="1800" u="none" cap="none" strike="noStrike"/>
              <a:t>.</a:t>
            </a:r>
            <a:endParaRPr/>
          </a:p>
        </p:txBody>
      </p:sp>
      <p:sp>
        <p:nvSpPr>
          <p:cNvPr id="2317" name="Google Shape;2317;g40a120c017_0_174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3" name="Shape 2323"/>
        <p:cNvGrpSpPr/>
        <p:nvPr/>
      </p:nvGrpSpPr>
      <p:grpSpPr>
        <a:xfrm>
          <a:off x="0" y="0"/>
          <a:ext cx="0" cy="0"/>
          <a:chOff x="0" y="0"/>
          <a:chExt cx="0" cy="0"/>
        </a:xfrm>
      </p:grpSpPr>
      <p:sp>
        <p:nvSpPr>
          <p:cNvPr id="2324" name="Google Shape;2324;g40a120c017_0_17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5" name="Google Shape;2325;g40a120c017_0_17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Consumer</a:t>
            </a:r>
            <a:r>
              <a:rPr b="0" i="0" lang="en-US" sz="1800" u="none" cap="none" strike="noStrike"/>
              <a:t> takes a generic and returns nothing. It has a single method </a:t>
            </a:r>
            <a:r>
              <a:rPr b="0" i="0" lang="en-US" sz="1800" u="none" cap="none" strike="noStrike">
                <a:latin typeface="Courier New"/>
                <a:ea typeface="Courier New"/>
                <a:cs typeface="Courier New"/>
                <a:sym typeface="Courier New"/>
              </a:rPr>
              <a:t>accept</a:t>
            </a:r>
            <a:r>
              <a:rPr b="0" i="0" lang="en-US" sz="1800" u="none" cap="none" strike="noStrike"/>
              <a:t>.</a:t>
            </a:r>
            <a:endParaRPr/>
          </a:p>
        </p:txBody>
      </p:sp>
      <p:sp>
        <p:nvSpPr>
          <p:cNvPr id="2326" name="Google Shape;2326;g40a120c017_0_17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40a120c017_0_175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7" name="Google Shape;2337;g40a120c017_0_175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Note how the </a:t>
            </a:r>
            <a:r>
              <a:rPr b="0" i="0" lang="en-US" sz="1800" u="none" cap="none" strike="noStrike">
                <a:latin typeface="Courier New"/>
                <a:ea typeface="Courier New"/>
                <a:cs typeface="Courier New"/>
                <a:sym typeface="Courier New"/>
              </a:rPr>
              <a:t>Consumer</a:t>
            </a:r>
            <a:r>
              <a:rPr b="0" i="0" lang="en-US" sz="1800" u="none" cap="none" strike="noStrike"/>
              <a:t> is defined and nothing is returned. The example takes a sales transaction and prints a couple values.</a:t>
            </a:r>
            <a:endParaRPr/>
          </a:p>
          <a:p>
            <a:pPr indent="0" lvl="1" marL="0" marR="0" rtl="0" algn="l">
              <a:spcBef>
                <a:spcPts val="0"/>
              </a:spcBef>
              <a:spcAft>
                <a:spcPts val="0"/>
              </a:spcAft>
              <a:buSzPts val="1800"/>
              <a:buFont typeface="Arial"/>
              <a:buNone/>
            </a:pPr>
            <a:r>
              <a:rPr b="0" i="0" lang="en-US" sz="1800" u="none" cap="none" strike="noStrike"/>
              <a:t>Two examples are provided in the slide. The first shows that the default parameter for </a:t>
            </a:r>
            <a:r>
              <a:rPr b="0" i="0" lang="en-US" sz="1800" u="none" cap="none" strike="noStrike">
                <a:latin typeface="Courier New"/>
                <a:ea typeface="Courier New"/>
                <a:cs typeface="Courier New"/>
                <a:sym typeface="Courier New"/>
              </a:rPr>
              <a:t>forEach</a:t>
            </a:r>
            <a:r>
              <a:rPr b="0" i="0" lang="en-US" sz="1800" u="none" cap="none" strike="noStrike"/>
              <a:t> is </a:t>
            </a:r>
            <a:r>
              <a:rPr b="0" i="0" lang="en-US" sz="1800" u="none" cap="none" strike="noStrike">
                <a:latin typeface="Courier New"/>
                <a:ea typeface="Courier New"/>
                <a:cs typeface="Courier New"/>
                <a:sym typeface="Courier New"/>
              </a:rPr>
              <a:t>Consumer</a:t>
            </a:r>
            <a:r>
              <a:rPr b="0" i="0" lang="en-US" sz="1800" u="none" cap="none" strike="noStrike"/>
              <a:t>. The second shows that once a lambda expression is stored, it can be executed on the specified type by using the </a:t>
            </a:r>
            <a:r>
              <a:rPr b="0" i="0" lang="en-US" sz="1800" u="none" cap="none" strike="noStrike">
                <a:latin typeface="Courier New"/>
                <a:ea typeface="Courier New"/>
                <a:cs typeface="Courier New"/>
                <a:sym typeface="Courier New"/>
              </a:rPr>
              <a:t>accept</a:t>
            </a:r>
            <a:r>
              <a:rPr b="0" i="0" lang="en-US" sz="1800" u="none" cap="none" strike="noStrike"/>
              <a:t> method.</a:t>
            </a:r>
            <a:endParaRPr/>
          </a:p>
        </p:txBody>
      </p:sp>
      <p:sp>
        <p:nvSpPr>
          <p:cNvPr id="2338" name="Google Shape;2338;g40a120c017_0_175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Google Shape;2345;g40a120c017_0_176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6" name="Google Shape;2346;g40a120c017_0_176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Function</a:t>
            </a:r>
            <a:r>
              <a:rPr b="0" i="0" lang="en-US" sz="1800" u="none" cap="none" strike="noStrike"/>
              <a:t> takes one generic type and returns another. Notice that the input type comes first in the list and then the return type. So the </a:t>
            </a:r>
            <a:r>
              <a:rPr b="0" i="0" lang="en-US" sz="1800" u="none" cap="none" strike="noStrike">
                <a:latin typeface="Courier New"/>
                <a:ea typeface="Courier New"/>
                <a:cs typeface="Courier New"/>
                <a:sym typeface="Courier New"/>
              </a:rPr>
              <a:t>apply</a:t>
            </a:r>
            <a:r>
              <a:rPr b="0" i="0" lang="en-US" sz="1800" u="none" cap="none" strike="noStrike"/>
              <a:t> method takes a T and returns an R.</a:t>
            </a:r>
            <a:endParaRPr/>
          </a:p>
        </p:txBody>
      </p:sp>
      <p:sp>
        <p:nvSpPr>
          <p:cNvPr id="2347" name="Google Shape;2347;g40a120c017_0_176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Google Shape;2357;g40a120c017_0_17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8" name="Google Shape;2358;g40a120c017_0_17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takes a </a:t>
            </a:r>
            <a:r>
              <a:rPr b="0" i="0" lang="en-US" sz="1800" u="none" cap="none" strike="noStrike">
                <a:latin typeface="Courier New"/>
                <a:ea typeface="Courier New"/>
                <a:cs typeface="Courier New"/>
                <a:sym typeface="Courier New"/>
              </a:rPr>
              <a:t>SalesTxn</a:t>
            </a:r>
            <a:r>
              <a:rPr b="0" i="0" lang="en-US" sz="1800" u="none" cap="none" strike="noStrike"/>
              <a:t> and returns a </a:t>
            </a:r>
            <a:r>
              <a:rPr b="0" i="0" lang="en-US" sz="1800" u="none" cap="none" strike="noStrike">
                <a:latin typeface="Courier New"/>
                <a:ea typeface="Courier New"/>
                <a:cs typeface="Courier New"/>
                <a:sym typeface="Courier New"/>
              </a:rPr>
              <a:t>String</a:t>
            </a:r>
            <a:r>
              <a:rPr b="0" i="0" lang="en-US" sz="1800" u="none" cap="none" strike="noStrike"/>
              <a:t>. The </a:t>
            </a:r>
            <a:r>
              <a:rPr b="0" i="0" lang="en-US" sz="1800" u="none" cap="none" strike="noStrike">
                <a:latin typeface="Courier New"/>
                <a:ea typeface="Courier New"/>
                <a:cs typeface="Courier New"/>
                <a:sym typeface="Courier New"/>
              </a:rPr>
              <a:t>Function</a:t>
            </a:r>
            <a:r>
              <a:rPr b="0" i="0" lang="en-US" sz="1800" u="none" cap="none" strike="noStrike"/>
              <a:t> interface is used frequently in the update </a:t>
            </a:r>
            <a:r>
              <a:rPr b="0" i="0" lang="en-US" sz="1800" u="none" cap="none" strike="noStrike">
                <a:latin typeface="Courier New"/>
                <a:ea typeface="Courier New"/>
                <a:cs typeface="Courier New"/>
                <a:sym typeface="Courier New"/>
              </a:rPr>
              <a:t>Collection</a:t>
            </a:r>
            <a:r>
              <a:rPr b="0" i="0" lang="en-US" sz="1800" u="none" cap="none" strike="noStrike"/>
              <a:t> APIs.</a:t>
            </a:r>
            <a:endParaRPr/>
          </a:p>
        </p:txBody>
      </p:sp>
      <p:sp>
        <p:nvSpPr>
          <p:cNvPr id="2359" name="Google Shape;2359;g40a120c017_0_17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5" name="Shape 2365"/>
        <p:cNvGrpSpPr/>
        <p:nvPr/>
      </p:nvGrpSpPr>
      <p:grpSpPr>
        <a:xfrm>
          <a:off x="0" y="0"/>
          <a:ext cx="0" cy="0"/>
          <a:chOff x="0" y="0"/>
          <a:chExt cx="0" cy="0"/>
        </a:xfrm>
      </p:grpSpPr>
      <p:sp>
        <p:nvSpPr>
          <p:cNvPr id="2366" name="Google Shape;2366;g40a120c017_0_17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7" name="Google Shape;2367;g40a120c017_0_17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Supplier</a:t>
            </a:r>
            <a:r>
              <a:rPr b="0" i="0" lang="en-US" sz="1800" u="none" cap="none" strike="noStrike"/>
              <a:t> returns a generic type and takes no parameters.</a:t>
            </a:r>
            <a:endParaRPr/>
          </a:p>
        </p:txBody>
      </p:sp>
      <p:sp>
        <p:nvSpPr>
          <p:cNvPr id="2368" name="Google Shape;2368;g40a120c017_0_17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g40a120c017_0_179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9" name="Google Shape;2379;g40a120c017_0_179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example, the </a:t>
            </a:r>
            <a:r>
              <a:rPr b="0" i="0" lang="en-US" sz="1800" u="none" cap="none" strike="noStrike">
                <a:latin typeface="Courier New"/>
                <a:ea typeface="Courier New"/>
                <a:cs typeface="Courier New"/>
                <a:sym typeface="Courier New"/>
              </a:rPr>
              <a:t>Supplier</a:t>
            </a:r>
            <a:r>
              <a:rPr b="0" i="0" lang="en-US" sz="1800" u="none" cap="none" strike="noStrike"/>
              <a:t> creates a new </a:t>
            </a:r>
            <a:r>
              <a:rPr b="0" i="0" lang="en-US" sz="1800" u="none" cap="none" strike="noStrike">
                <a:latin typeface="Courier New"/>
                <a:ea typeface="Courier New"/>
                <a:cs typeface="Courier New"/>
                <a:sym typeface="Courier New"/>
              </a:rPr>
              <a:t>SalesTxn</a:t>
            </a:r>
            <a:r>
              <a:rPr b="0" i="0" lang="en-US" sz="1800" u="none" cap="none" strike="noStrike"/>
              <a:t>. On line 31, notice that calling </a:t>
            </a:r>
            <a:r>
              <a:rPr b="0" i="0" lang="en-US" sz="1800" u="none" cap="none" strike="noStrike">
                <a:latin typeface="Courier New"/>
                <a:ea typeface="Courier New"/>
                <a:cs typeface="Courier New"/>
                <a:sym typeface="Courier New"/>
              </a:rPr>
              <a:t>get</a:t>
            </a:r>
            <a:r>
              <a:rPr b="0" i="0" lang="en-US" sz="1800" u="none" cap="none" strike="noStrike"/>
              <a:t> generates a </a:t>
            </a:r>
            <a:r>
              <a:rPr b="0" i="0" lang="en-US" sz="1800" u="none" cap="none" strike="noStrike">
                <a:latin typeface="Courier New"/>
                <a:ea typeface="Courier New"/>
                <a:cs typeface="Courier New"/>
                <a:sym typeface="Courier New"/>
              </a:rPr>
              <a:t>SalesTxn</a:t>
            </a:r>
            <a:r>
              <a:rPr b="0" i="0" lang="en-US" sz="1800" u="none" cap="none" strike="noStrike"/>
              <a:t> from the lambda that was defined earlier.</a:t>
            </a:r>
            <a:endParaRPr/>
          </a:p>
        </p:txBody>
      </p:sp>
      <p:sp>
        <p:nvSpPr>
          <p:cNvPr id="2380" name="Google Shape;2380;g40a120c017_0_179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40a120c017_0_18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8" name="Google Shape;2388;g40a120c017_0_18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If you look at the API docs, there are a number of primitive interfaces that mirror the main types: </a:t>
            </a:r>
            <a:r>
              <a:rPr b="0" i="0" lang="en-US" sz="1800" u="none" cap="none" strike="noStrike">
                <a:latin typeface="Courier New"/>
                <a:ea typeface="Courier New"/>
                <a:cs typeface="Courier New"/>
                <a:sym typeface="Courier New"/>
              </a:rPr>
              <a:t>Predicate</a:t>
            </a:r>
            <a:r>
              <a:rPr b="0" i="0" lang="en-US" sz="1800" u="none" cap="none" strike="noStrike"/>
              <a:t>, </a:t>
            </a:r>
            <a:r>
              <a:rPr b="0" i="0" lang="en-US" sz="1800" u="none" cap="none" strike="noStrike">
                <a:latin typeface="Courier New"/>
                <a:ea typeface="Courier New"/>
                <a:cs typeface="Courier New"/>
                <a:sym typeface="Courier New"/>
              </a:rPr>
              <a:t>Consumer</a:t>
            </a:r>
            <a:r>
              <a:rPr b="0" i="0" lang="en-US" sz="1800" u="none" cap="none" strike="noStrike"/>
              <a:t>, </a:t>
            </a:r>
            <a:r>
              <a:rPr b="0" i="0" lang="en-US" sz="1800" u="none" cap="none" strike="noStrike">
                <a:latin typeface="Courier New"/>
                <a:ea typeface="Courier New"/>
                <a:cs typeface="Courier New"/>
                <a:sym typeface="Courier New"/>
              </a:rPr>
              <a:t>Function</a:t>
            </a:r>
            <a:r>
              <a:rPr b="0" i="0" lang="en-US" sz="1800" u="none" cap="none" strike="noStrike"/>
              <a:t>, </a:t>
            </a:r>
            <a:r>
              <a:rPr b="0" i="0" lang="en-US" sz="1800" u="none" cap="none" strike="noStrike">
                <a:latin typeface="Courier New"/>
                <a:ea typeface="Courier New"/>
                <a:cs typeface="Courier New"/>
                <a:sym typeface="Courier New"/>
              </a:rPr>
              <a:t>Supplier</a:t>
            </a:r>
            <a:r>
              <a:rPr b="0" i="0" lang="en-US" sz="1800" u="none" cap="none" strike="noStrike"/>
              <a:t>. These are provided to avoid the negative performance consequences of auto-boxing and unboxing.</a:t>
            </a:r>
            <a:endParaRPr/>
          </a:p>
        </p:txBody>
      </p:sp>
      <p:sp>
        <p:nvSpPr>
          <p:cNvPr id="2389" name="Google Shape;2389;g40a120c017_0_18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40a120c017_0_180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6" name="Google Shape;2396;g40a120c017_0_180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ToDoubleFunction</a:t>
            </a:r>
            <a:r>
              <a:rPr b="0" i="0" lang="en-US" sz="1800" u="none" cap="none" strike="noStrike"/>
              <a:t> interface takes a generic type and returns a </a:t>
            </a:r>
            <a:r>
              <a:rPr b="0" i="0" lang="en-US" sz="1800" u="none" cap="none" strike="noStrike">
                <a:latin typeface="Courier New"/>
                <a:ea typeface="Courier New"/>
                <a:cs typeface="Courier New"/>
                <a:sym typeface="Courier New"/>
              </a:rPr>
              <a:t>double</a:t>
            </a:r>
            <a:r>
              <a:rPr b="0" i="0" lang="en-US" sz="1800" u="none" cap="none" strike="noStrike"/>
              <a:t>.</a:t>
            </a:r>
            <a:endParaRPr/>
          </a:p>
        </p:txBody>
      </p:sp>
      <p:sp>
        <p:nvSpPr>
          <p:cNvPr id="2397" name="Google Shape;2397;g40a120c017_0_180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6" name="Shape 2406"/>
        <p:cNvGrpSpPr/>
        <p:nvPr/>
      </p:nvGrpSpPr>
      <p:grpSpPr>
        <a:xfrm>
          <a:off x="0" y="0"/>
          <a:ext cx="0" cy="0"/>
          <a:chOff x="0" y="0"/>
          <a:chExt cx="0" cy="0"/>
        </a:xfrm>
      </p:grpSpPr>
      <p:sp>
        <p:nvSpPr>
          <p:cNvPr id="2407" name="Google Shape;2407;g40a120c017_0_181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8" name="Google Shape;2408;g40a120c017_0_181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example calculates a value from a transaction and returns a </a:t>
            </a:r>
            <a:r>
              <a:rPr b="0" i="0" lang="en-US" sz="1800" u="none" cap="none" strike="noStrike">
                <a:latin typeface="Courier New"/>
                <a:ea typeface="Courier New"/>
                <a:cs typeface="Courier New"/>
                <a:sym typeface="Courier New"/>
              </a:rPr>
              <a:t>double</a:t>
            </a:r>
            <a:r>
              <a:rPr b="0" i="0" lang="en-US" sz="1800" u="none" cap="none" strike="noStrike"/>
              <a:t>. Notice that the method name changes a little, but this is still a </a:t>
            </a:r>
            <a:r>
              <a:rPr b="0" i="0" lang="en-US" sz="1800" u="none" cap="none" strike="noStrike">
                <a:latin typeface="Courier New"/>
                <a:ea typeface="Courier New"/>
                <a:cs typeface="Courier New"/>
                <a:sym typeface="Courier New"/>
              </a:rPr>
              <a:t>Function</a:t>
            </a:r>
            <a:r>
              <a:rPr b="0" i="0" lang="en-US" sz="1800" u="none" cap="none" strike="noStrike"/>
              <a:t>. Pass in one type and return something else, in this case a </a:t>
            </a:r>
            <a:r>
              <a:rPr b="0" i="0" lang="en-US" sz="1800" u="none" cap="none" strike="noStrike">
                <a:latin typeface="Courier New"/>
                <a:ea typeface="Courier New"/>
                <a:cs typeface="Courier New"/>
                <a:sym typeface="Courier New"/>
              </a:rPr>
              <a:t>double</a:t>
            </a:r>
            <a:r>
              <a:rPr b="0" i="0" lang="en-US" sz="1800" u="none" cap="none" strike="noStrike"/>
              <a:t>.</a:t>
            </a:r>
            <a:endParaRPr/>
          </a:p>
        </p:txBody>
      </p:sp>
      <p:sp>
        <p:nvSpPr>
          <p:cNvPr id="2409" name="Google Shape;2409;g40a120c017_0_181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4: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24: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Creating an instance of the Employee Class</a:t>
            </a:r>
            <a:endParaRPr/>
          </a:p>
          <a:p>
            <a:pPr indent="0" lvl="2" marL="0" marR="0" rtl="0" algn="l">
              <a:spcBef>
                <a:spcPts val="0"/>
              </a:spcBef>
              <a:spcAft>
                <a:spcPts val="0"/>
              </a:spcAft>
              <a:buSzPts val="1800"/>
              <a:buFont typeface="Arial"/>
              <a:buNone/>
            </a:pPr>
            <a:r>
              <a:rPr b="0" i="0" lang="en-US" sz="1800" u="none" cap="none" strike="noStrike"/>
              <a:t>You need to allocate memory for the </a:t>
            </a:r>
            <a:r>
              <a:rPr b="0" i="0" lang="en-US" sz="1800" u="none" cap="none" strike="noStrike">
                <a:latin typeface="Courier New"/>
                <a:ea typeface="Courier New"/>
                <a:cs typeface="Courier New"/>
                <a:sym typeface="Courier New"/>
              </a:rPr>
              <a:t>Employee</a:t>
            </a:r>
            <a:r>
              <a:rPr b="0" i="0" lang="en-US" sz="1800" u="none" cap="none" strike="noStrike"/>
              <a:t> object and call a constructor in the class to initialize all the instance variables of the class. </a:t>
            </a:r>
            <a:endParaRPr/>
          </a:p>
          <a:p>
            <a:pPr indent="0" lvl="2" marL="0" marR="0" rtl="0" algn="l">
              <a:spcBef>
                <a:spcPts val="0"/>
              </a:spcBef>
              <a:spcAft>
                <a:spcPts val="0"/>
              </a:spcAft>
              <a:buSzPts val="1800"/>
              <a:buFont typeface="Arial"/>
              <a:buNone/>
            </a:pPr>
            <a:r>
              <a:rPr b="0" i="0" lang="en-US" sz="1800" u="none" cap="none" strike="noStrike"/>
              <a:t>To allocate memory, </a:t>
            </a:r>
            <a:r>
              <a:rPr b="1" i="0" lang="en-US" sz="1800" u="none" cap="none" strike="noStrike">
                <a:latin typeface="Courier New"/>
                <a:ea typeface="Courier New"/>
                <a:cs typeface="Courier New"/>
                <a:sym typeface="Courier New"/>
              </a:rPr>
              <a:t>new</a:t>
            </a:r>
            <a:r>
              <a:rPr b="0" i="0" lang="en-US" sz="1800" u="none" cap="none" strike="noStrike"/>
              <a:t> operator is used and to initialize all the instance variables of the class, the constructor is invoked.</a:t>
            </a:r>
            <a:endParaRPr/>
          </a:p>
          <a:p>
            <a:pPr indent="0" lvl="2" marL="0" marR="0" rtl="0" algn="l">
              <a:spcBef>
                <a:spcPts val="0"/>
              </a:spcBef>
              <a:spcAft>
                <a:spcPts val="0"/>
              </a:spcAft>
              <a:buSzPts val="1800"/>
              <a:buFont typeface="Arial"/>
              <a:buNone/>
            </a:pPr>
            <a:r>
              <a:rPr b="0" i="0" lang="en-US" sz="1800" u="none" cap="none" strike="noStrike"/>
              <a:t>An instance of an object is created when you use the </a:t>
            </a:r>
            <a:r>
              <a:rPr b="0" i="0" lang="en-US" sz="1800" u="none" cap="none" strike="noStrike">
                <a:latin typeface="Courier New"/>
                <a:ea typeface="Courier New"/>
                <a:cs typeface="Courier New"/>
                <a:sym typeface="Courier New"/>
              </a:rPr>
              <a:t>new</a:t>
            </a:r>
            <a:r>
              <a:rPr b="0" i="0" lang="en-US" sz="1800" u="none" cap="none" strike="noStrike"/>
              <a:t> keyword with a constructor. All the fields declared in the class are provided with memory space and initialized to their default values. </a:t>
            </a:r>
            <a:endParaRPr/>
          </a:p>
          <a:p>
            <a:pPr indent="0" lvl="2" marL="0" marR="0" rtl="0" algn="l">
              <a:spcBef>
                <a:spcPts val="0"/>
              </a:spcBef>
              <a:spcAft>
                <a:spcPts val="0"/>
              </a:spcAft>
              <a:buSzPts val="1800"/>
              <a:buFont typeface="Arial"/>
              <a:buNone/>
            </a:pPr>
            <a:r>
              <a:rPr b="0" i="0" lang="en-US" sz="1800" u="none" cap="none" strike="noStrike"/>
              <a:t>If the memory allocation and constructor are successful, a reference to the object is returned as a result. In the example in the slide, the reference is assigned to a variable called </a:t>
            </a:r>
            <a:r>
              <a:rPr b="0" i="0" lang="en-US" sz="1800" u="none" cap="none" strike="noStrike">
                <a:latin typeface="Courier New"/>
                <a:ea typeface="Courier New"/>
                <a:cs typeface="Courier New"/>
                <a:sym typeface="Courier New"/>
              </a:rPr>
              <a:t>emp</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After all the data fields are set with values, you have an instance of an </a:t>
            </a:r>
            <a:r>
              <a:rPr b="0" i="0" lang="en-US" sz="1800" u="none" cap="none" strike="noStrike">
                <a:latin typeface="Courier New"/>
                <a:ea typeface="Courier New"/>
                <a:cs typeface="Courier New"/>
                <a:sym typeface="Courier New"/>
              </a:rPr>
              <a:t>Employee</a:t>
            </a:r>
            <a:r>
              <a:rPr b="0" i="0" lang="en-US" sz="1800" u="none" cap="none" strike="noStrike"/>
              <a:t> with an </a:t>
            </a:r>
            <a:r>
              <a:rPr b="0" i="0" lang="en-US" sz="1800" u="none" cap="none" strike="noStrike">
                <a:latin typeface="Courier New"/>
                <a:ea typeface="Courier New"/>
                <a:cs typeface="Courier New"/>
                <a:sym typeface="Courier New"/>
              </a:rPr>
              <a:t>empId</a:t>
            </a:r>
            <a:r>
              <a:rPr b="0" i="0" lang="en-US" sz="1800" u="none" cap="none" strike="noStrike"/>
              <a:t> with a value of </a:t>
            </a:r>
            <a:r>
              <a:rPr b="0" i="0" lang="en-US" sz="1800" u="none" cap="none" strike="noStrike">
                <a:latin typeface="Courier New"/>
                <a:ea typeface="Courier New"/>
                <a:cs typeface="Courier New"/>
                <a:sym typeface="Courier New"/>
              </a:rPr>
              <a:t>101</a:t>
            </a:r>
            <a:r>
              <a:rPr b="0" i="0" lang="en-US" sz="1800" u="none" cap="none" strike="noStrike"/>
              <a:t>, </a:t>
            </a:r>
            <a:r>
              <a:rPr b="0" i="0" lang="en-US" sz="1800" u="none" cap="none" strike="noStrike">
                <a:latin typeface="Courier New"/>
                <a:ea typeface="Courier New"/>
                <a:cs typeface="Courier New"/>
                <a:sym typeface="Courier New"/>
              </a:rPr>
              <a:t>name</a:t>
            </a:r>
            <a:r>
              <a:rPr b="0" i="0" lang="en-US" sz="1800" u="none" cap="none" strike="noStrike"/>
              <a:t> with the string </a:t>
            </a:r>
            <a:r>
              <a:rPr b="0" i="0" lang="en-US" sz="1800" u="none" cap="none" strike="noStrike">
                <a:latin typeface="Courier New"/>
                <a:ea typeface="Courier New"/>
                <a:cs typeface="Courier New"/>
                <a:sym typeface="Courier New"/>
              </a:rPr>
              <a:t>John Smith</a:t>
            </a:r>
            <a:r>
              <a:rPr b="0" i="0" lang="en-US" sz="1800" u="none" cap="none" strike="noStrike"/>
              <a:t>, Social Security Number string (</a:t>
            </a:r>
            <a:r>
              <a:rPr b="0" i="0" lang="en-US" sz="1800" u="none" cap="none" strike="noStrike">
                <a:latin typeface="Courier New"/>
                <a:ea typeface="Courier New"/>
                <a:cs typeface="Courier New"/>
                <a:sym typeface="Courier New"/>
              </a:rPr>
              <a:t>ssn</a:t>
            </a:r>
            <a:r>
              <a:rPr b="0" i="0" lang="en-US" sz="1800" u="none" cap="none" strike="noStrike"/>
              <a:t>) set to </a:t>
            </a:r>
            <a:r>
              <a:rPr b="0" i="0" lang="en-US" sz="1800" u="none" cap="none" strike="noStrike">
                <a:latin typeface="Courier New"/>
                <a:ea typeface="Courier New"/>
                <a:cs typeface="Courier New"/>
                <a:sym typeface="Courier New"/>
              </a:rPr>
              <a:t>011-22-3467</a:t>
            </a:r>
            <a:r>
              <a:rPr b="0" i="0" lang="en-US" sz="1800" u="none" cap="none" strike="noStrike"/>
              <a:t>, and </a:t>
            </a:r>
            <a:r>
              <a:rPr b="0" i="0" lang="en-US" sz="1800" u="none" cap="none" strike="noStrike">
                <a:latin typeface="Courier New"/>
                <a:ea typeface="Courier New"/>
                <a:cs typeface="Courier New"/>
                <a:sym typeface="Courier New"/>
              </a:rPr>
              <a:t>salary</a:t>
            </a:r>
            <a:r>
              <a:rPr b="0" i="0" lang="en-US" sz="1800" u="none" cap="none" strike="noStrike"/>
              <a:t> with the value of </a:t>
            </a:r>
            <a:r>
              <a:rPr b="0" i="0" lang="en-US" sz="1800" u="none" cap="none" strike="noStrike">
                <a:latin typeface="Courier New"/>
                <a:ea typeface="Courier New"/>
                <a:cs typeface="Courier New"/>
                <a:sym typeface="Courier New"/>
              </a:rPr>
              <a:t>120,345.27</a:t>
            </a:r>
            <a:r>
              <a:rPr b="0" i="0" lang="en-US" sz="1800" u="none" cap="none" strike="noStrike"/>
              <a:t>. </a:t>
            </a:r>
            <a:endParaRPr/>
          </a:p>
        </p:txBody>
      </p:sp>
      <p:sp>
        <p:nvSpPr>
          <p:cNvPr id="288" name="Google Shape;288;p24: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5" name="Shape 2415"/>
        <p:cNvGrpSpPr/>
        <p:nvPr/>
      </p:nvGrpSpPr>
      <p:grpSpPr>
        <a:xfrm>
          <a:off x="0" y="0"/>
          <a:ext cx="0" cy="0"/>
          <a:chOff x="0" y="0"/>
          <a:chExt cx="0" cy="0"/>
        </a:xfrm>
      </p:grpSpPr>
      <p:sp>
        <p:nvSpPr>
          <p:cNvPr id="2416" name="Google Shape;2416;g40a120c017_0_18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7" name="Google Shape;2417;g40a120c017_0_18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Notice that a </a:t>
            </a:r>
            <a:r>
              <a:rPr b="0" i="0" lang="en-US" sz="1800" u="none" cap="none" strike="noStrike">
                <a:latin typeface="Courier New"/>
                <a:ea typeface="Courier New"/>
                <a:cs typeface="Courier New"/>
                <a:sym typeface="Courier New"/>
              </a:rPr>
              <a:t>DoubleFunction</a:t>
            </a:r>
            <a:r>
              <a:rPr b="0" i="0" lang="en-US" sz="1800" u="none" cap="none" strike="noStrike"/>
              <a:t> specifies only one generic type, but a </a:t>
            </a:r>
            <a:r>
              <a:rPr b="0" i="0" lang="en-US" sz="1800" u="none" cap="none" strike="noStrike">
                <a:latin typeface="Courier New"/>
                <a:ea typeface="Courier New"/>
                <a:cs typeface="Courier New"/>
                <a:sym typeface="Courier New"/>
              </a:rPr>
              <a:t>Function</a:t>
            </a:r>
            <a:r>
              <a:rPr b="0" i="0" lang="en-US" sz="1800" u="none" cap="none" strike="noStrike"/>
              <a:t> takes two. The </a:t>
            </a:r>
            <a:r>
              <a:rPr b="0" i="0" lang="en-US" sz="1800" u="none" cap="none" strike="noStrike">
                <a:latin typeface="Courier New"/>
                <a:ea typeface="Courier New"/>
                <a:cs typeface="Courier New"/>
                <a:sym typeface="Courier New"/>
              </a:rPr>
              <a:t>apply</a:t>
            </a:r>
            <a:r>
              <a:rPr b="0" i="0" lang="en-US" sz="1800" u="none" cap="none" strike="noStrike"/>
              <a:t> method takes a </a:t>
            </a:r>
            <a:r>
              <a:rPr b="0" i="0" lang="en-US" sz="1800" u="none" cap="none" strike="noStrike">
                <a:latin typeface="Courier New"/>
                <a:ea typeface="Courier New"/>
                <a:cs typeface="Courier New"/>
                <a:sym typeface="Courier New"/>
              </a:rPr>
              <a:t>double</a:t>
            </a:r>
            <a:r>
              <a:rPr b="0" i="0" lang="en-US" sz="1800" u="none" cap="none" strike="noStrike"/>
              <a:t> and returns the generic type. So the </a:t>
            </a:r>
            <a:r>
              <a:rPr b="0" i="0" lang="en-US" sz="1800" u="none" cap="none" strike="noStrike">
                <a:latin typeface="Courier New"/>
                <a:ea typeface="Courier New"/>
                <a:cs typeface="Courier New"/>
                <a:sym typeface="Courier New"/>
              </a:rPr>
              <a:t>double</a:t>
            </a:r>
            <a:r>
              <a:rPr b="0" i="0" lang="en-US" sz="1800" u="none" cap="none" strike="noStrike"/>
              <a:t>, in this case, is the input and the generic type is the output.</a:t>
            </a:r>
            <a:endParaRPr/>
          </a:p>
        </p:txBody>
      </p:sp>
      <p:sp>
        <p:nvSpPr>
          <p:cNvPr id="2418" name="Google Shape;2418;g40a120c017_0_18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Google Shape;2428;g40a120c017_0_183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9" name="Google Shape;2429;g40a120c017_0_183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computes a value and then returns the result as a </a:t>
            </a:r>
            <a:r>
              <a:rPr b="0" i="0" lang="en-US" sz="1800" u="none" cap="none" strike="noStrike">
                <a:latin typeface="Courier New"/>
                <a:ea typeface="Courier New"/>
                <a:cs typeface="Courier New"/>
                <a:sym typeface="Courier New"/>
              </a:rPr>
              <a:t>String</a:t>
            </a:r>
            <a:r>
              <a:rPr b="0" i="0" lang="en-US" sz="1800" u="none" cap="none" strike="noStrike"/>
              <a:t>. The value is passed in on line 14.</a:t>
            </a:r>
            <a:endParaRPr/>
          </a:p>
        </p:txBody>
      </p:sp>
      <p:sp>
        <p:nvSpPr>
          <p:cNvPr id="2430" name="Google Shape;2430;g40a120c017_0_183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6" name="Shape 2436"/>
        <p:cNvGrpSpPr/>
        <p:nvPr/>
      </p:nvGrpSpPr>
      <p:grpSpPr>
        <a:xfrm>
          <a:off x="0" y="0"/>
          <a:ext cx="0" cy="0"/>
          <a:chOff x="0" y="0"/>
          <a:chExt cx="0" cy="0"/>
        </a:xfrm>
      </p:grpSpPr>
      <p:sp>
        <p:nvSpPr>
          <p:cNvPr id="2437" name="Google Shape;2437;g40a120c017_0_184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8" name="Google Shape;2438;g40a120c017_0_184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binary version of the standard interfaces allows two generic types as input. In this example, the </a:t>
            </a:r>
            <a:r>
              <a:rPr b="0" i="0" lang="en-US" sz="1800" u="none" cap="none" strike="noStrike">
                <a:latin typeface="Courier New"/>
                <a:ea typeface="Courier New"/>
                <a:cs typeface="Courier New"/>
                <a:sym typeface="Courier New"/>
              </a:rPr>
              <a:t>BiPredicate</a:t>
            </a:r>
            <a:r>
              <a:rPr b="0" i="0" lang="en-US" sz="1800" u="none" cap="none" strike="noStrike"/>
              <a:t> takes two parameters and returns a </a:t>
            </a:r>
            <a:r>
              <a:rPr b="0" i="0" lang="en-US" sz="1800" u="none" cap="none" strike="noStrike">
                <a:latin typeface="Courier New"/>
                <a:ea typeface="Courier New"/>
                <a:cs typeface="Courier New"/>
                <a:sym typeface="Courier New"/>
              </a:rPr>
              <a:t>boolean</a:t>
            </a:r>
            <a:r>
              <a:rPr b="0" i="0" lang="en-US" sz="1800" u="none" cap="none" strike="noStrike"/>
              <a:t>.</a:t>
            </a:r>
            <a:endParaRPr/>
          </a:p>
        </p:txBody>
      </p:sp>
      <p:sp>
        <p:nvSpPr>
          <p:cNvPr id="2439" name="Google Shape;2439;g40a120c017_0_184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8" name="Shape 2448"/>
        <p:cNvGrpSpPr/>
        <p:nvPr/>
      </p:nvGrpSpPr>
      <p:grpSpPr>
        <a:xfrm>
          <a:off x="0" y="0"/>
          <a:ext cx="0" cy="0"/>
          <a:chOff x="0" y="0"/>
          <a:chExt cx="0" cy="0"/>
        </a:xfrm>
      </p:grpSpPr>
      <p:sp>
        <p:nvSpPr>
          <p:cNvPr id="2449" name="Google Shape;2449;g40a120c017_0_185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0" name="Google Shape;2450;g40a120c017_0_185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example takes a </a:t>
            </a:r>
            <a:r>
              <a:rPr b="0" i="0" lang="en-US" sz="1800" u="none" cap="none" strike="noStrike">
                <a:latin typeface="Courier New"/>
                <a:ea typeface="Courier New"/>
                <a:cs typeface="Courier New"/>
                <a:sym typeface="Courier New"/>
              </a:rPr>
              <a:t>SalesTxn</a:t>
            </a:r>
            <a:r>
              <a:rPr b="0" i="0" lang="en-US" sz="1800" u="none" cap="none" strike="noStrike"/>
              <a:t> and a </a:t>
            </a:r>
            <a:r>
              <a:rPr b="0" i="0" lang="en-US" sz="1800" u="none" cap="none" strike="noStrike">
                <a:latin typeface="Courier New"/>
                <a:ea typeface="Courier New"/>
                <a:cs typeface="Courier New"/>
                <a:sym typeface="Courier New"/>
              </a:rPr>
              <a:t>String</a:t>
            </a:r>
            <a:r>
              <a:rPr b="0" i="0" lang="en-US" sz="1800" u="none" cap="none" strike="noStrike"/>
              <a:t> to do a comparison and return a result. The </a:t>
            </a:r>
            <a:r>
              <a:rPr b="0" i="0" lang="en-US" sz="1800" u="none" cap="none" strike="noStrike">
                <a:latin typeface="Courier New"/>
                <a:ea typeface="Courier New"/>
                <a:cs typeface="Courier New"/>
                <a:sym typeface="Courier New"/>
              </a:rPr>
              <a:t>test</a:t>
            </a:r>
            <a:r>
              <a:rPr b="0" i="0" lang="en-US" sz="1800" u="none" cap="none" strike="noStrike"/>
              <a:t> method merely takes two parameters instead of one.</a:t>
            </a:r>
            <a:endParaRPr/>
          </a:p>
        </p:txBody>
      </p:sp>
      <p:sp>
        <p:nvSpPr>
          <p:cNvPr id="2451" name="Google Shape;2451;g40a120c017_0_185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7" name="Shape 2457"/>
        <p:cNvGrpSpPr/>
        <p:nvPr/>
      </p:nvGrpSpPr>
      <p:grpSpPr>
        <a:xfrm>
          <a:off x="0" y="0"/>
          <a:ext cx="0" cy="0"/>
          <a:chOff x="0" y="0"/>
          <a:chExt cx="0" cy="0"/>
        </a:xfrm>
      </p:grpSpPr>
      <p:sp>
        <p:nvSpPr>
          <p:cNvPr id="2458" name="Google Shape;2458;g40a120c017_0_18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9" name="Google Shape;2459;g40a120c017_0_185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UnaryOperator</a:t>
            </a:r>
            <a:r>
              <a:rPr b="0" i="0" lang="en-US" sz="1800" u="none" cap="none" strike="noStrike"/>
              <a:t> takes a class as input and returns an object of the same class.</a:t>
            </a:r>
            <a:endParaRPr/>
          </a:p>
        </p:txBody>
      </p:sp>
      <p:sp>
        <p:nvSpPr>
          <p:cNvPr id="2460" name="Google Shape;2460;g40a120c017_0_18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40a120c017_0_18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1" name="Google Shape;2471;g40a120c017_0_186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UnaryOperator</a:t>
            </a:r>
            <a:r>
              <a:rPr b="0" i="0" lang="en-US" sz="1800" u="none" cap="none" strike="noStrike"/>
              <a:t> interface takes a generic type and returns that same type. This example takes a </a:t>
            </a:r>
            <a:r>
              <a:rPr b="0" i="0" lang="en-US" sz="1800" u="none" cap="none" strike="noStrike">
                <a:latin typeface="Courier New"/>
                <a:ea typeface="Courier New"/>
                <a:cs typeface="Courier New"/>
                <a:sym typeface="Courier New"/>
              </a:rPr>
              <a:t>String</a:t>
            </a:r>
            <a:r>
              <a:rPr b="0" i="0" lang="en-US" sz="1800" u="none" cap="none" strike="noStrike"/>
              <a:t> and returns the </a:t>
            </a:r>
            <a:r>
              <a:rPr b="0" i="0" lang="en-US" sz="1800" u="none" cap="none" strike="noStrike">
                <a:latin typeface="Courier New"/>
                <a:ea typeface="Courier New"/>
                <a:cs typeface="Courier New"/>
                <a:sym typeface="Courier New"/>
              </a:rPr>
              <a:t>String</a:t>
            </a:r>
            <a:r>
              <a:rPr b="0" i="0" lang="en-US" sz="1800" u="none" cap="none" strike="noStrike"/>
              <a:t> in uppercase.</a:t>
            </a:r>
            <a:endParaRPr/>
          </a:p>
        </p:txBody>
      </p:sp>
      <p:sp>
        <p:nvSpPr>
          <p:cNvPr id="2472" name="Google Shape;2472;g40a120c017_0_18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40a120c017_0_187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0" name="Google Shape;2480;g40a120c017_0_187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When using the built-in functional interfaces, generic wildcard statements are used frequently. The two most common wildcards you will see are listed in the slide.</a:t>
            </a:r>
            <a:endParaRPr/>
          </a:p>
        </p:txBody>
      </p:sp>
      <p:sp>
        <p:nvSpPr>
          <p:cNvPr id="2481" name="Google Shape;2481;g40a120c017_0_187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Google Shape;2487;g40a120c017_0_188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
        <p:nvSpPr>
          <p:cNvPr id="2488" name="Google Shape;2488;g40a120c017_0_188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9" name="Google Shape;2489;g40a120c017_0_188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40a120c017_0_18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9 - </a:t>
            </a:r>
            <a:fld id="{00000000-1234-1234-1234-123412341234}" type="slidenum">
              <a:rPr b="1" i="0" lang="en-US" sz="1100" u="none">
                <a:solidFill>
                  <a:srgbClr val="000000"/>
                </a:solidFill>
                <a:latin typeface="Arial"/>
                <a:ea typeface="Arial"/>
                <a:cs typeface="Arial"/>
                <a:sym typeface="Arial"/>
              </a:rPr>
              <a:t>‹#›</a:t>
            </a:fld>
            <a:endParaRPr/>
          </a:p>
        </p:txBody>
      </p:sp>
      <p:sp>
        <p:nvSpPr>
          <p:cNvPr id="2497" name="Google Shape;2497;g40a120c017_0_18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8" name="Google Shape;2498;g40a120c017_0_188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Google Shape;2504;g40a120c017_0_192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5" name="Google Shape;2505;g40a120c017_0_192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5: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25: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1" i="0" lang="en-US" sz="1800" u="none" cap="none" strike="noStrike"/>
              <a:t>Default and No-Arg Constructors</a:t>
            </a:r>
            <a:endParaRPr/>
          </a:p>
          <a:p>
            <a:pPr indent="0" lvl="2" marL="0" marR="0" rtl="0" algn="l">
              <a:spcBef>
                <a:spcPts val="0"/>
              </a:spcBef>
              <a:spcAft>
                <a:spcPts val="0"/>
              </a:spcAft>
              <a:buSzPts val="1800"/>
              <a:buFont typeface="Arial"/>
              <a:buNone/>
            </a:pPr>
            <a:r>
              <a:rPr b="0" i="0" lang="en-US" sz="1800" u="none" cap="none" strike="noStrike"/>
              <a:t>Every class must have at least one constructor. </a:t>
            </a:r>
            <a:endParaRPr/>
          </a:p>
          <a:p>
            <a:pPr indent="0" lvl="2" marL="0" marR="0" rtl="0" algn="l">
              <a:spcBef>
                <a:spcPts val="0"/>
              </a:spcBef>
              <a:spcAft>
                <a:spcPts val="0"/>
              </a:spcAft>
              <a:buSzPts val="1800"/>
              <a:buFont typeface="Arial"/>
              <a:buNone/>
            </a:pPr>
            <a:r>
              <a:rPr b="0" i="0" lang="en-US" sz="1800" u="none" cap="none" strike="noStrike"/>
              <a:t>If you do not provide any in a class’s declaration, the compiler creates a </a:t>
            </a:r>
            <a:r>
              <a:rPr b="1" i="0" lang="en-US" sz="1800" u="none" cap="none" strike="noStrike"/>
              <a:t>default constructor </a:t>
            </a:r>
            <a:r>
              <a:rPr b="0" i="0" lang="en-US" sz="1800" u="none" cap="none" strike="noStrike"/>
              <a:t>that takes no arguments when it’s invoked. </a:t>
            </a:r>
            <a:endParaRPr/>
          </a:p>
          <a:p>
            <a:pPr indent="0" lvl="2" marL="0" marR="0" rtl="0" algn="l">
              <a:spcBef>
                <a:spcPts val="0"/>
              </a:spcBef>
              <a:spcAft>
                <a:spcPts val="0"/>
              </a:spcAft>
              <a:buSzPts val="1800"/>
              <a:buFont typeface="Arial"/>
              <a:buNone/>
            </a:pPr>
            <a:r>
              <a:rPr b="0" i="0" lang="en-US" sz="1800" u="none" cap="none" strike="noStrike"/>
              <a:t>The default constructor initializes the instance variables to the initial values specified in their declarations or to their default values (zero for primitive numeric types, false for boolean values, and null for references).</a:t>
            </a:r>
            <a:endParaRPr/>
          </a:p>
          <a:p>
            <a:pPr indent="0" lvl="2" marL="0" marR="0" rtl="0" algn="l">
              <a:spcBef>
                <a:spcPts val="0"/>
              </a:spcBef>
              <a:spcAft>
                <a:spcPts val="0"/>
              </a:spcAft>
              <a:buSzPts val="1800"/>
              <a:buFont typeface="Arial"/>
              <a:buNone/>
            </a:pPr>
            <a:r>
              <a:rPr b="0" i="0" lang="en-US" sz="1800" u="none" cap="none" strike="noStrike"/>
              <a:t>If your class declares constructors, the compiler will not create a default constructor. </a:t>
            </a:r>
            <a:endParaRPr/>
          </a:p>
          <a:p>
            <a:pPr indent="0" lvl="2" marL="0" marR="0" rtl="0" algn="l">
              <a:spcBef>
                <a:spcPts val="0"/>
              </a:spcBef>
              <a:spcAft>
                <a:spcPts val="0"/>
              </a:spcAft>
              <a:buSzPts val="1800"/>
              <a:buFont typeface="Arial"/>
              <a:buNone/>
            </a:pPr>
            <a:r>
              <a:rPr b="0" i="0" lang="en-US" sz="1800" u="none" cap="none" strike="noStrike"/>
              <a:t>In this case, you must declare a </a:t>
            </a:r>
            <a:r>
              <a:rPr b="1" i="0" lang="en-US" sz="1800" u="none" cap="none" strike="noStrike"/>
              <a:t>no-arg </a:t>
            </a:r>
            <a:r>
              <a:rPr b="0" i="0" lang="en-US" sz="1800" u="none" cap="none" strike="noStrike"/>
              <a:t>constructor if default initialization is required. </a:t>
            </a:r>
            <a:endParaRPr/>
          </a:p>
          <a:p>
            <a:pPr indent="0" lvl="2" marL="0" marR="0" rtl="0" algn="l">
              <a:spcBef>
                <a:spcPts val="0"/>
              </a:spcBef>
              <a:spcAft>
                <a:spcPts val="0"/>
              </a:spcAft>
              <a:buSzPts val="1800"/>
              <a:buFont typeface="Arial"/>
              <a:buNone/>
            </a:pPr>
            <a:r>
              <a:rPr b="0" i="0" lang="en-US" sz="1800" u="none" cap="none" strike="noStrike"/>
              <a:t>Like a default constructor, a no-arg constructor is invoked with empty parentheses. </a:t>
            </a:r>
            <a:endParaRPr/>
          </a:p>
          <a:p>
            <a:pPr indent="0" lvl="0" marL="0" marR="0" rtl="0" algn="l">
              <a:spcBef>
                <a:spcPts val="0"/>
              </a:spcBef>
              <a:spcAft>
                <a:spcPts val="0"/>
              </a:spcAft>
              <a:buNone/>
            </a:pPr>
            <a:r>
              <a:t/>
            </a:r>
            <a:endParaRPr b="0" i="0" sz="1800" u="none" cap="none" strike="noStrike"/>
          </a:p>
        </p:txBody>
      </p:sp>
      <p:sp>
        <p:nvSpPr>
          <p:cNvPr id="299" name="Google Shape;299;p25: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8" name="Shape 2508"/>
        <p:cNvGrpSpPr/>
        <p:nvPr/>
      </p:nvGrpSpPr>
      <p:grpSpPr>
        <a:xfrm>
          <a:off x="0" y="0"/>
          <a:ext cx="0" cy="0"/>
          <a:chOff x="0" y="0"/>
          <a:chExt cx="0" cy="0"/>
        </a:xfrm>
      </p:grpSpPr>
      <p:sp>
        <p:nvSpPr>
          <p:cNvPr id="2509" name="Google Shape;2509;g40a120c017_0_19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2510" name="Google Shape;2510;g40a120c017_0_19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1" name="Google Shape;2511;g40a120c017_0_19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6" name="Shape 2516"/>
        <p:cNvGrpSpPr/>
        <p:nvPr/>
      </p:nvGrpSpPr>
      <p:grpSpPr>
        <a:xfrm>
          <a:off x="0" y="0"/>
          <a:ext cx="0" cy="0"/>
          <a:chOff x="0" y="0"/>
          <a:chExt cx="0" cy="0"/>
        </a:xfrm>
      </p:grpSpPr>
      <p:sp>
        <p:nvSpPr>
          <p:cNvPr id="2517" name="Google Shape;2517;g40a120c017_0_193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stream pipeline consists of a source, zero or more intermediate operations (which transform a stream into another stream), and a terminal operation that ends the use of a stream.</a:t>
            </a:r>
            <a:endParaRPr/>
          </a:p>
          <a:p>
            <a:pPr indent="0" lvl="1" marL="0" marR="0" rtl="0" algn="l">
              <a:spcBef>
                <a:spcPts val="0"/>
              </a:spcBef>
              <a:spcAft>
                <a:spcPts val="0"/>
              </a:spcAft>
              <a:buSzPts val="1800"/>
              <a:buFont typeface="Arial"/>
              <a:buNone/>
            </a:pPr>
            <a:r>
              <a:rPr b="0" i="0" lang="en-US" sz="1800" u="none" cap="none" strike="noStrike"/>
              <a:t>To perform a computation, stream operations are composed into a stream pipeline. </a:t>
            </a:r>
            <a:endParaRPr/>
          </a:p>
          <a:p>
            <a:pPr indent="0" lvl="1" marL="0" marR="0" rtl="0" algn="l">
              <a:spcBef>
                <a:spcPts val="0"/>
              </a:spcBef>
              <a:spcAft>
                <a:spcPts val="0"/>
              </a:spcAft>
              <a:buSzPts val="1800"/>
              <a:buFont typeface="Arial"/>
              <a:buNone/>
            </a:pPr>
            <a:r>
              <a:rPr b="0" i="0" lang="en-US" sz="1800" u="none" cap="none" strike="noStrike"/>
              <a:t>A stream pipeline consists of:</a:t>
            </a:r>
            <a:endParaRPr/>
          </a:p>
          <a:p>
            <a:pPr indent="0" lvl="2" marL="0" marR="0" rtl="0" algn="l">
              <a:spcBef>
                <a:spcPts val="0"/>
              </a:spcBef>
              <a:spcAft>
                <a:spcPts val="0"/>
              </a:spcAft>
              <a:buSzPts val="1800"/>
              <a:buFont typeface="Arial"/>
              <a:buNone/>
            </a:pPr>
            <a:r>
              <a:rPr b="0" i="0" lang="en-US" sz="1800" u="none" cap="none" strike="noStrike"/>
              <a:t>A source: An array, a collection, a generator function, an I/O channel</a:t>
            </a:r>
            <a:endParaRPr/>
          </a:p>
          <a:p>
            <a:pPr indent="0" lvl="2" marL="0" marR="0" rtl="0" algn="l">
              <a:spcBef>
                <a:spcPts val="0"/>
              </a:spcBef>
              <a:spcAft>
                <a:spcPts val="0"/>
              </a:spcAft>
              <a:buSzPts val="1800"/>
              <a:buFont typeface="Arial"/>
              <a:buNone/>
            </a:pPr>
            <a:r>
              <a:rPr b="0" i="0" lang="en-US" sz="1800" u="none" cap="none" strike="noStrike"/>
              <a:t>Zero or more intermediate operations, which transform a stream into another stream</a:t>
            </a:r>
            <a:endParaRPr/>
          </a:p>
          <a:p>
            <a:pPr indent="0" lvl="4" marL="0" marR="0" rtl="0" algn="l">
              <a:spcBef>
                <a:spcPts val="0"/>
              </a:spcBef>
              <a:spcAft>
                <a:spcPts val="0"/>
              </a:spcAft>
              <a:buSzPts val="1800"/>
              <a:buFont typeface="Arial"/>
              <a:buNone/>
            </a:pPr>
            <a:r>
              <a:rPr b="0" i="0" lang="en-US" sz="1800" u="none" cap="none" strike="noStrike"/>
              <a:t>filter(Predicate)</a:t>
            </a:r>
            <a:endParaRPr/>
          </a:p>
          <a:p>
            <a:pPr indent="0" lvl="2" marL="0" marR="0" rtl="0" algn="l">
              <a:spcBef>
                <a:spcPts val="0"/>
              </a:spcBef>
              <a:spcAft>
                <a:spcPts val="0"/>
              </a:spcAft>
              <a:buSzPts val="1800"/>
              <a:buFont typeface="Arial"/>
              <a:buNone/>
            </a:pPr>
            <a:r>
              <a:rPr b="0" i="0" lang="en-US" sz="1800" u="none" cap="none" strike="noStrike"/>
              <a:t>A terminal operation, which produces a result or side effect</a:t>
            </a:r>
            <a:endParaRPr/>
          </a:p>
          <a:p>
            <a:pPr indent="0" lvl="4" marL="0" marR="0" rtl="0" algn="l">
              <a:spcBef>
                <a:spcPts val="0"/>
              </a:spcBef>
              <a:spcAft>
                <a:spcPts val="0"/>
              </a:spcAft>
              <a:buSzPts val="1800"/>
              <a:buFont typeface="Arial"/>
              <a:buNone/>
            </a:pPr>
            <a:r>
              <a:rPr b="0" i="0" lang="en-US" sz="1800" u="none" cap="none" strike="noStrike"/>
              <a:t>count()</a:t>
            </a:r>
            <a:r>
              <a:rPr b="0" i="0" lang="en-US" sz="1800" u="none" cap="none" strike="noStrike">
                <a:latin typeface="Arial"/>
                <a:ea typeface="Arial"/>
                <a:cs typeface="Arial"/>
                <a:sym typeface="Arial"/>
              </a:rPr>
              <a:t> or </a:t>
            </a:r>
            <a:r>
              <a:rPr b="0" i="0" lang="en-US" sz="1800" u="none" cap="none" strike="noStrike"/>
              <a:t>forEach(Consumer)</a:t>
            </a:r>
            <a:endParaRPr b="0" i="0" sz="1800" u="none" cap="none" strike="noStrike">
              <a:latin typeface="Arial"/>
              <a:ea typeface="Arial"/>
              <a:cs typeface="Arial"/>
              <a:sym typeface="Arial"/>
            </a:endParaRPr>
          </a:p>
          <a:p>
            <a:pPr indent="0" lvl="1" marL="0" marR="0" rtl="0" algn="l">
              <a:spcBef>
                <a:spcPts val="0"/>
              </a:spcBef>
              <a:spcAft>
                <a:spcPts val="0"/>
              </a:spcAft>
              <a:buSzPts val="1800"/>
              <a:buFont typeface="Arial"/>
              <a:buNone/>
            </a:pPr>
            <a:r>
              <a:rPr b="0" i="0" lang="en-US" sz="1800" u="none" cap="none" strike="noStrike"/>
              <a:t>Streams may be lazy. Computation on the source data is performed only when the terminal operation is initiated, and source elements are consumed only as needed. </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518" name="Google Shape;2518;g40a120c017_0_19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2519" name="Google Shape;2519;g40a120c017_0_19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5" name="Shape 2525"/>
        <p:cNvGrpSpPr/>
        <p:nvPr/>
      </p:nvGrpSpPr>
      <p:grpSpPr>
        <a:xfrm>
          <a:off x="0" y="0"/>
          <a:ext cx="0" cy="0"/>
          <a:chOff x="0" y="0"/>
          <a:chExt cx="0" cy="0"/>
        </a:xfrm>
      </p:grpSpPr>
      <p:sp>
        <p:nvSpPr>
          <p:cNvPr id="2526" name="Google Shape;2526;g40a120c017_0_19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7" name="Google Shape;2527;g40a120c017_0_194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above is a list of stream methods by their operation type.</a:t>
            </a:r>
            <a:endParaRPr/>
          </a:p>
        </p:txBody>
      </p:sp>
      <p:sp>
        <p:nvSpPr>
          <p:cNvPr id="2528" name="Google Shape;2528;g40a120c017_0_19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3" name="Shape 2533"/>
        <p:cNvGrpSpPr/>
        <p:nvPr/>
      </p:nvGrpSpPr>
      <p:grpSpPr>
        <a:xfrm>
          <a:off x="0" y="0"/>
          <a:ext cx="0" cy="0"/>
          <a:chOff x="0" y="0"/>
          <a:chExt cx="0" cy="0"/>
        </a:xfrm>
      </p:grpSpPr>
      <p:sp>
        <p:nvSpPr>
          <p:cNvPr id="2534" name="Google Shape;2534;g40a120c017_0_19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5" name="Google Shape;2535;g40a120c017_0_19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map method is typically used to extract data from a field and perform a calculation or operation. The results of the mapping operation are returned as a stream.</a:t>
            </a:r>
            <a:endParaRPr/>
          </a:p>
        </p:txBody>
      </p:sp>
      <p:sp>
        <p:nvSpPr>
          <p:cNvPr id="2536" name="Google Shape;2536;g40a120c017_0_19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1" name="Shape 2541"/>
        <p:cNvGrpSpPr/>
        <p:nvPr/>
      </p:nvGrpSpPr>
      <p:grpSpPr>
        <a:xfrm>
          <a:off x="0" y="0"/>
          <a:ext cx="0" cy="0"/>
          <a:chOff x="0" y="0"/>
          <a:chExt cx="0" cy="0"/>
        </a:xfrm>
      </p:grpSpPr>
      <p:sp>
        <p:nvSpPr>
          <p:cNvPr id="2542" name="Google Shape;2542;g40a120c017_0_19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3" name="Google Shape;2543;g40a120c017_0_195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peek</a:t>
            </a:r>
            <a:r>
              <a:rPr b="0" i="0" lang="en-US" sz="1800" u="none" cap="none" strike="noStrike"/>
              <a:t> method of the </a:t>
            </a:r>
            <a:r>
              <a:rPr b="0" i="0" lang="en-US" sz="1800" u="none" cap="none" strike="noStrike">
                <a:latin typeface="Courier New"/>
                <a:ea typeface="Courier New"/>
                <a:cs typeface="Courier New"/>
                <a:sym typeface="Courier New"/>
              </a:rPr>
              <a:t>Stream</a:t>
            </a:r>
            <a:r>
              <a:rPr b="0" i="0" lang="en-US" sz="1800" u="none" cap="none" strike="noStrike"/>
              <a:t> class allows you to look at element data in the stream. After </a:t>
            </a:r>
            <a:r>
              <a:rPr b="0" i="0" lang="en-US" sz="1800" u="none" cap="none" strike="noStrike">
                <a:latin typeface="Courier New"/>
                <a:ea typeface="Courier New"/>
                <a:cs typeface="Courier New"/>
                <a:sym typeface="Courier New"/>
              </a:rPr>
              <a:t>peek</a:t>
            </a:r>
            <a:r>
              <a:rPr b="0" i="0" lang="en-US" sz="1800" u="none" cap="none" strike="noStrike"/>
              <a:t> is called, all elements in the current stream are returned to the stream and are available to the next stream in the pipeline. </a:t>
            </a:r>
            <a:endParaRPr/>
          </a:p>
          <a:p>
            <a:pPr indent="0" lvl="1" marL="0" marR="0" rtl="0" algn="l">
              <a:spcBef>
                <a:spcPts val="0"/>
              </a:spcBef>
              <a:spcAft>
                <a:spcPts val="0"/>
              </a:spcAft>
              <a:buSzPts val="1800"/>
              <a:buFont typeface="Arial"/>
              <a:buNone/>
            </a:pPr>
            <a:r>
              <a:rPr b="1" i="0" lang="en-US" sz="1800" u="none" cap="none" strike="noStrike"/>
              <a:t>Caution:</a:t>
            </a:r>
            <a:r>
              <a:rPr b="0" i="0" lang="en-US" sz="1800" u="none" cap="none" strike="noStrike"/>
              <a:t> With the </a:t>
            </a:r>
            <a:r>
              <a:rPr b="0" i="0" lang="en-US" sz="1800" u="none" cap="none" strike="noStrike">
                <a:latin typeface="Courier New"/>
                <a:ea typeface="Courier New"/>
                <a:cs typeface="Courier New"/>
                <a:sym typeface="Courier New"/>
              </a:rPr>
              <a:t>peek</a:t>
            </a:r>
            <a:r>
              <a:rPr b="0" i="0" lang="en-US" sz="1800" u="none" cap="none" strike="noStrike"/>
              <a:t> method, you can change element data in the stream. Any changes will be made to the underlying collection. However, this would not be a best </a:t>
            </a:r>
            <a:r>
              <a:rPr lang="en-US"/>
              <a:t>Lab </a:t>
            </a:r>
            <a:r>
              <a:rPr b="0" i="0" lang="en-US" sz="1800" u="none" cap="none" strike="noStrike"/>
              <a:t>as the data would not be accessed in a thread-safe manner. Manipulating the data in this way is strongly discouraged.</a:t>
            </a:r>
            <a:endParaRPr/>
          </a:p>
          <a:p>
            <a:pPr indent="0" lvl="0" marL="0" marR="0" rtl="0" algn="l">
              <a:spcBef>
                <a:spcPts val="0"/>
              </a:spcBef>
              <a:spcAft>
                <a:spcPts val="0"/>
              </a:spcAft>
              <a:buNone/>
            </a:pPr>
            <a:r>
              <a:t/>
            </a:r>
            <a:endParaRPr b="0" i="0" sz="1800" u="none" cap="none" strike="noStrike"/>
          </a:p>
        </p:txBody>
      </p:sp>
      <p:sp>
        <p:nvSpPr>
          <p:cNvPr id="2544" name="Google Shape;2544;g40a120c017_0_19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9" name="Shape 2549"/>
        <p:cNvGrpSpPr/>
        <p:nvPr/>
      </p:nvGrpSpPr>
      <p:grpSpPr>
        <a:xfrm>
          <a:off x="0" y="0"/>
          <a:ext cx="0" cy="0"/>
          <a:chOff x="0" y="0"/>
          <a:chExt cx="0" cy="0"/>
        </a:xfrm>
      </p:grpSpPr>
      <p:sp>
        <p:nvSpPr>
          <p:cNvPr id="2550" name="Google Shape;2550;g40a120c017_0_196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1" name="Google Shape;2551;g40a120c017_0_196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findFirst</a:t>
            </a:r>
            <a:r>
              <a:rPr b="0" i="0" lang="en-US" sz="1800" u="none" cap="none" strike="noStrike"/>
              <a:t> method of the </a:t>
            </a:r>
            <a:r>
              <a:rPr b="0" i="0" lang="en-US" sz="1800" u="none" cap="none" strike="noStrike">
                <a:latin typeface="Courier New"/>
                <a:ea typeface="Courier New"/>
                <a:cs typeface="Courier New"/>
                <a:sym typeface="Courier New"/>
              </a:rPr>
              <a:t>Stream</a:t>
            </a:r>
            <a:r>
              <a:rPr b="0" i="0" lang="en-US" sz="1800" u="none" cap="none" strike="noStrike"/>
              <a:t> class finds the first element in the stream specified by the filters in the pipeline. The </a:t>
            </a:r>
            <a:r>
              <a:rPr b="0" i="0" lang="en-US" sz="1800" u="none" cap="none" strike="noStrike">
                <a:latin typeface="Courier New"/>
                <a:ea typeface="Courier New"/>
                <a:cs typeface="Courier New"/>
                <a:sym typeface="Courier New"/>
              </a:rPr>
              <a:t>findFirst</a:t>
            </a:r>
            <a:r>
              <a:rPr b="0" i="0" lang="en-US" sz="1800" u="none" cap="none" strike="noStrike"/>
              <a:t> method is a terminal short-circuit operation. This means intermediate operations are performed in a lazy manner, resulting in more efficient processing of the data in the stream. A terminal operation ends the processing of a pipeline.</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allMatch</a:t>
            </a:r>
            <a:r>
              <a:rPr b="0" i="0" lang="en-US" sz="1800" u="none" cap="none" strike="noStrike"/>
              <a:t> method returns whether all elements of this stream match the provided </a:t>
            </a:r>
            <a:r>
              <a:rPr b="0" i="0" lang="en-US" sz="1800" u="none" cap="none" strike="noStrike">
                <a:latin typeface="Courier New"/>
                <a:ea typeface="Courier New"/>
                <a:cs typeface="Courier New"/>
                <a:sym typeface="Courier New"/>
              </a:rPr>
              <a:t>predicate</a:t>
            </a:r>
            <a:r>
              <a:rPr b="0" i="0" lang="en-US" sz="1800" u="none" cap="none" strike="noStrike"/>
              <a:t>. The method may not evaluate the </a:t>
            </a:r>
            <a:r>
              <a:rPr b="0" i="0" lang="en-US" sz="1800" u="none" cap="none" strike="noStrike">
                <a:latin typeface="Courier New"/>
                <a:ea typeface="Courier New"/>
                <a:cs typeface="Courier New"/>
                <a:sym typeface="Courier New"/>
              </a:rPr>
              <a:t>predicate</a:t>
            </a:r>
            <a:r>
              <a:rPr b="0" i="0" lang="en-US" sz="1800" u="none" cap="none" strike="noStrike"/>
              <a:t> on all elements if not necessary for determining the result. If the stream is empty, </a:t>
            </a:r>
            <a:r>
              <a:rPr b="0" i="0" lang="en-US" sz="1800" u="none" cap="none" strike="noStrike">
                <a:latin typeface="Courier New"/>
                <a:ea typeface="Courier New"/>
                <a:cs typeface="Courier New"/>
                <a:sym typeface="Courier New"/>
              </a:rPr>
              <a:t>true</a:t>
            </a:r>
            <a:r>
              <a:rPr b="0" i="0" lang="en-US" sz="1800" u="none" cap="none" strike="noStrike"/>
              <a:t> is returned and the </a:t>
            </a:r>
            <a:r>
              <a:rPr b="0" i="0" lang="en-US" sz="1800" u="none" cap="none" strike="noStrike">
                <a:latin typeface="Courier New"/>
                <a:ea typeface="Courier New"/>
                <a:cs typeface="Courier New"/>
                <a:sym typeface="Courier New"/>
              </a:rPr>
              <a:t>predicate</a:t>
            </a:r>
            <a:r>
              <a:rPr b="0" i="0" lang="en-US" sz="1800" u="none" cap="none" strike="noStrike"/>
              <a:t> is not evaluated. </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noneMatch</a:t>
            </a:r>
            <a:r>
              <a:rPr b="0" i="0" lang="en-US" sz="1800" u="none" cap="none" strike="noStrike"/>
              <a:t> method returns whether no elements of this stream match the provided </a:t>
            </a:r>
            <a:r>
              <a:rPr b="0" i="0" lang="en-US" sz="1800" u="none" cap="none" strike="noStrike">
                <a:latin typeface="Courier New"/>
                <a:ea typeface="Courier New"/>
                <a:cs typeface="Courier New"/>
                <a:sym typeface="Courier New"/>
              </a:rPr>
              <a:t>predicate</a:t>
            </a:r>
            <a:r>
              <a:rPr b="0" i="0" lang="en-US" sz="1800" u="none" cap="none" strike="noStrike"/>
              <a:t>. May not evaluate the </a:t>
            </a:r>
            <a:r>
              <a:rPr b="0" i="0" lang="en-US" sz="1800" u="none" cap="none" strike="noStrike">
                <a:latin typeface="Courier New"/>
                <a:ea typeface="Courier New"/>
                <a:cs typeface="Courier New"/>
                <a:sym typeface="Courier New"/>
              </a:rPr>
              <a:t>predicate</a:t>
            </a:r>
            <a:r>
              <a:rPr b="0" i="0" lang="en-US" sz="1800" u="none" cap="none" strike="noStrike"/>
              <a:t> on all elements if not necessary for determining the result. If the stream is empty, </a:t>
            </a:r>
            <a:r>
              <a:rPr b="0" i="0" lang="en-US" sz="1800" u="none" cap="none" strike="noStrike">
                <a:latin typeface="Courier New"/>
                <a:ea typeface="Courier New"/>
                <a:cs typeface="Courier New"/>
                <a:sym typeface="Courier New"/>
              </a:rPr>
              <a:t>true</a:t>
            </a:r>
            <a:r>
              <a:rPr b="0" i="0" lang="en-US" sz="1800" u="none" cap="none" strike="noStrike"/>
              <a:t> is returned and the </a:t>
            </a:r>
            <a:r>
              <a:rPr b="0" i="0" lang="en-US" sz="1800" u="none" cap="none" strike="noStrike">
                <a:latin typeface="Courier New"/>
                <a:ea typeface="Courier New"/>
                <a:cs typeface="Courier New"/>
                <a:sym typeface="Courier New"/>
              </a:rPr>
              <a:t>predicate</a:t>
            </a:r>
            <a:r>
              <a:rPr b="0" i="0" lang="en-US" sz="1800" u="none" cap="none" strike="noStrike"/>
              <a:t> is not evaluated. </a:t>
            </a:r>
            <a:endParaRPr/>
          </a:p>
        </p:txBody>
      </p:sp>
      <p:sp>
        <p:nvSpPr>
          <p:cNvPr id="2552" name="Google Shape;2552;g40a120c017_0_196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7" name="Shape 2557"/>
        <p:cNvGrpSpPr/>
        <p:nvPr/>
      </p:nvGrpSpPr>
      <p:grpSpPr>
        <a:xfrm>
          <a:off x="0" y="0"/>
          <a:ext cx="0" cy="0"/>
          <a:chOff x="0" y="0"/>
          <a:chExt cx="0" cy="0"/>
        </a:xfrm>
      </p:grpSpPr>
      <p:sp>
        <p:nvSpPr>
          <p:cNvPr id="2558" name="Google Shape;2558;g40a120c017_0_19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9" name="Google Shape;2559;g40a120c017_0_196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findAny</a:t>
            </a:r>
            <a:r>
              <a:rPr b="0" i="0" lang="en-US" sz="1800" u="none" cap="none" strike="noStrike"/>
              <a:t> method returns an </a:t>
            </a:r>
            <a:r>
              <a:rPr b="0" i="0" lang="en-US" sz="1800" u="none" cap="none" strike="noStrike">
                <a:latin typeface="Courier New"/>
                <a:ea typeface="Courier New"/>
                <a:cs typeface="Courier New"/>
                <a:sym typeface="Courier New"/>
              </a:rPr>
              <a:t>Optional&lt;T&gt;</a:t>
            </a:r>
            <a:r>
              <a:rPr b="0" i="0" lang="en-US" sz="1800" u="none" cap="none" strike="noStrike"/>
              <a:t> describing some element of the stream, or an empty </a:t>
            </a:r>
            <a:r>
              <a:rPr b="0" i="0" lang="en-US" sz="1800" u="none" cap="none" strike="noStrike">
                <a:latin typeface="Courier New"/>
                <a:ea typeface="Courier New"/>
                <a:cs typeface="Courier New"/>
                <a:sym typeface="Courier New"/>
              </a:rPr>
              <a:t>Optional&lt;T&gt;</a:t>
            </a:r>
            <a:r>
              <a:rPr b="0" i="0" lang="en-US" sz="1800" u="none" cap="none" strike="noStrike"/>
              <a:t> if the stream is empty. The behavior of this operation is explicitly nondeterministic; it is free to select any element in the stream. This is to allow for maximal performance in parallel operations; the cost is that multiple invocations on the same source may not return the same result. (If a stable result is desired, use </a:t>
            </a:r>
            <a:r>
              <a:rPr b="0" i="0" lang="en-US" sz="1800" u="none" cap="none" strike="noStrike">
                <a:latin typeface="Courier New"/>
                <a:ea typeface="Courier New"/>
                <a:cs typeface="Courier New"/>
                <a:sym typeface="Courier New"/>
              </a:rPr>
              <a:t>findFirst()</a:t>
            </a:r>
            <a:r>
              <a:rPr b="0" i="0" lang="en-US" sz="1800" u="none" cap="none" strike="noStrike"/>
              <a:t> instead.) This is a short-circuiting terminal operation.</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anyMatch</a:t>
            </a:r>
            <a:r>
              <a:rPr b="0" i="0" lang="en-US" sz="1800" u="none" cap="none" strike="noStrike"/>
              <a:t> method returns whether any elements of this stream match the provided </a:t>
            </a:r>
            <a:r>
              <a:rPr b="0" i="0" lang="en-US" sz="1800" u="none" cap="none" strike="noStrike">
                <a:latin typeface="Courier New"/>
                <a:ea typeface="Courier New"/>
                <a:cs typeface="Courier New"/>
                <a:sym typeface="Courier New"/>
              </a:rPr>
              <a:t>predicate</a:t>
            </a:r>
            <a:r>
              <a:rPr b="0" i="0" lang="en-US" sz="1800" u="none" cap="none" strike="noStrike"/>
              <a:t>. The method may not evaluate the </a:t>
            </a:r>
            <a:r>
              <a:rPr b="0" i="0" lang="en-US" sz="1800" u="none" cap="none" strike="noStrike">
                <a:latin typeface="Courier New"/>
                <a:ea typeface="Courier New"/>
                <a:cs typeface="Courier New"/>
                <a:sym typeface="Courier New"/>
              </a:rPr>
              <a:t>predicate</a:t>
            </a:r>
            <a:r>
              <a:rPr b="0" i="0" lang="en-US" sz="1800" u="none" cap="none" strike="noStrike"/>
              <a:t> on all elements if it is not necessary for determining the result. If the stream is empty, </a:t>
            </a:r>
            <a:r>
              <a:rPr b="0" i="0" lang="en-US" sz="1800" u="none" cap="none" strike="noStrike">
                <a:latin typeface="Courier New"/>
                <a:ea typeface="Courier New"/>
                <a:cs typeface="Courier New"/>
                <a:sym typeface="Courier New"/>
              </a:rPr>
              <a:t>false</a:t>
            </a:r>
            <a:r>
              <a:rPr b="0" i="0" lang="en-US" sz="1800" u="none" cap="none" strike="noStrike"/>
              <a:t> is returned and the </a:t>
            </a:r>
            <a:r>
              <a:rPr b="0" i="0" lang="en-US" sz="1800" u="none" cap="none" strike="noStrike">
                <a:latin typeface="Courier New"/>
                <a:ea typeface="Courier New"/>
                <a:cs typeface="Courier New"/>
                <a:sym typeface="Courier New"/>
              </a:rPr>
              <a:t>predicate</a:t>
            </a:r>
            <a:r>
              <a:rPr b="0" i="0" lang="en-US" sz="1800" u="none" cap="none" strike="noStrike"/>
              <a:t> is not evaluated. This is a short-circuiting terminal operation.</a:t>
            </a:r>
            <a:endParaRPr/>
          </a:p>
          <a:p>
            <a:pPr indent="0" lvl="0" marL="0" marR="0" rtl="0" algn="l">
              <a:spcBef>
                <a:spcPts val="0"/>
              </a:spcBef>
              <a:spcAft>
                <a:spcPts val="0"/>
              </a:spcAft>
              <a:buNone/>
            </a:pPr>
            <a:r>
              <a:t/>
            </a:r>
            <a:endParaRPr b="0" i="0" sz="1800" u="none" cap="none" strike="noStrike"/>
          </a:p>
        </p:txBody>
      </p:sp>
      <p:sp>
        <p:nvSpPr>
          <p:cNvPr id="2560" name="Google Shape;2560;g40a120c017_0_19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5" name="Shape 2565"/>
        <p:cNvGrpSpPr/>
        <p:nvPr/>
      </p:nvGrpSpPr>
      <p:grpSpPr>
        <a:xfrm>
          <a:off x="0" y="0"/>
          <a:ext cx="0" cy="0"/>
          <a:chOff x="0" y="0"/>
          <a:chExt cx="0" cy="0"/>
        </a:xfrm>
      </p:grpSpPr>
      <p:sp>
        <p:nvSpPr>
          <p:cNvPr id="2566" name="Google Shape;2566;g40a120c017_0_197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7" name="Google Shape;2567;g40a120c017_0_197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An </a:t>
            </a:r>
            <a:r>
              <a:rPr b="0" i="0" lang="en-US" sz="1800" u="none" cap="none" strike="noStrike">
                <a:latin typeface="Courier New"/>
                <a:ea typeface="Courier New"/>
                <a:cs typeface="Courier New"/>
                <a:sym typeface="Courier New"/>
              </a:rPr>
              <a:t>Optional&lt;T&gt;</a:t>
            </a:r>
            <a:r>
              <a:rPr b="0" i="0" lang="en-US" sz="1800" u="none" cap="none" strike="noStrike"/>
              <a:t> is a container object that may or may not contain a non-null value. If a value is present, </a:t>
            </a:r>
            <a:r>
              <a:rPr b="0" i="0" lang="en-US" sz="1800" u="none" cap="none" strike="noStrike">
                <a:latin typeface="Courier New"/>
                <a:ea typeface="Courier New"/>
                <a:cs typeface="Courier New"/>
                <a:sym typeface="Courier New"/>
              </a:rPr>
              <a:t>isPresent()</a:t>
            </a:r>
            <a:r>
              <a:rPr b="0" i="0" lang="en-US" sz="1800" u="none" cap="none" strike="noStrike"/>
              <a:t> returns </a:t>
            </a:r>
            <a:r>
              <a:rPr b="0" i="0" lang="en-US" sz="1800" u="none" cap="none" strike="noStrike">
                <a:latin typeface="Courier New"/>
                <a:ea typeface="Courier New"/>
                <a:cs typeface="Courier New"/>
                <a:sym typeface="Courier New"/>
              </a:rPr>
              <a:t>true</a:t>
            </a:r>
            <a:r>
              <a:rPr b="0" i="0" lang="en-US" sz="1800" u="none" cap="none" strike="noStrike"/>
              <a:t> and </a:t>
            </a:r>
            <a:r>
              <a:rPr b="0" i="0" lang="en-US" sz="1800" u="none" cap="none" strike="noStrike">
                <a:latin typeface="Courier New"/>
                <a:ea typeface="Courier New"/>
                <a:cs typeface="Courier New"/>
                <a:sym typeface="Courier New"/>
              </a:rPr>
              <a:t>get()</a:t>
            </a:r>
            <a:r>
              <a:rPr b="0" i="0" lang="en-US" sz="1800" u="none" cap="none" strike="noStrike"/>
              <a:t> returns the value. There are a number of additional methods that can be with this class. See the API documentation for more details.</a:t>
            </a:r>
            <a:endParaRPr/>
          </a:p>
          <a:p>
            <a:pPr indent="0" lvl="0"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568" name="Google Shape;2568;g40a120c017_0_197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40a120c017_0_197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5" name="Google Shape;2575;g40a120c017_0_197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slide shows two lists of operations on a list of Employees. The list on the right must go through all the employee elements as it uses the </a:t>
            </a:r>
            <a:r>
              <a:rPr b="0" i="0" lang="en-US" sz="1800" u="none" cap="none" strike="noStrike">
                <a:latin typeface="Courier New"/>
                <a:ea typeface="Courier New"/>
                <a:cs typeface="Courier New"/>
                <a:sym typeface="Courier New"/>
              </a:rPr>
              <a:t>forEach</a:t>
            </a:r>
            <a:r>
              <a:rPr b="0" i="0" lang="en-US" sz="1800" u="none" cap="none" strike="noStrike"/>
              <a:t> terminal operation. The list on the left uses the </a:t>
            </a:r>
            <a:r>
              <a:rPr b="0" i="0" lang="en-US" sz="1800" u="none" cap="none" strike="noStrike">
                <a:latin typeface="Courier New"/>
                <a:ea typeface="Courier New"/>
                <a:cs typeface="Courier New"/>
                <a:sym typeface="Courier New"/>
              </a:rPr>
              <a:t>findFirst</a:t>
            </a:r>
            <a:r>
              <a:rPr b="0" i="0" lang="en-US" sz="1800" u="none" cap="none" strike="noStrike"/>
              <a:t> method and thus can use lazy operations. As soon as the first element is found, the iteration stops.</a:t>
            </a:r>
            <a:endParaRPr/>
          </a:p>
        </p:txBody>
      </p:sp>
      <p:sp>
        <p:nvSpPr>
          <p:cNvPr id="2576" name="Google Shape;2576;g40a120c017_0_197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g40a120c017_0_19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5" name="Google Shape;2585;g40a120c017_0_198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count</a:t>
            </a:r>
            <a:r>
              <a:rPr b="0" i="0" lang="en-US" sz="1800" u="none" cap="none" strike="noStrike"/>
              <a:t> method returns the number of elements in the current stream. This is a terminal operation.</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max</a:t>
            </a:r>
            <a:r>
              <a:rPr b="0" i="0" lang="en-US" sz="1800" u="none" cap="none" strike="noStrike"/>
              <a:t> method returns the highest matching value given a </a:t>
            </a:r>
            <a:r>
              <a:rPr b="0" i="0" lang="en-US" sz="1800" u="none" cap="none" strike="noStrike">
                <a:latin typeface="Courier New"/>
                <a:ea typeface="Courier New"/>
                <a:cs typeface="Courier New"/>
                <a:sym typeface="Courier New"/>
              </a:rPr>
              <a:t>Comparator</a:t>
            </a:r>
            <a:r>
              <a:rPr b="0" i="0" lang="en-US" sz="1800" u="none" cap="none" strike="noStrike"/>
              <a:t> to rank elements. The </a:t>
            </a:r>
            <a:r>
              <a:rPr b="0" i="0" lang="en-US" sz="1800" u="none" cap="none" strike="noStrike">
                <a:latin typeface="Courier New"/>
                <a:ea typeface="Courier New"/>
                <a:cs typeface="Courier New"/>
                <a:sym typeface="Courier New"/>
              </a:rPr>
              <a:t>max</a:t>
            </a:r>
            <a:r>
              <a:rPr b="0" i="0" lang="en-US" sz="1800" u="none" cap="none" strike="noStrike"/>
              <a:t> method is a terminal operation.</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min</a:t>
            </a:r>
            <a:r>
              <a:rPr b="0" i="0" lang="en-US" sz="1800" u="none" cap="none" strike="noStrike"/>
              <a:t> method returns the lowest matching value given a </a:t>
            </a:r>
            <a:r>
              <a:rPr b="0" i="0" lang="en-US" sz="1800" u="none" cap="none" strike="noStrike">
                <a:latin typeface="Courier New"/>
                <a:ea typeface="Courier New"/>
                <a:cs typeface="Courier New"/>
                <a:sym typeface="Courier New"/>
              </a:rPr>
              <a:t>Comparator</a:t>
            </a:r>
            <a:r>
              <a:rPr b="0" i="0" lang="en-US" sz="1800" u="none" cap="none" strike="noStrike"/>
              <a:t> to rank elements. The </a:t>
            </a:r>
            <a:r>
              <a:rPr b="0" i="0" lang="en-US" sz="1800" u="none" cap="none" strike="noStrike">
                <a:latin typeface="Courier New"/>
                <a:ea typeface="Courier New"/>
                <a:cs typeface="Courier New"/>
                <a:sym typeface="Courier New"/>
              </a:rPr>
              <a:t>min</a:t>
            </a:r>
            <a:r>
              <a:rPr b="0" i="0" lang="en-US" sz="1800" u="none" cap="none" strike="noStrike"/>
              <a:t> method is a terminal operation.</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586" name="Google Shape;2586;g40a120c017_0_19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6: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6:notes"/>
          <p:cNvSpPr txBox="1"/>
          <p:nvPr>
            <p:ph idx="1" type="body"/>
          </p:nvPr>
        </p:nvSpPr>
        <p:spPr>
          <a:xfrm>
            <a:off x="523875"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Packages</a:t>
            </a:r>
            <a:endParaRPr/>
          </a:p>
          <a:p>
            <a:pPr indent="0" lvl="1" marL="0" marR="0" rtl="0" algn="l">
              <a:spcBef>
                <a:spcPts val="0"/>
              </a:spcBef>
              <a:spcAft>
                <a:spcPts val="0"/>
              </a:spcAft>
              <a:buSzPts val="1800"/>
              <a:buFont typeface="Arial"/>
              <a:buNone/>
            </a:pPr>
            <a:r>
              <a:rPr b="0" i="0" lang="en-US" sz="1800" u="none" cap="none" strike="noStrike"/>
              <a:t>In Java, a package is a group of (class) types. There can be only one </a:t>
            </a:r>
            <a:r>
              <a:rPr b="0" i="0" lang="en-US" sz="1800" u="none" cap="none" strike="noStrike">
                <a:latin typeface="Courier New"/>
                <a:ea typeface="Courier New"/>
                <a:cs typeface="Courier New"/>
                <a:sym typeface="Courier New"/>
              </a:rPr>
              <a:t>package</a:t>
            </a:r>
            <a:r>
              <a:rPr b="0" i="0" lang="en-US" sz="1800" u="none" cap="none" strike="noStrike"/>
              <a:t> declaration for a file.</a:t>
            </a:r>
            <a:endParaRPr/>
          </a:p>
          <a:p>
            <a:pPr indent="0" lvl="1" marL="0" marR="0" rtl="0" algn="l">
              <a:spcBef>
                <a:spcPts val="0"/>
              </a:spcBef>
              <a:spcAft>
                <a:spcPts val="0"/>
              </a:spcAft>
              <a:buSzPts val="1800"/>
              <a:buFont typeface="Arial"/>
              <a:buNone/>
            </a:pPr>
            <a:r>
              <a:rPr b="0" i="0" lang="en-US" sz="1800" u="none" cap="none" strike="noStrike"/>
              <a:t>Packages create a namespace, a logical collection of things, like a directory hierarchy. Packages prevent name collision and also provide access control to classes. It is a good </a:t>
            </a:r>
            <a:r>
              <a:rPr lang="en-US"/>
              <a:t>Lab </a:t>
            </a:r>
            <a:r>
              <a:rPr b="0" i="0" lang="en-US" sz="1800" u="none" cap="none" strike="noStrike"/>
              <a:t>to always use a </a:t>
            </a:r>
            <a:r>
              <a:rPr b="0" i="0" lang="en-US" sz="1800" u="none" cap="none" strike="noStrike">
                <a:latin typeface="Courier New"/>
                <a:ea typeface="Courier New"/>
                <a:cs typeface="Courier New"/>
                <a:sym typeface="Courier New"/>
              </a:rPr>
              <a:t>package</a:t>
            </a:r>
            <a:r>
              <a:rPr b="0" i="0" lang="en-US" sz="1800" u="none" cap="none" strike="noStrike"/>
              <a:t> declaration. </a:t>
            </a:r>
            <a:endParaRPr/>
          </a:p>
        </p:txBody>
      </p:sp>
      <p:sp>
        <p:nvSpPr>
          <p:cNvPr id="310" name="Google Shape;310;p26: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1" name="Shape 2591"/>
        <p:cNvGrpSpPr/>
        <p:nvPr/>
      </p:nvGrpSpPr>
      <p:grpSpPr>
        <a:xfrm>
          <a:off x="0" y="0"/>
          <a:ext cx="0" cy="0"/>
          <a:chOff x="0" y="0"/>
          <a:chExt cx="0" cy="0"/>
        </a:xfrm>
      </p:grpSpPr>
      <p:sp>
        <p:nvSpPr>
          <p:cNvPr id="2592" name="Google Shape;2592;g40a120c017_0_199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3" name="Google Shape;2593;g40a120c017_0_199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average</a:t>
            </a:r>
            <a:r>
              <a:rPr b="0" i="0" lang="en-US" sz="1800" u="none" cap="none" strike="noStrike"/>
              <a:t> method returns the average of a list of values passed from a stream. The </a:t>
            </a:r>
            <a:r>
              <a:rPr b="0" i="0" lang="en-US" sz="1800" u="none" cap="none" strike="noStrike">
                <a:latin typeface="Courier New"/>
                <a:ea typeface="Courier New"/>
                <a:cs typeface="Courier New"/>
                <a:sym typeface="Courier New"/>
              </a:rPr>
              <a:t>average</a:t>
            </a:r>
            <a:r>
              <a:rPr b="0" i="0" lang="en-US" sz="1800" u="none" cap="none" strike="noStrike"/>
              <a:t> method is a terminal operation.</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sum</a:t>
            </a:r>
            <a:r>
              <a:rPr b="0" i="0" lang="en-US" sz="1800" u="none" cap="none" strike="noStrike"/>
              <a:t> method calculates a sum based on the stream passed to it. Notice that the </a:t>
            </a:r>
            <a:r>
              <a:rPr b="0" i="0" lang="en-US" sz="1800" u="none" cap="none" strike="noStrike">
                <a:latin typeface="Courier New"/>
                <a:ea typeface="Courier New"/>
                <a:cs typeface="Courier New"/>
                <a:sym typeface="Courier New"/>
              </a:rPr>
              <a:t>mapToDouble</a:t>
            </a:r>
            <a:r>
              <a:rPr b="0" i="0" lang="en-US" sz="1800" u="none" cap="none" strike="noStrike"/>
              <a:t> method is called before the stream is passed to sum. If you look at the </a:t>
            </a:r>
            <a:r>
              <a:rPr b="0" i="0" lang="en-US" sz="1800" u="none" cap="none" strike="noStrike">
                <a:latin typeface="Courier New"/>
                <a:ea typeface="Courier New"/>
                <a:cs typeface="Courier New"/>
                <a:sym typeface="Courier New"/>
              </a:rPr>
              <a:t>Stream</a:t>
            </a:r>
            <a:r>
              <a:rPr b="0" i="0" lang="en-US" sz="1800" u="none" cap="none" strike="noStrike"/>
              <a:t> class, no </a:t>
            </a:r>
            <a:r>
              <a:rPr b="0" i="0" lang="en-US" sz="1800" u="none" cap="none" strike="noStrike">
                <a:latin typeface="Courier New"/>
                <a:ea typeface="Courier New"/>
                <a:cs typeface="Courier New"/>
                <a:sym typeface="Courier New"/>
              </a:rPr>
              <a:t>sum</a:t>
            </a:r>
            <a:r>
              <a:rPr b="0" i="0" lang="en-US" sz="1800" u="none" cap="none" strike="noStrike"/>
              <a:t> method is included. Instead, a </a:t>
            </a:r>
            <a:r>
              <a:rPr b="0" i="0" lang="en-US" sz="1800" u="none" cap="none" strike="noStrike">
                <a:latin typeface="Courier New"/>
                <a:ea typeface="Courier New"/>
                <a:cs typeface="Courier New"/>
                <a:sym typeface="Courier New"/>
              </a:rPr>
              <a:t>sum</a:t>
            </a:r>
            <a:r>
              <a:rPr b="0" i="0" lang="en-US" sz="1800" u="none" cap="none" strike="noStrike"/>
              <a:t> method is included in the primitive version of the </a:t>
            </a:r>
            <a:r>
              <a:rPr b="0" i="0" lang="en-US" sz="1800" u="none" cap="none" strike="noStrike">
                <a:latin typeface="Courier New"/>
                <a:ea typeface="Courier New"/>
                <a:cs typeface="Courier New"/>
                <a:sym typeface="Courier New"/>
              </a:rPr>
              <a:t>Stream</a:t>
            </a:r>
            <a:r>
              <a:rPr b="0" i="0" lang="en-US" sz="1800" u="none" cap="none" strike="noStrike"/>
              <a:t> class, </a:t>
            </a:r>
            <a:r>
              <a:rPr b="0" i="0" lang="en-US" sz="1800" u="none" cap="none" strike="noStrike">
                <a:latin typeface="Courier New"/>
                <a:ea typeface="Courier New"/>
                <a:cs typeface="Courier New"/>
                <a:sym typeface="Courier New"/>
              </a:rPr>
              <a:t>IntStream</a:t>
            </a:r>
            <a:r>
              <a:rPr b="0" i="0" lang="en-US" sz="1800" u="none" cap="none" strike="noStrike"/>
              <a:t>, </a:t>
            </a:r>
            <a:r>
              <a:rPr b="0" i="0" lang="en-US" sz="1800" u="none" cap="none" strike="noStrike">
                <a:latin typeface="Courier New"/>
                <a:ea typeface="Courier New"/>
                <a:cs typeface="Courier New"/>
                <a:sym typeface="Courier New"/>
              </a:rPr>
              <a:t>DoubleStream</a:t>
            </a:r>
            <a:r>
              <a:rPr b="0" i="0" lang="en-US" sz="1800" u="none" cap="none" strike="noStrike"/>
              <a:t>, and </a:t>
            </a:r>
            <a:r>
              <a:rPr b="0" i="0" lang="en-US" sz="1800" u="none" cap="none" strike="noStrike">
                <a:latin typeface="Courier New"/>
                <a:ea typeface="Courier New"/>
                <a:cs typeface="Courier New"/>
                <a:sym typeface="Courier New"/>
              </a:rPr>
              <a:t>LongStream</a:t>
            </a:r>
            <a:r>
              <a:rPr b="0" i="0" lang="en-US" sz="1800" u="none" cap="none" strike="noStrike"/>
              <a:t>. The </a:t>
            </a:r>
            <a:r>
              <a:rPr b="0" i="0" lang="en-US" sz="1800" u="none" cap="none" strike="noStrike">
                <a:latin typeface="Courier New"/>
                <a:ea typeface="Courier New"/>
                <a:cs typeface="Courier New"/>
                <a:sym typeface="Courier New"/>
              </a:rPr>
              <a:t>sum</a:t>
            </a:r>
            <a:r>
              <a:rPr b="0" i="0" lang="en-US" sz="1800" u="none" cap="none" strike="noStrike"/>
              <a:t> method is a terminal operation.</a:t>
            </a:r>
            <a:endParaRPr/>
          </a:p>
          <a:p>
            <a:pPr indent="0" lvl="0" marL="0" marR="0" rtl="0" algn="l">
              <a:spcBef>
                <a:spcPts val="0"/>
              </a:spcBef>
              <a:spcAft>
                <a:spcPts val="0"/>
              </a:spcAft>
              <a:buNone/>
            </a:pPr>
            <a:r>
              <a:t/>
            </a:r>
            <a:endParaRPr b="0" i="0" sz="1800" u="none" cap="none" strike="noStrike"/>
          </a:p>
        </p:txBody>
      </p:sp>
      <p:sp>
        <p:nvSpPr>
          <p:cNvPr id="2594" name="Google Shape;2594;g40a120c017_0_199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9" name="Shape 2599"/>
        <p:cNvGrpSpPr/>
        <p:nvPr/>
      </p:nvGrpSpPr>
      <p:grpSpPr>
        <a:xfrm>
          <a:off x="0" y="0"/>
          <a:ext cx="0" cy="0"/>
          <a:chOff x="0" y="0"/>
          <a:chExt cx="0" cy="0"/>
        </a:xfrm>
      </p:grpSpPr>
      <p:sp>
        <p:nvSpPr>
          <p:cNvPr id="2600" name="Google Shape;2600;g40a120c017_0_199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1" name="Google Shape;2601;g40a120c017_0_199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sorted</a:t>
            </a:r>
            <a:r>
              <a:rPr b="0" i="0" lang="en-US" sz="1800" u="none" cap="none" strike="noStrike"/>
              <a:t> method can be used to sort stream elements based on their natural order. This is an intermediate operation.</a:t>
            </a:r>
            <a:endParaRPr/>
          </a:p>
          <a:p>
            <a:pPr indent="0" lvl="0"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602" name="Google Shape;2602;g40a120c017_0_199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7" name="Shape 2607"/>
        <p:cNvGrpSpPr/>
        <p:nvPr/>
      </p:nvGrpSpPr>
      <p:grpSpPr>
        <a:xfrm>
          <a:off x="0" y="0"/>
          <a:ext cx="0" cy="0"/>
          <a:chOff x="0" y="0"/>
          <a:chExt cx="0" cy="0"/>
        </a:xfrm>
      </p:grpSpPr>
      <p:sp>
        <p:nvSpPr>
          <p:cNvPr id="2608" name="Google Shape;2608;g40a120c017_0_200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9" name="Google Shape;2609;g40a120c017_0_200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sorted</a:t>
            </a:r>
            <a:r>
              <a:rPr b="0" i="0" lang="en-US" sz="1800" u="none" cap="none" strike="noStrike"/>
              <a:t> method can also take a </a:t>
            </a:r>
            <a:r>
              <a:rPr b="0" i="0" lang="en-US" sz="1800" u="none" cap="none" strike="noStrike">
                <a:latin typeface="Courier New"/>
                <a:ea typeface="Courier New"/>
                <a:cs typeface="Courier New"/>
                <a:sym typeface="Courier New"/>
              </a:rPr>
              <a:t>Comparator</a:t>
            </a:r>
            <a:r>
              <a:rPr b="0" i="0" lang="en-US" sz="1800" u="none" cap="none" strike="noStrike"/>
              <a:t> as a parameter. Combined with the </a:t>
            </a:r>
            <a:r>
              <a:rPr b="0" i="0" lang="en-US" sz="1800" u="none" cap="none" strike="noStrike">
                <a:latin typeface="Courier New"/>
                <a:ea typeface="Courier New"/>
                <a:cs typeface="Courier New"/>
                <a:sym typeface="Courier New"/>
              </a:rPr>
              <a:t>comparing</a:t>
            </a:r>
            <a:r>
              <a:rPr b="0" i="0" lang="en-US" sz="1800" u="none" cap="none" strike="noStrike"/>
              <a:t> method, the </a:t>
            </a:r>
            <a:r>
              <a:rPr b="0" i="0" lang="en-US" sz="1800" u="none" cap="none" strike="noStrike">
                <a:latin typeface="Courier New"/>
                <a:ea typeface="Courier New"/>
                <a:cs typeface="Courier New"/>
                <a:sym typeface="Courier New"/>
              </a:rPr>
              <a:t>Comparator</a:t>
            </a:r>
            <a:r>
              <a:rPr b="0" i="0" lang="en-US" sz="1800" u="none" cap="none" strike="noStrike"/>
              <a:t> class provides a great deal of flexibility when sorting a stream.</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thenComparing</a:t>
            </a:r>
            <a:r>
              <a:rPr b="0" i="0" lang="en-US" sz="1800" u="none" cap="none" strike="noStrike"/>
              <a:t> method can be added to the </a:t>
            </a:r>
            <a:r>
              <a:rPr b="0" i="0" lang="en-US" sz="1800" u="none" cap="none" strike="noStrike">
                <a:latin typeface="Courier New"/>
                <a:ea typeface="Courier New"/>
                <a:cs typeface="Courier New"/>
                <a:sym typeface="Courier New"/>
              </a:rPr>
              <a:t>comparing</a:t>
            </a:r>
            <a:r>
              <a:rPr b="0" i="0" lang="en-US" sz="1800" u="none" cap="none" strike="noStrike"/>
              <a:t> method to do a multilevel sort on the elements in the stream. The </a:t>
            </a:r>
            <a:r>
              <a:rPr b="0" i="0" lang="en-US" sz="1800" u="none" cap="none" strike="noStrike">
                <a:latin typeface="Courier New"/>
                <a:ea typeface="Courier New"/>
                <a:cs typeface="Courier New"/>
                <a:sym typeface="Courier New"/>
              </a:rPr>
              <a:t>thenComparing</a:t>
            </a:r>
            <a:r>
              <a:rPr b="0" i="0" lang="en-US" sz="1800" u="none" cap="none" strike="noStrike"/>
              <a:t> method takes a </a:t>
            </a:r>
            <a:r>
              <a:rPr b="0" i="0" lang="en-US" sz="1800" u="none" cap="none" strike="noStrike">
                <a:latin typeface="Courier New"/>
                <a:ea typeface="Courier New"/>
                <a:cs typeface="Courier New"/>
                <a:sym typeface="Courier New"/>
              </a:rPr>
              <a:t>Comparator</a:t>
            </a:r>
            <a:r>
              <a:rPr b="0" i="0" lang="en-US" sz="1800" u="none" cap="none" strike="noStrike"/>
              <a:t> as a parameter just like the </a:t>
            </a:r>
            <a:r>
              <a:rPr b="0" i="0" lang="en-US" sz="1800" u="none" cap="none" strike="noStrike">
                <a:latin typeface="Courier New"/>
                <a:ea typeface="Courier New"/>
                <a:cs typeface="Courier New"/>
                <a:sym typeface="Courier New"/>
              </a:rPr>
              <a:t>comparing</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reversed</a:t>
            </a:r>
            <a:r>
              <a:rPr b="0" i="0" lang="en-US" sz="1800" u="none" cap="none" strike="noStrike"/>
              <a:t> method can be appended to a pipeline, thus reversing the sort order of the elements in the stream. </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610" name="Google Shape;2610;g40a120c017_0_200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g40a120c017_0_201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7" name="Google Shape;2617;g40a120c017_0_201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collect</a:t>
            </a:r>
            <a:r>
              <a:rPr b="0" i="0" lang="en-US" sz="1800" u="none" cap="none" strike="noStrike"/>
              <a:t> method allows you to save the results of all the filtering, mapping, and sorting that takes place in a pipeline. Notice how the </a:t>
            </a:r>
            <a:r>
              <a:rPr b="0" i="0" lang="en-US" sz="1800" u="none" cap="none" strike="noStrike">
                <a:latin typeface="Courier New"/>
                <a:ea typeface="Courier New"/>
                <a:cs typeface="Courier New"/>
                <a:sym typeface="Courier New"/>
              </a:rPr>
              <a:t>collect</a:t>
            </a:r>
            <a:r>
              <a:rPr b="0" i="0" lang="en-US" sz="1800" u="none" cap="none" strike="noStrike"/>
              <a:t> method is called. It takes a </a:t>
            </a:r>
            <a:r>
              <a:rPr b="0" i="0" lang="en-US" sz="1800" u="none" cap="none" strike="noStrike">
                <a:latin typeface="Courier New"/>
                <a:ea typeface="Courier New"/>
                <a:cs typeface="Courier New"/>
                <a:sym typeface="Courier New"/>
              </a:rPr>
              <a:t>Collectors</a:t>
            </a:r>
            <a:r>
              <a:rPr b="0" i="0" lang="en-US" sz="1800" u="none" cap="none" strike="noStrike"/>
              <a:t> class as a parameter. The </a:t>
            </a:r>
            <a:r>
              <a:rPr b="0" i="0" lang="en-US" sz="1800" u="none" cap="none" strike="noStrike">
                <a:latin typeface="Courier New"/>
                <a:ea typeface="Courier New"/>
                <a:cs typeface="Courier New"/>
                <a:sym typeface="Courier New"/>
              </a:rPr>
              <a:t>Collectors</a:t>
            </a:r>
            <a:r>
              <a:rPr b="0" i="0" lang="en-US" sz="1800" u="none" cap="none" strike="noStrike"/>
              <a:t> class provides a number of ways to return the elements left in a pipeline.</a:t>
            </a:r>
            <a:endParaRPr/>
          </a:p>
          <a:p>
            <a:pPr indent="0" lvl="0" marL="0" marR="0" rtl="0" algn="l">
              <a:spcBef>
                <a:spcPts val="0"/>
              </a:spcBef>
              <a:spcAft>
                <a:spcPts val="0"/>
              </a:spcAft>
              <a:buNone/>
            </a:pPr>
            <a:r>
              <a:t/>
            </a:r>
            <a:endParaRPr b="0" i="0" sz="1800" u="none" cap="none" strike="noStrike"/>
          </a:p>
        </p:txBody>
      </p:sp>
      <p:sp>
        <p:nvSpPr>
          <p:cNvPr id="2618" name="Google Shape;2618;g40a120c017_0_201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40a120c017_0_20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5" name="Google Shape;2625;g40a120c017_0_201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groupingBy</a:t>
            </a:r>
            <a:r>
              <a:rPr b="0" i="0" lang="en-US" sz="1800" u="none" cap="none" strike="noStrike"/>
              <a:t> method of the </a:t>
            </a:r>
            <a:r>
              <a:rPr b="0" i="0" lang="en-US" sz="1800" u="none" cap="none" strike="noStrike">
                <a:latin typeface="Courier New"/>
                <a:ea typeface="Courier New"/>
                <a:cs typeface="Courier New"/>
                <a:sym typeface="Courier New"/>
              </a:rPr>
              <a:t>Collectors</a:t>
            </a:r>
            <a:r>
              <a:rPr b="0" i="0" lang="en-US" sz="1800" u="none" cap="none" strike="noStrike"/>
              <a:t> class allows you to generate a </a:t>
            </a:r>
            <a:r>
              <a:rPr b="0" i="0" lang="en-US" sz="1800" u="none" cap="none" strike="noStrike">
                <a:latin typeface="Courier New"/>
                <a:ea typeface="Courier New"/>
                <a:cs typeface="Courier New"/>
                <a:sym typeface="Courier New"/>
              </a:rPr>
              <a:t>Map</a:t>
            </a:r>
            <a:r>
              <a:rPr b="0" i="0" lang="en-US" sz="1800" u="none" cap="none" strike="noStrike"/>
              <a:t> based on the elements contained in a stream. The keys are based off of a selected field in a class. Matching objects are placed into an </a:t>
            </a:r>
            <a:r>
              <a:rPr b="0" i="0" lang="en-US" sz="1800" u="none" cap="none" strike="noStrike">
                <a:latin typeface="Courier New"/>
                <a:ea typeface="Courier New"/>
                <a:cs typeface="Courier New"/>
                <a:sym typeface="Courier New"/>
              </a:rPr>
              <a:t>ArrayList</a:t>
            </a:r>
            <a:r>
              <a:rPr b="0" i="0" lang="en-US" sz="1800" u="none" cap="none" strike="noStrike"/>
              <a:t> that becomes the value for the key.</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joining</a:t>
            </a:r>
            <a:r>
              <a:rPr b="0" i="0" lang="en-US" sz="1800" u="none" cap="none" strike="noStrike"/>
              <a:t> method of the </a:t>
            </a:r>
            <a:r>
              <a:rPr b="0" i="0" lang="en-US" sz="1800" u="none" cap="none" strike="noStrike">
                <a:latin typeface="Courier New"/>
                <a:ea typeface="Courier New"/>
                <a:cs typeface="Courier New"/>
                <a:sym typeface="Courier New"/>
              </a:rPr>
              <a:t>Collectors</a:t>
            </a:r>
            <a:r>
              <a:rPr b="0" i="0" lang="en-US" sz="1800" u="none" cap="none" strike="noStrike"/>
              <a:t> class allows you to join together elements returned from a stream.</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partitioningBy</a:t>
            </a:r>
            <a:r>
              <a:rPr b="0" i="0" lang="en-US" sz="1800" u="none" cap="none" strike="noStrike"/>
              <a:t> method offers an interesting way to create a </a:t>
            </a:r>
            <a:r>
              <a:rPr b="0" i="0" lang="en-US" sz="1800" u="none" cap="none" strike="noStrike">
                <a:latin typeface="Courier New"/>
                <a:ea typeface="Courier New"/>
                <a:cs typeface="Courier New"/>
                <a:sym typeface="Courier New"/>
              </a:rPr>
              <a:t>Map</a:t>
            </a:r>
            <a:r>
              <a:rPr b="0" i="0" lang="en-US" sz="1800" u="none" cap="none" strike="noStrike"/>
              <a:t>. The method takes a </a:t>
            </a:r>
            <a:r>
              <a:rPr b="0" i="0" lang="en-US" sz="1800" u="none" cap="none" strike="noStrike">
                <a:latin typeface="Courier New"/>
                <a:ea typeface="Courier New"/>
                <a:cs typeface="Courier New"/>
                <a:sym typeface="Courier New"/>
              </a:rPr>
              <a:t>Predicate</a:t>
            </a:r>
            <a:r>
              <a:rPr b="0" i="0" lang="en-US" sz="1800" u="none" cap="none" strike="noStrike"/>
              <a:t> as an argument and creates a </a:t>
            </a:r>
            <a:r>
              <a:rPr b="0" i="0" lang="en-US" sz="1800" u="none" cap="none" strike="noStrike">
                <a:latin typeface="Courier New"/>
                <a:ea typeface="Courier New"/>
                <a:cs typeface="Courier New"/>
                <a:sym typeface="Courier New"/>
              </a:rPr>
              <a:t>Map</a:t>
            </a:r>
            <a:r>
              <a:rPr b="0" i="0" lang="en-US" sz="1800" u="none" cap="none" strike="noStrike"/>
              <a:t> with two </a:t>
            </a:r>
            <a:r>
              <a:rPr b="0" i="0" lang="en-US" sz="1800" u="none" cap="none" strike="noStrike">
                <a:latin typeface="Courier New"/>
                <a:ea typeface="Courier New"/>
                <a:cs typeface="Courier New"/>
                <a:sym typeface="Courier New"/>
              </a:rPr>
              <a:t>boolean</a:t>
            </a:r>
            <a:r>
              <a:rPr b="0" i="0" lang="en-US" sz="1800" u="none" cap="none" strike="noStrike"/>
              <a:t> keys. One key is </a:t>
            </a:r>
            <a:r>
              <a:rPr b="0" i="0" lang="en-US" sz="1800" u="none" cap="none" strike="noStrike">
                <a:latin typeface="Courier New"/>
                <a:ea typeface="Courier New"/>
                <a:cs typeface="Courier New"/>
                <a:sym typeface="Courier New"/>
              </a:rPr>
              <a:t>true</a:t>
            </a:r>
            <a:r>
              <a:rPr b="0" i="0" lang="en-US" sz="1800" u="none" cap="none" strike="noStrike"/>
              <a:t> and includes all the elements that met the true criteria of the </a:t>
            </a:r>
            <a:r>
              <a:rPr b="0" i="0" lang="en-US" sz="1800" u="none" cap="none" strike="noStrike">
                <a:latin typeface="Courier New"/>
                <a:ea typeface="Courier New"/>
                <a:cs typeface="Courier New"/>
                <a:sym typeface="Courier New"/>
              </a:rPr>
              <a:t>Predicate</a:t>
            </a:r>
            <a:r>
              <a:rPr b="0" i="0" lang="en-US" sz="1800" u="none" cap="none" strike="noStrike"/>
              <a:t>. The other key, </a:t>
            </a:r>
            <a:r>
              <a:rPr b="0" i="0" lang="en-US" sz="1800" u="none" cap="none" strike="noStrike">
                <a:latin typeface="Courier New"/>
                <a:ea typeface="Courier New"/>
                <a:cs typeface="Courier New"/>
                <a:sym typeface="Courier New"/>
              </a:rPr>
              <a:t>false</a:t>
            </a:r>
            <a:r>
              <a:rPr b="0" i="0" lang="en-US" sz="1800" u="none" cap="none" strike="noStrike"/>
              <a:t>, contains all the elements that resulted in </a:t>
            </a:r>
            <a:r>
              <a:rPr b="0" i="0" lang="en-US" sz="1800" u="none" cap="none" strike="noStrike">
                <a:latin typeface="Courier New"/>
                <a:ea typeface="Courier New"/>
                <a:cs typeface="Courier New"/>
                <a:sym typeface="Courier New"/>
              </a:rPr>
              <a:t>false</a:t>
            </a:r>
            <a:r>
              <a:rPr b="0" i="0" lang="en-US" sz="1800" u="none" cap="none" strike="noStrike"/>
              <a:t> values as determined by the </a:t>
            </a:r>
            <a:r>
              <a:rPr b="0" i="0" lang="en-US" sz="1800" u="none" cap="none" strike="noStrike">
                <a:latin typeface="Courier New"/>
                <a:ea typeface="Courier New"/>
                <a:cs typeface="Courier New"/>
                <a:sym typeface="Courier New"/>
              </a:rPr>
              <a:t>Predicate</a:t>
            </a:r>
            <a:r>
              <a:rPr b="0" i="0" lang="en-US" sz="1800" u="none" cap="none" strike="noStrike"/>
              <a:t>.</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626" name="Google Shape;2626;g40a120c017_0_201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10 -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1" name="Shape 2631"/>
        <p:cNvGrpSpPr/>
        <p:nvPr/>
      </p:nvGrpSpPr>
      <p:grpSpPr>
        <a:xfrm>
          <a:off x="0" y="0"/>
          <a:ext cx="0" cy="0"/>
          <a:chOff x="0" y="0"/>
          <a:chExt cx="0" cy="0"/>
        </a:xfrm>
      </p:grpSpPr>
      <p:sp>
        <p:nvSpPr>
          <p:cNvPr id="2632" name="Google Shape;2632;g40a120c017_0_20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10 - </a:t>
            </a:r>
            <a:fld id="{00000000-1234-1234-1234-123412341234}" type="slidenum">
              <a:rPr b="1" i="0" lang="en-US" sz="1100" u="none">
                <a:solidFill>
                  <a:srgbClr val="000000"/>
                </a:solidFill>
                <a:latin typeface="Arial"/>
                <a:ea typeface="Arial"/>
                <a:cs typeface="Arial"/>
                <a:sym typeface="Arial"/>
              </a:rPr>
              <a:t>‹#›</a:t>
            </a:fld>
            <a:endParaRPr/>
          </a:p>
        </p:txBody>
      </p:sp>
      <p:sp>
        <p:nvSpPr>
          <p:cNvPr id="2633" name="Google Shape;2633;g40a120c017_0_20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4" name="Google Shape;2634;g40a120c017_0_20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Stream.of</a:t>
            </a:r>
            <a:r>
              <a:rPr b="0" i="0" lang="en-US" sz="1800" u="none" cap="none" strike="noStrike"/>
              <a:t> method can be used to create a stream out of an array of elements. The elements can be listed as shown in the slide or from the results of method calls.</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0" name="Shape 2640"/>
        <p:cNvGrpSpPr/>
        <p:nvPr/>
      </p:nvGrpSpPr>
      <p:grpSpPr>
        <a:xfrm>
          <a:off x="0" y="0"/>
          <a:ext cx="0" cy="0"/>
          <a:chOff x="0" y="0"/>
          <a:chExt cx="0" cy="0"/>
        </a:xfrm>
      </p:grpSpPr>
      <p:sp>
        <p:nvSpPr>
          <p:cNvPr id="2641" name="Google Shape;2641;g40a120c017_0_20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2" name="Google Shape;2642;g40a120c017_0_20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flatMap</a:t>
            </a:r>
            <a:r>
              <a:rPr b="0" i="0" lang="en-US" sz="1800" u="none" cap="none" strike="noStrike"/>
              <a:t> method can be used to convert data into a stream. The example splits line data into words.</a:t>
            </a:r>
            <a:endParaRPr/>
          </a:p>
        </p:txBody>
      </p:sp>
      <p:sp>
        <p:nvSpPr>
          <p:cNvPr id="2643" name="Google Shape;2643;g40a120c017_0_20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10 -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g40a120c017_0_203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10 - </a:t>
            </a:r>
            <a:fld id="{00000000-1234-1234-1234-123412341234}" type="slidenum">
              <a:rPr b="1" i="0" lang="en-US" sz="1100" u="none">
                <a:solidFill>
                  <a:srgbClr val="000000"/>
                </a:solidFill>
                <a:latin typeface="Arial"/>
                <a:ea typeface="Arial"/>
                <a:cs typeface="Arial"/>
                <a:sym typeface="Arial"/>
              </a:rPr>
              <a:t>‹#›</a:t>
            </a:fld>
            <a:endParaRPr/>
          </a:p>
        </p:txBody>
      </p:sp>
      <p:sp>
        <p:nvSpPr>
          <p:cNvPr id="2651" name="Google Shape;2651;g40a120c017_0_203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2" name="Google Shape;2652;g40a120c017_0_203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7" name="Shape 2657"/>
        <p:cNvGrpSpPr/>
        <p:nvPr/>
      </p:nvGrpSpPr>
      <p:grpSpPr>
        <a:xfrm>
          <a:off x="0" y="0"/>
          <a:ext cx="0" cy="0"/>
          <a:chOff x="0" y="0"/>
          <a:chExt cx="0" cy="0"/>
        </a:xfrm>
      </p:grpSpPr>
      <p:sp>
        <p:nvSpPr>
          <p:cNvPr id="2658" name="Google Shape;2658;g40a120c017_0_20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10 - </a:t>
            </a:r>
            <a:fld id="{00000000-1234-1234-1234-123412341234}" type="slidenum">
              <a:rPr b="1" i="0" lang="en-US" sz="1100" u="none">
                <a:solidFill>
                  <a:srgbClr val="000000"/>
                </a:solidFill>
                <a:latin typeface="Arial"/>
                <a:ea typeface="Arial"/>
                <a:cs typeface="Arial"/>
                <a:sym typeface="Arial"/>
              </a:rPr>
              <a:t>‹#›</a:t>
            </a:fld>
            <a:endParaRPr/>
          </a:p>
        </p:txBody>
      </p:sp>
      <p:sp>
        <p:nvSpPr>
          <p:cNvPr id="2659" name="Google Shape;2659;g40a120c017_0_20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0" name="Google Shape;2660;g40a120c017_0_204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5" name="Shape 2665"/>
        <p:cNvGrpSpPr/>
        <p:nvPr/>
      </p:nvGrpSpPr>
      <p:grpSpPr>
        <a:xfrm>
          <a:off x="0" y="0"/>
          <a:ext cx="0" cy="0"/>
          <a:chOff x="0" y="0"/>
          <a:chExt cx="0" cy="0"/>
        </a:xfrm>
      </p:grpSpPr>
      <p:sp>
        <p:nvSpPr>
          <p:cNvPr id="2666" name="Google Shape;2666;g40a120c017_0_208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7" name="Google Shape;2667;g40a120c017_0_208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7: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27: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Imports</a:t>
            </a:r>
            <a:endParaRPr/>
          </a:p>
          <a:p>
            <a:pPr indent="0" lvl="1" marL="0" marR="0" rtl="0" algn="l">
              <a:spcBef>
                <a:spcPts val="0"/>
              </a:spcBef>
              <a:spcAft>
                <a:spcPts val="0"/>
              </a:spcAft>
              <a:buSzPts val="1800"/>
              <a:buFont typeface="Arial"/>
              <a:buNone/>
            </a:pPr>
            <a:r>
              <a:rPr b="0" i="0" lang="en-US" sz="1800" u="none" cap="none" strike="noStrike"/>
              <a:t>You could refer to a class using its fully qualified namespace in your applications, as in the following example: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java.util.Date date = new java.util.Date();</a:t>
            </a:r>
            <a:endParaRPr/>
          </a:p>
          <a:p>
            <a:pPr indent="0" lvl="1" marL="0" marR="0" rtl="0" algn="l">
              <a:spcBef>
                <a:spcPts val="0"/>
              </a:spcBef>
              <a:spcAft>
                <a:spcPts val="0"/>
              </a:spcAft>
              <a:buSzPts val="1800"/>
              <a:buFont typeface="Arial"/>
              <a:buNone/>
            </a:pPr>
            <a:r>
              <a:rPr b="0" i="0" lang="en-US" sz="1800" u="none" cap="none" strike="noStrike"/>
              <a:t>But that would require a lot of typing. Instead, Java provides the import statement to allow you to declare that you want to reference a class in another package.</a:t>
            </a:r>
            <a:endParaRPr/>
          </a:p>
          <a:p>
            <a:pPr indent="0" lvl="1" marL="0" marR="0" rtl="0" algn="l">
              <a:spcBef>
                <a:spcPts val="0"/>
              </a:spcBef>
              <a:spcAft>
                <a:spcPts val="0"/>
              </a:spcAft>
              <a:buSzPts val="1800"/>
              <a:buFont typeface="Arial"/>
              <a:buNone/>
            </a:pPr>
            <a:r>
              <a:rPr b="1" i="0" lang="en-US" sz="1800" u="none" cap="none" strike="noStrike"/>
              <a:t>Notes:</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It is a good </a:t>
            </a:r>
            <a:r>
              <a:rPr lang="en-US"/>
              <a:t>Lab </a:t>
            </a:r>
            <a:r>
              <a:rPr b="0" i="0" lang="en-US" sz="1800" u="none" cap="none" strike="noStrike"/>
              <a:t>to use the specific, fully qualified package and class name to avoid confusion when there are two classes with the same name, as in the following example: </a:t>
            </a:r>
            <a:r>
              <a:rPr b="0" i="0" lang="en-US" sz="1800" u="none" cap="none" strike="noStrike">
                <a:latin typeface="Courier New"/>
                <a:ea typeface="Courier New"/>
                <a:cs typeface="Courier New"/>
                <a:sym typeface="Courier New"/>
              </a:rPr>
              <a:t>java.sql.Date</a:t>
            </a:r>
            <a:r>
              <a:rPr b="0" i="0" lang="en-US" sz="1800" u="none" cap="none" strike="noStrike"/>
              <a:t> and </a:t>
            </a:r>
            <a:r>
              <a:rPr b="0" i="0" lang="en-US" sz="1800" u="none" cap="none" strike="noStrike">
                <a:latin typeface="Courier New"/>
                <a:ea typeface="Courier New"/>
                <a:cs typeface="Courier New"/>
                <a:sym typeface="Courier New"/>
              </a:rPr>
              <a:t>java.util.Date</a:t>
            </a:r>
            <a:r>
              <a:rPr b="0" i="0" lang="en-US" sz="1800" u="none" cap="none" strike="noStrike"/>
              <a:t>. The first is a </a:t>
            </a:r>
            <a:r>
              <a:rPr b="0" i="0" lang="en-US" sz="1800" u="none" cap="none" strike="noStrike">
                <a:latin typeface="Courier New"/>
                <a:ea typeface="Courier New"/>
                <a:cs typeface="Courier New"/>
                <a:sym typeface="Courier New"/>
              </a:rPr>
              <a:t>Date</a:t>
            </a:r>
            <a:r>
              <a:rPr b="0" i="0" lang="en-US" sz="1800" u="none" cap="none" strike="noStrike"/>
              <a:t> class used to store a </a:t>
            </a:r>
            <a:r>
              <a:rPr b="0" i="0" lang="en-US" sz="1800" u="none" cap="none" strike="noStrike">
                <a:latin typeface="Courier New"/>
                <a:ea typeface="Courier New"/>
                <a:cs typeface="Courier New"/>
                <a:sym typeface="Courier New"/>
              </a:rPr>
              <a:t>Date</a:t>
            </a:r>
            <a:r>
              <a:rPr b="0" i="0" lang="en-US" sz="1800" u="none" cap="none" strike="noStrike"/>
              <a:t> type in a database, and </a:t>
            </a:r>
            <a:r>
              <a:rPr b="0" i="0" lang="en-US" sz="1800" u="none" cap="none" strike="noStrike">
                <a:latin typeface="Courier New"/>
                <a:ea typeface="Courier New"/>
                <a:cs typeface="Courier New"/>
                <a:sym typeface="Courier New"/>
              </a:rPr>
              <a:t>java.util.Date</a:t>
            </a:r>
            <a:r>
              <a:rPr b="0" i="0" lang="en-US" sz="1800" u="none" cap="none" strike="noStrike"/>
              <a:t> is a general purpose </a:t>
            </a:r>
            <a:r>
              <a:rPr b="0" i="0" lang="en-US" sz="1800" u="none" cap="none" strike="noStrike">
                <a:latin typeface="Courier New"/>
                <a:ea typeface="Courier New"/>
                <a:cs typeface="Courier New"/>
                <a:sym typeface="Courier New"/>
              </a:rPr>
              <a:t>Date</a:t>
            </a:r>
            <a:r>
              <a:rPr b="0" i="0" lang="en-US" sz="1800" u="none" cap="none" strike="noStrike"/>
              <a:t> class. As it turns out, </a:t>
            </a:r>
            <a:r>
              <a:rPr b="0" i="0" lang="en-US" sz="1800" u="none" cap="none" strike="noStrike">
                <a:latin typeface="Courier New"/>
                <a:ea typeface="Courier New"/>
                <a:cs typeface="Courier New"/>
                <a:sym typeface="Courier New"/>
              </a:rPr>
              <a:t>java.sql.Date</a:t>
            </a:r>
            <a:r>
              <a:rPr b="0" i="0" lang="en-US" sz="1800" u="none" cap="none" strike="noStrike"/>
              <a:t> is a subclass of </a:t>
            </a:r>
            <a:r>
              <a:rPr b="0" i="0" lang="en-US" sz="1800" u="none" cap="none" strike="noStrike">
                <a:latin typeface="Courier New"/>
                <a:ea typeface="Courier New"/>
                <a:cs typeface="Courier New"/>
                <a:sym typeface="Courier New"/>
              </a:rPr>
              <a:t>java.util.Date</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Modern IDEs, like NetBeans and Eclipse, automatically search for and add import statements for you. In NetBeans, for example, use the Ctrl + Shift + </a:t>
            </a:r>
            <a:r>
              <a:rPr b="0" i="0" lang="en-US" sz="1800" u="none" cap="none" strike="noStrike">
                <a:latin typeface="Verdana"/>
                <a:ea typeface="Verdana"/>
                <a:cs typeface="Verdana"/>
                <a:sym typeface="Verdana"/>
              </a:rPr>
              <a:t>I</a:t>
            </a:r>
            <a:r>
              <a:rPr b="0" i="0" lang="en-US" sz="1800" u="none" cap="none" strike="noStrike"/>
              <a:t> key sequence to fix imports in your code.</a:t>
            </a:r>
            <a:endParaRPr/>
          </a:p>
          <a:p>
            <a:pPr indent="0" lvl="0" marL="0" marR="0" rtl="0" algn="l">
              <a:spcBef>
                <a:spcPts val="0"/>
              </a:spcBef>
              <a:spcAft>
                <a:spcPts val="0"/>
              </a:spcAft>
              <a:buNone/>
            </a:pPr>
            <a:r>
              <a:t/>
            </a:r>
            <a:endParaRPr b="0" i="0" sz="1800" u="none" cap="none" strike="noStrike"/>
          </a:p>
        </p:txBody>
      </p:sp>
      <p:sp>
        <p:nvSpPr>
          <p:cNvPr id="326" name="Google Shape;326;p27: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1" name="Shape 2671"/>
        <p:cNvGrpSpPr/>
        <p:nvPr/>
      </p:nvGrpSpPr>
      <p:grpSpPr>
        <a:xfrm>
          <a:off x="0" y="0"/>
          <a:ext cx="0" cy="0"/>
          <a:chOff x="0" y="0"/>
          <a:chExt cx="0" cy="0"/>
        </a:xfrm>
      </p:grpSpPr>
      <p:sp>
        <p:nvSpPr>
          <p:cNvPr id="2672" name="Google Shape;2672;g40a120c017_0_20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3" name="Google Shape;2673;g40a120c017_0_208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674" name="Google Shape;2674;g40a120c017_0_20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11 -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Google Shape;2681;g40a120c017_0_209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2" name="Google Shape;2682;g40a120c017_0_209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Returning a Failure Result</a:t>
            </a:r>
            <a:endParaRPr/>
          </a:p>
          <a:p>
            <a:pPr indent="0" lvl="1" marL="0" marR="0" rtl="0" algn="l">
              <a:spcBef>
                <a:spcPts val="0"/>
              </a:spcBef>
              <a:spcAft>
                <a:spcPts val="0"/>
              </a:spcAft>
              <a:buSzPts val="1800"/>
              <a:buFont typeface="Arial"/>
              <a:buNone/>
            </a:pPr>
            <a:r>
              <a:rPr b="0" i="0" lang="en-US" sz="1800" u="none" cap="none" strike="noStrike"/>
              <a:t>Some programming languages use the return value of a method to indicate whether or not a method completed successfully. For instance, in the C example </a:t>
            </a:r>
            <a:r>
              <a:rPr b="0" i="0" lang="en-US" sz="1800" u="none" cap="none" strike="noStrike">
                <a:latin typeface="Courier New"/>
                <a:ea typeface="Courier New"/>
                <a:cs typeface="Courier New"/>
                <a:sym typeface="Courier New"/>
              </a:rPr>
              <a:t>int x = printf("hi");</a:t>
            </a:r>
            <a:r>
              <a:rPr b="0" i="0" lang="en-US" sz="1800" u="none" cap="none" strike="noStrike"/>
              <a:t>, a negative value for </a:t>
            </a:r>
            <a:r>
              <a:rPr b="0" i="0" lang="en-US" sz="1800" u="none" cap="none" strike="noStrike">
                <a:latin typeface="Courier New"/>
                <a:ea typeface="Courier New"/>
                <a:cs typeface="Courier New"/>
                <a:sym typeface="Courier New"/>
              </a:rPr>
              <a:t>x</a:t>
            </a:r>
            <a:r>
              <a:rPr b="0" i="0" lang="en-US" sz="1800" u="none" cap="none" strike="noStrike"/>
              <a:t> would indicate a failure. Many of C’s standard library functions return a negative value upon failure. The problem is that this example could also be written as </a:t>
            </a:r>
            <a:r>
              <a:rPr b="0" i="0" lang="en-US" sz="1800" u="none" cap="none" strike="noStrike">
                <a:latin typeface="Courier New"/>
                <a:ea typeface="Courier New"/>
                <a:cs typeface="Courier New"/>
                <a:sym typeface="Courier New"/>
              </a:rPr>
              <a:t>printf("hi");</a:t>
            </a:r>
            <a:r>
              <a:rPr b="0" i="0" lang="en-US" sz="1800" u="none" cap="none" strike="noStrike"/>
              <a:t> where the return value is ignored. In Java, you also have the same concern; any return value can be ignored.</a:t>
            </a:r>
            <a:endParaRPr/>
          </a:p>
          <a:p>
            <a:pPr indent="0" lvl="1" marL="0" marR="0" rtl="0" algn="l">
              <a:spcBef>
                <a:spcPts val="0"/>
              </a:spcBef>
              <a:spcAft>
                <a:spcPts val="0"/>
              </a:spcAft>
              <a:buSzPts val="1800"/>
              <a:buFont typeface="Arial"/>
              <a:buNone/>
            </a:pPr>
            <a:r>
              <a:rPr b="0" i="0" lang="en-US" sz="1800" u="none" cap="none" strike="noStrike"/>
              <a:t>When a method you write in the Java language fails to execute successfully, consider using the exception-generating and handling features available in the language instead of using return values.</a:t>
            </a:r>
            <a:endParaRPr/>
          </a:p>
        </p:txBody>
      </p:sp>
      <p:sp>
        <p:nvSpPr>
          <p:cNvPr id="2683" name="Google Shape;2683;g40a120c017_0_209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11 -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9" name="Shape 2689"/>
        <p:cNvGrpSpPr/>
        <p:nvPr/>
      </p:nvGrpSpPr>
      <p:grpSpPr>
        <a:xfrm>
          <a:off x="0" y="0"/>
          <a:ext cx="0" cy="0"/>
          <a:chOff x="0" y="0"/>
          <a:chExt cx="0" cy="0"/>
        </a:xfrm>
      </p:grpSpPr>
      <p:sp>
        <p:nvSpPr>
          <p:cNvPr id="2690" name="Google Shape;2690;g40a120c017_0_210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1" name="Google Shape;2691;g40a120c017_0_210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Handle or Declare Rule</a:t>
            </a:r>
            <a:endParaRPr/>
          </a:p>
          <a:p>
            <a:pPr indent="0" lvl="1" marL="0" marR="0" rtl="0" algn="l">
              <a:spcBef>
                <a:spcPts val="0"/>
              </a:spcBef>
              <a:spcAft>
                <a:spcPts val="0"/>
              </a:spcAft>
              <a:buSzPts val="1800"/>
              <a:buFont typeface="Arial"/>
              <a:buNone/>
            </a:pPr>
            <a:r>
              <a:rPr b="0" i="0" lang="en-US" sz="1800" u="none" cap="none" strike="noStrike"/>
              <a:t>To use many libraries, you require knowledge of exception handling. They include:</a:t>
            </a:r>
            <a:endParaRPr/>
          </a:p>
          <a:p>
            <a:pPr indent="0" lvl="2" marL="0" marR="0" rtl="0" algn="l">
              <a:spcBef>
                <a:spcPts val="0"/>
              </a:spcBef>
              <a:spcAft>
                <a:spcPts val="0"/>
              </a:spcAft>
              <a:buSzPts val="1800"/>
              <a:buFont typeface="Arial"/>
              <a:buNone/>
            </a:pPr>
            <a:r>
              <a:rPr b="0" i="0" lang="en-US" sz="1800" u="none" cap="none" strike="noStrike"/>
              <a:t>File IO (NIO: </a:t>
            </a:r>
            <a:r>
              <a:rPr b="0" i="0" lang="en-US" sz="1800" u="none" cap="none" strike="noStrike">
                <a:latin typeface="Courier New"/>
                <a:ea typeface="Courier New"/>
                <a:cs typeface="Courier New"/>
                <a:sym typeface="Courier New"/>
              </a:rPr>
              <a:t>java.nio</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Database access (JDBC: </a:t>
            </a:r>
            <a:r>
              <a:rPr b="0" i="0" lang="en-US" sz="1800" u="none" cap="none" strike="noStrike">
                <a:latin typeface="Courier New"/>
                <a:ea typeface="Courier New"/>
                <a:cs typeface="Courier New"/>
                <a:sym typeface="Courier New"/>
              </a:rPr>
              <a:t>java.sql</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Handling an exception means that you use a </a:t>
            </a:r>
            <a:r>
              <a:rPr b="0" i="0" lang="en-US" sz="1800" u="none" cap="none" strike="noStrike">
                <a:latin typeface="Courier New"/>
                <a:ea typeface="Courier New"/>
                <a:cs typeface="Courier New"/>
                <a:sym typeface="Courier New"/>
              </a:rPr>
              <a:t>try-catch</a:t>
            </a:r>
            <a:r>
              <a:rPr b="0" i="0" lang="en-US" sz="1800" u="none" cap="none" strike="noStrike"/>
              <a:t> statement to transfer control to an exception-handling block when an exception occurs. Declaring an exception means to add a </a:t>
            </a:r>
            <a:r>
              <a:rPr b="0" i="0" lang="en-US" sz="1800" u="none" cap="none" strike="noStrike">
                <a:latin typeface="Courier New"/>
                <a:ea typeface="Courier New"/>
                <a:cs typeface="Courier New"/>
                <a:sym typeface="Courier New"/>
              </a:rPr>
              <a:t>throws</a:t>
            </a:r>
            <a:r>
              <a:rPr b="0" i="0" lang="en-US" sz="1800" u="none" cap="none" strike="noStrike"/>
              <a:t> clause to a method declaration, indicating that the method may fail to execute in a specific way. In other words, handling means it is your problem to deal with and declaring means that it is someone else’s problem to deal with.</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692" name="Google Shape;2692;g40a120c017_0_210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11 -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7" name="Shape 2697"/>
        <p:cNvGrpSpPr/>
        <p:nvPr/>
      </p:nvGrpSpPr>
      <p:grpSpPr>
        <a:xfrm>
          <a:off x="0" y="0"/>
          <a:ext cx="0" cy="0"/>
          <a:chOff x="0" y="0"/>
          <a:chExt cx="0" cy="0"/>
        </a:xfrm>
      </p:grpSpPr>
      <p:sp>
        <p:nvSpPr>
          <p:cNvPr id="2698" name="Google Shape;2698;g40a120c017_0_210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9" name="Google Shape;2699;g40a120c017_0_210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catch</a:t>
            </a:r>
            <a:r>
              <a:rPr b="0" i="0" lang="en-US" sz="1800" u="none" cap="none" strike="noStrike"/>
              <a:t> Clause</a:t>
            </a:r>
            <a:endParaRPr/>
          </a:p>
          <a:p>
            <a:pPr indent="0" lvl="1" marL="0" marR="0" rtl="0" algn="l">
              <a:spcBef>
                <a:spcPts val="0"/>
              </a:spcBef>
              <a:spcAft>
                <a:spcPts val="0"/>
              </a:spcAft>
              <a:buSzPts val="1800"/>
              <a:buFont typeface="Arial"/>
              <a:buNone/>
            </a:pPr>
            <a:r>
              <a:rPr b="0" i="0" lang="en-US" sz="1800" u="none" cap="none" strike="noStrike"/>
              <a:t>When an exception occurs inside of a </a:t>
            </a:r>
            <a:r>
              <a:rPr b="0" i="0" lang="en-US" sz="1800" u="none" cap="none" strike="noStrike">
                <a:latin typeface="Courier New"/>
                <a:ea typeface="Courier New"/>
                <a:cs typeface="Courier New"/>
                <a:sym typeface="Courier New"/>
              </a:rPr>
              <a:t>try</a:t>
            </a:r>
            <a:r>
              <a:rPr b="0" i="0" lang="en-US" sz="1800" u="none" cap="none" strike="noStrike"/>
              <a:t> block, execution will transfer to the attached </a:t>
            </a:r>
            <a:r>
              <a:rPr b="0" i="0" lang="en-US" sz="1800" u="none" cap="none" strike="noStrike">
                <a:latin typeface="Courier New"/>
                <a:ea typeface="Courier New"/>
                <a:cs typeface="Courier New"/>
                <a:sym typeface="Courier New"/>
              </a:rPr>
              <a:t>catch</a:t>
            </a:r>
            <a:r>
              <a:rPr b="0" i="0" lang="en-US" sz="1800" u="none" cap="none" strike="noStrike"/>
              <a:t> block. Any lines inside the </a:t>
            </a:r>
            <a:r>
              <a:rPr b="0" i="0" lang="en-US" sz="1800" u="none" cap="none" strike="noStrike">
                <a:latin typeface="Courier New"/>
                <a:ea typeface="Courier New"/>
                <a:cs typeface="Courier New"/>
                <a:sym typeface="Courier New"/>
              </a:rPr>
              <a:t>try</a:t>
            </a:r>
            <a:r>
              <a:rPr b="0" i="0" lang="en-US" sz="1800" u="none" cap="none" strike="noStrike"/>
              <a:t> block that appear after the exception are skipped and are not executed. The </a:t>
            </a:r>
            <a:r>
              <a:rPr b="0" i="0" lang="en-US" sz="1800" u="none" cap="none" strike="noStrike">
                <a:latin typeface="Courier New"/>
                <a:ea typeface="Courier New"/>
                <a:cs typeface="Courier New"/>
                <a:sym typeface="Courier New"/>
              </a:rPr>
              <a:t>catch</a:t>
            </a:r>
            <a:r>
              <a:rPr b="0" i="0" lang="en-US" sz="1800" u="none" cap="none" strike="noStrike"/>
              <a:t> clause should be used to:</a:t>
            </a:r>
            <a:endParaRPr/>
          </a:p>
          <a:p>
            <a:pPr indent="0" lvl="2" marL="0" marR="0" rtl="0" algn="l">
              <a:spcBef>
                <a:spcPts val="0"/>
              </a:spcBef>
              <a:spcAft>
                <a:spcPts val="0"/>
              </a:spcAft>
              <a:buSzPts val="1800"/>
              <a:buFont typeface="Arial"/>
              <a:buNone/>
            </a:pPr>
            <a:r>
              <a:rPr b="0" i="0" lang="en-US" sz="1800" u="none" cap="none" strike="noStrike"/>
              <a:t>Retry the operation</a:t>
            </a:r>
            <a:endParaRPr/>
          </a:p>
          <a:p>
            <a:pPr indent="0" lvl="2" marL="0" marR="0" rtl="0" algn="l">
              <a:spcBef>
                <a:spcPts val="0"/>
              </a:spcBef>
              <a:spcAft>
                <a:spcPts val="0"/>
              </a:spcAft>
              <a:buSzPts val="1800"/>
              <a:buFont typeface="Arial"/>
              <a:buNone/>
            </a:pPr>
            <a:r>
              <a:rPr b="0" i="0" lang="en-US" sz="1800" u="none" cap="none" strike="noStrike"/>
              <a:t>Try an alternate operation</a:t>
            </a:r>
            <a:endParaRPr/>
          </a:p>
          <a:p>
            <a:pPr indent="0" lvl="2" marL="0" marR="0" rtl="0" algn="l">
              <a:spcBef>
                <a:spcPts val="0"/>
              </a:spcBef>
              <a:spcAft>
                <a:spcPts val="0"/>
              </a:spcAft>
              <a:buSzPts val="1800"/>
              <a:buFont typeface="Arial"/>
              <a:buNone/>
            </a:pPr>
            <a:r>
              <a:rPr b="0" i="0" lang="en-US" sz="1800" u="none" cap="none" strike="noStrike"/>
              <a:t>Gracefully exit or return</a:t>
            </a:r>
            <a:endParaRPr/>
          </a:p>
          <a:p>
            <a:pPr indent="0" lvl="1" marL="0" marR="0" rtl="0" algn="l">
              <a:spcBef>
                <a:spcPts val="0"/>
              </a:spcBef>
              <a:spcAft>
                <a:spcPts val="0"/>
              </a:spcAft>
              <a:buSzPts val="1800"/>
              <a:buFont typeface="Arial"/>
              <a:buNone/>
            </a:pPr>
            <a:r>
              <a:rPr b="0" i="0" lang="en-US" sz="1800" u="none" cap="none" strike="noStrike"/>
              <a:t>Avoid having an empty </a:t>
            </a:r>
            <a:r>
              <a:rPr b="0" i="0" lang="en-US" sz="1800" u="none" cap="none" strike="noStrike">
                <a:latin typeface="Courier New"/>
                <a:ea typeface="Courier New"/>
                <a:cs typeface="Courier New"/>
                <a:sym typeface="Courier New"/>
              </a:rPr>
              <a:t>catch</a:t>
            </a:r>
            <a:r>
              <a:rPr b="0" i="0" lang="en-US" sz="1800" u="none" cap="none" strike="noStrike"/>
              <a:t> block. Silently swallowing an exception is a bad practice.</a:t>
            </a:r>
            <a:endParaRPr/>
          </a:p>
        </p:txBody>
      </p:sp>
      <p:sp>
        <p:nvSpPr>
          <p:cNvPr id="2700" name="Google Shape;2700;g40a120c017_0_210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Google Shape;2709;g40a120c017_0_211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0" name="Google Shape;2710;g40a120c017_0_2116:notes"/>
          <p:cNvSpPr txBox="1"/>
          <p:nvPr>
            <p:ph idx="1" type="body"/>
          </p:nvPr>
        </p:nvSpPr>
        <p:spPr>
          <a:xfrm>
            <a:off x="547687" y="5278437"/>
            <a:ext cx="5996100" cy="33243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100"/>
              <a:buFont typeface="Arial"/>
              <a:buNone/>
            </a:pPr>
            <a:r>
              <a:rPr b="0" i="0" lang="en-US" sz="1100" u="none" cap="none" strike="noStrike"/>
              <a:t>Logging Exceptions</a:t>
            </a:r>
            <a:endParaRPr/>
          </a:p>
          <a:p>
            <a:pPr indent="0" lvl="1" marL="0" marR="0" rtl="0" algn="l">
              <a:spcBef>
                <a:spcPts val="0"/>
              </a:spcBef>
              <a:spcAft>
                <a:spcPts val="0"/>
              </a:spcAft>
              <a:buSzPts val="1800"/>
              <a:buFont typeface="Arial"/>
              <a:buNone/>
            </a:pPr>
            <a:r>
              <a:rPr b="0" i="0" lang="en-US" sz="1800" u="none" cap="none" strike="noStrike"/>
              <a:t>When things go wrong in your application, you will often want to record what happened. Java developers have a choice of several logging libraries including Apache's Log4j and the built-in </a:t>
            </a:r>
            <a:r>
              <a:rPr b="0" i="0" lang="en-US" sz="1800" u="none" cap="none" strike="noStrike">
                <a:latin typeface="Courier New"/>
                <a:ea typeface="Courier New"/>
                <a:cs typeface="Courier New"/>
                <a:sym typeface="Courier New"/>
              </a:rPr>
              <a:t>java.util</a:t>
            </a:r>
            <a:r>
              <a:rPr b="0" i="0" lang="en-US" sz="1800" u="none" cap="none" strike="noStrike"/>
              <a:t> logging framework. Although these logging libraries are beyond the scope of this course, you may notice that IDEs such as NetBeans recommend that you should remove any calls to </a:t>
            </a:r>
            <a:r>
              <a:rPr b="0" i="0" lang="en-US" sz="1800" u="none" cap="none" strike="noStrike">
                <a:latin typeface="Courier New"/>
                <a:ea typeface="Courier New"/>
                <a:cs typeface="Courier New"/>
                <a:sym typeface="Courier New"/>
              </a:rPr>
              <a:t>printStackTrace()</a:t>
            </a:r>
            <a:r>
              <a:rPr b="0" i="0" lang="en-US" sz="1800" u="none" cap="none" strike="noStrike"/>
              <a:t>. This is because production-quality applications should use a logging library instead of printing debug messages to the screen.</a:t>
            </a:r>
            <a:endParaRPr/>
          </a:p>
          <a:p>
            <a:pPr indent="0" lvl="1" marL="0" marR="0" rtl="0" algn="l">
              <a:spcBef>
                <a:spcPts val="0"/>
              </a:spcBef>
              <a:spcAft>
                <a:spcPts val="0"/>
              </a:spcAft>
              <a:buSzPts val="1800"/>
              <a:buFont typeface="Arial"/>
              <a:buNone/>
            </a:pPr>
            <a:r>
              <a:rPr b="1" i="0" lang="en-US" sz="1800" u="none" cap="none" strike="noStrike"/>
              <a:t>Using </a:t>
            </a:r>
            <a:r>
              <a:rPr b="1" i="0" lang="en-US" sz="1800" u="none" cap="none" strike="noStrike">
                <a:latin typeface="Courier New"/>
                <a:ea typeface="Courier New"/>
                <a:cs typeface="Courier New"/>
                <a:sym typeface="Courier New"/>
              </a:rPr>
              <a:t>getMessage()</a:t>
            </a:r>
            <a:r>
              <a:rPr b="1" i="0" lang="en-US" sz="1800" u="none" cap="none" strike="noStrike"/>
              <a:t> and </a:t>
            </a:r>
            <a:r>
              <a:rPr b="1" i="0" lang="en-US" sz="1800" u="none" cap="none" strike="noStrike">
                <a:latin typeface="Courier New"/>
                <a:ea typeface="Courier New"/>
                <a:cs typeface="Courier New"/>
                <a:sym typeface="Courier New"/>
              </a:rPr>
              <a:t>printStackTrace()</a:t>
            </a:r>
            <a:r>
              <a:rPr b="0" i="0" lang="en-US" sz="1800" u="none" cap="none" strike="noStrike"/>
              <a:t> </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printStackTrace()</a:t>
            </a:r>
            <a:r>
              <a:rPr b="0" i="0" lang="en-US" sz="1800" u="none" cap="none" strike="noStrike"/>
              <a:t>: When debugging, stack traces are very useful, because they tell you exactly where the exception happened and what the sequence of method calls is up to the point where the exception was thrown. So a stack trace helps to track down the cause of the exception. </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getMessage()</a:t>
            </a:r>
            <a:r>
              <a:rPr b="0" i="0" lang="en-US" sz="1800" u="none" cap="none" strike="noStrike"/>
              <a:t>: When you only want to know what the error message is and do not want the full stack trace, you can get the message of the exception. </a:t>
            </a:r>
            <a:endParaRPr/>
          </a:p>
          <a:p>
            <a:pPr indent="0" lvl="2" marL="0" marR="0" rtl="0" algn="l">
              <a:spcBef>
                <a:spcPts val="0"/>
              </a:spcBef>
              <a:spcAft>
                <a:spcPts val="0"/>
              </a:spcAft>
              <a:buSzPts val="1800"/>
              <a:buFont typeface="Arial"/>
              <a:buNone/>
            </a:pPr>
            <a:r>
              <a:rPr b="0" i="0" lang="en-US" sz="1800" u="none" cap="none" strike="noStrike"/>
              <a:t>	Users of your application should not deal with a stack trace full of technical information, instead they should just with an error message. Therefore, it is preferable to use </a:t>
            </a:r>
            <a:r>
              <a:rPr b="0" i="0" lang="en-US" sz="1800" u="none" cap="none" strike="noStrike">
                <a:latin typeface="Courier New"/>
                <a:ea typeface="Courier New"/>
                <a:cs typeface="Courier New"/>
                <a:sym typeface="Courier New"/>
              </a:rPr>
              <a:t>getMessage()</a:t>
            </a:r>
            <a:r>
              <a:rPr b="0" i="0" lang="en-US" sz="1800" u="none" cap="none" strike="noStrike"/>
              <a:t> rather than </a:t>
            </a:r>
            <a:r>
              <a:rPr b="0" i="0" lang="en-US" sz="1800" u="none" cap="none" strike="noStrike">
                <a:latin typeface="Courier New"/>
                <a:ea typeface="Courier New"/>
                <a:cs typeface="Courier New"/>
                <a:sym typeface="Courier New"/>
              </a:rPr>
              <a:t>printStackTrace(</a:t>
            </a:r>
            <a:r>
              <a:rPr b="0" i="0" lang="en-US" sz="1800" u="none" cap="none" strike="noStrike"/>
              <a:t>).</a:t>
            </a:r>
            <a:endParaRPr/>
          </a:p>
        </p:txBody>
      </p:sp>
      <p:sp>
        <p:nvSpPr>
          <p:cNvPr id="2711" name="Google Shape;2711;g40a120c017_0_211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g40a120c017_0_21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9" name="Google Shape;2719;g40a120c017_0_2123: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Dealing with Exceptions</a:t>
            </a:r>
            <a:endParaRPr/>
          </a:p>
          <a:p>
            <a:pPr indent="0" lvl="1" marL="0" marR="0" rtl="0" algn="l">
              <a:spcBef>
                <a:spcPts val="0"/>
              </a:spcBef>
              <a:spcAft>
                <a:spcPts val="0"/>
              </a:spcAft>
              <a:buSzPts val="1800"/>
              <a:buFont typeface="Arial"/>
              <a:buNone/>
            </a:pPr>
            <a:r>
              <a:rPr b="0" i="0" lang="en-US" sz="1800" u="none" cap="none" strike="noStrike"/>
              <a:t>When an </a:t>
            </a:r>
            <a:r>
              <a:rPr b="0" i="0" lang="en-US" sz="1800" u="none" cap="none" strike="noStrike">
                <a:latin typeface="Courier New"/>
                <a:ea typeface="Courier New"/>
                <a:cs typeface="Courier New"/>
                <a:sym typeface="Courier New"/>
              </a:rPr>
              <a:t>Exception</a:t>
            </a:r>
            <a:r>
              <a:rPr b="0" i="0" lang="en-US" sz="1800" u="none" cap="none" strike="noStrike"/>
              <a:t> object is generated and passed to a </a:t>
            </a:r>
            <a:r>
              <a:rPr b="0" i="0" lang="en-US" sz="1800" u="none" cap="none" strike="noStrike">
                <a:latin typeface="Courier New"/>
                <a:ea typeface="Courier New"/>
                <a:cs typeface="Courier New"/>
                <a:sym typeface="Courier New"/>
              </a:rPr>
              <a:t>catch</a:t>
            </a:r>
            <a:r>
              <a:rPr b="0" i="0" lang="en-US" sz="1800" u="none" cap="none" strike="noStrike"/>
              <a:t> clause, it is instantiated from a class that represents the specific type of problem that occurred. These exception-related classes can be divided into two categories: checked and unchecked.</a:t>
            </a:r>
            <a:endParaRPr/>
          </a:p>
          <a:p>
            <a:pPr indent="0" lvl="1" marL="0" marR="0" rtl="0" algn="l">
              <a:spcBef>
                <a:spcPts val="0"/>
              </a:spcBef>
              <a:spcAft>
                <a:spcPts val="0"/>
              </a:spcAft>
              <a:buSzPts val="1800"/>
              <a:buFont typeface="Arial"/>
              <a:buNone/>
            </a:pPr>
            <a:r>
              <a:rPr b="1" i="0" lang="en-US" sz="1800" u="none" cap="none" strike="noStrike"/>
              <a:t>Unchecked Exceptions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java.lang.RuntimeException</a:t>
            </a:r>
            <a:r>
              <a:rPr b="0" i="0" lang="en-US" sz="1800" u="none" cap="none" strike="noStrike"/>
              <a:t> and </a:t>
            </a:r>
            <a:r>
              <a:rPr b="0" i="0" lang="en-US" sz="1800" u="none" cap="none" strike="noStrike">
                <a:latin typeface="Courier New"/>
                <a:ea typeface="Courier New"/>
                <a:cs typeface="Courier New"/>
                <a:sym typeface="Courier New"/>
              </a:rPr>
              <a:t>java.lang.Error</a:t>
            </a:r>
            <a:r>
              <a:rPr b="0" i="0" lang="en-US" sz="1800" u="none" cap="none" strike="noStrike"/>
              <a:t> and their subclasses are categorized as unchecked exceptions. These types of exceptions should not normally occur during the execution of your application. You can use a </a:t>
            </a:r>
            <a:r>
              <a:rPr b="0" i="0" lang="en-US" sz="1800" u="none" cap="none" strike="noStrike">
                <a:latin typeface="Courier New"/>
                <a:ea typeface="Courier New"/>
                <a:cs typeface="Courier New"/>
                <a:sym typeface="Courier New"/>
              </a:rPr>
              <a:t>try-catch</a:t>
            </a:r>
            <a:r>
              <a:rPr b="0" i="0" lang="en-US" sz="1800" u="none" cap="none" strike="noStrike"/>
              <a:t> statement to help discover the source of these exceptions. However, when an application is ready for production use, there should be a little code remaining that deals with </a:t>
            </a:r>
            <a:r>
              <a:rPr b="0" i="0" lang="en-US" sz="1800" u="none" cap="none" strike="noStrike">
                <a:latin typeface="Courier New"/>
                <a:ea typeface="Courier New"/>
                <a:cs typeface="Courier New"/>
                <a:sym typeface="Courier New"/>
              </a:rPr>
              <a:t>RuntimeException</a:t>
            </a:r>
            <a:r>
              <a:rPr b="0" i="0" lang="en-US" sz="1800" u="none" cap="none" strike="noStrike"/>
              <a:t> and its subclasses. The Error subclasses represent errors that are beyond your ability to correct, such as the JVM running out of memory. Common </a:t>
            </a:r>
            <a:r>
              <a:rPr b="0" i="0" lang="en-US" sz="1800" u="none" cap="none" strike="noStrike">
                <a:latin typeface="Courier New"/>
                <a:ea typeface="Courier New"/>
                <a:cs typeface="Courier New"/>
                <a:sym typeface="Courier New"/>
              </a:rPr>
              <a:t>RuntimeException</a:t>
            </a:r>
            <a:r>
              <a:rPr b="0" i="0" lang="en-US" sz="1800" u="none" cap="none" strike="noStrike"/>
              <a:t>s that you may have to troubleshoot include:</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ArrayIndexOutOfBoundsException</a:t>
            </a:r>
            <a:r>
              <a:rPr b="0" i="0" lang="en-US" sz="1800" u="none" cap="none" strike="noStrike"/>
              <a:t>: Accessing an array element that does not exist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NullPointerException</a:t>
            </a:r>
            <a:r>
              <a:rPr b="0" i="0" lang="en-US" sz="1800" u="none" cap="none" strike="noStrike"/>
              <a:t>: Using a reference that does not point to an object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ArithmeticException</a:t>
            </a:r>
            <a:r>
              <a:rPr b="0" i="0" lang="en-US" sz="1800" u="none" cap="none" strike="noStrike"/>
              <a:t>: Dividing by zero</a:t>
            </a:r>
            <a:endParaRPr/>
          </a:p>
        </p:txBody>
      </p:sp>
      <p:sp>
        <p:nvSpPr>
          <p:cNvPr id="2720" name="Google Shape;2720;g40a120c017_0_21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1" name="Shape 2741"/>
        <p:cNvGrpSpPr/>
        <p:nvPr/>
      </p:nvGrpSpPr>
      <p:grpSpPr>
        <a:xfrm>
          <a:off x="0" y="0"/>
          <a:ext cx="0" cy="0"/>
          <a:chOff x="0" y="0"/>
          <a:chExt cx="0" cy="0"/>
        </a:xfrm>
      </p:grpSpPr>
      <p:sp>
        <p:nvSpPr>
          <p:cNvPr id="2742" name="Google Shape;2742;g40a120c017_0_214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3" name="Google Shape;2743;g40a120c017_0_2145: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Checked Exceptions</a:t>
            </a:r>
            <a:endParaRPr/>
          </a:p>
          <a:p>
            <a:pPr indent="0" lvl="1" marL="0" marR="0" rtl="0" algn="l">
              <a:spcBef>
                <a:spcPts val="0"/>
              </a:spcBef>
              <a:spcAft>
                <a:spcPts val="0"/>
              </a:spcAft>
              <a:buSzPts val="1800"/>
              <a:buFont typeface="Arial"/>
              <a:buNone/>
            </a:pPr>
            <a:r>
              <a:rPr b="0" i="0" lang="en-US" sz="1800" u="none" cap="none" strike="noStrike"/>
              <a:t>Every class that is a subclass of </a:t>
            </a:r>
            <a:r>
              <a:rPr b="0" i="0" lang="en-US" sz="1800" u="none" cap="none" strike="noStrike">
                <a:latin typeface="Courier New"/>
                <a:ea typeface="Courier New"/>
                <a:cs typeface="Courier New"/>
                <a:sym typeface="Courier New"/>
              </a:rPr>
              <a:t>Exception</a:t>
            </a:r>
            <a:r>
              <a:rPr b="0" i="0" lang="en-US" sz="1800" u="none" cap="none" strike="noStrike"/>
              <a:t> except </a:t>
            </a:r>
            <a:r>
              <a:rPr b="0" i="0" lang="en-US" sz="1800" u="none" cap="none" strike="noStrike">
                <a:latin typeface="Courier New"/>
                <a:ea typeface="Courier New"/>
                <a:cs typeface="Courier New"/>
                <a:sym typeface="Courier New"/>
              </a:rPr>
              <a:t>RuntimeException</a:t>
            </a:r>
            <a:r>
              <a:rPr b="0" i="0" lang="en-US" sz="1800" u="none" cap="none" strike="noStrike"/>
              <a:t> and its subclasses falls into the category of checked exceptions. You must “handle or declare” these exceptions with a </a:t>
            </a:r>
            <a:r>
              <a:rPr b="0" i="0" lang="en-US" sz="1800" u="none" cap="none" strike="noStrike">
                <a:latin typeface="Courier New"/>
                <a:ea typeface="Courier New"/>
                <a:cs typeface="Courier New"/>
                <a:sym typeface="Courier New"/>
              </a:rPr>
              <a:t>try</a:t>
            </a:r>
            <a:r>
              <a:rPr b="0" i="0" lang="en-US" sz="1800" u="none" cap="none" strike="noStrike"/>
              <a:t> or </a:t>
            </a:r>
            <a:r>
              <a:rPr b="0" i="0" lang="en-US" sz="1800" u="none" cap="none" strike="noStrike">
                <a:latin typeface="Courier New"/>
                <a:ea typeface="Courier New"/>
                <a:cs typeface="Courier New"/>
                <a:sym typeface="Courier New"/>
              </a:rPr>
              <a:t>throws</a:t>
            </a:r>
            <a:r>
              <a:rPr b="0" i="0" lang="en-US" sz="1800" u="none" cap="none" strike="noStrike"/>
              <a:t> statement. The HTML documentation for the Java API (Javadoc) will describe which checked exceptions can be generated by a method or constructor and why.</a:t>
            </a:r>
            <a:endParaRPr/>
          </a:p>
          <a:p>
            <a:pPr indent="0" lvl="1" marL="0" marR="0" rtl="0" algn="l">
              <a:spcBef>
                <a:spcPts val="0"/>
              </a:spcBef>
              <a:spcAft>
                <a:spcPts val="0"/>
              </a:spcAft>
              <a:buSzPts val="1800"/>
              <a:buFont typeface="Arial"/>
              <a:buNone/>
            </a:pPr>
            <a:r>
              <a:rPr b="0" i="0" lang="en-US" sz="1800" u="none" cap="none" strike="noStrike"/>
              <a:t>Catching the most specific type of exception enables you to write </a:t>
            </a:r>
            <a:r>
              <a:rPr b="0" i="0" lang="en-US" sz="1800" u="none" cap="none" strike="noStrike">
                <a:latin typeface="Courier New"/>
                <a:ea typeface="Courier New"/>
                <a:cs typeface="Courier New"/>
                <a:sym typeface="Courier New"/>
              </a:rPr>
              <a:t>catch</a:t>
            </a:r>
            <a:r>
              <a:rPr b="0" i="0" lang="en-US" sz="1800" u="none" cap="none" strike="noStrike"/>
              <a:t> blocks that are targeted at handling very specific types of errors. You should avoid catching the base type of </a:t>
            </a:r>
            <a:r>
              <a:rPr b="0" i="0" lang="en-US" sz="1800" u="none" cap="none" strike="noStrike">
                <a:latin typeface="Courier New"/>
                <a:ea typeface="Courier New"/>
                <a:cs typeface="Courier New"/>
                <a:sym typeface="Courier New"/>
              </a:rPr>
              <a:t>Exception</a:t>
            </a:r>
            <a:r>
              <a:rPr b="0" i="0" lang="en-US" sz="1800" u="none" cap="none" strike="noStrike"/>
              <a:t>, because it is difficult to create a general purpose </a:t>
            </a:r>
            <a:r>
              <a:rPr b="0" i="0" lang="en-US" sz="1800" u="none" cap="none" strike="noStrike">
                <a:latin typeface="Courier New"/>
                <a:ea typeface="Courier New"/>
                <a:cs typeface="Courier New"/>
                <a:sym typeface="Courier New"/>
              </a:rPr>
              <a:t>catch</a:t>
            </a:r>
            <a:r>
              <a:rPr b="0" i="0" lang="en-US" sz="1800" u="none" cap="none" strike="noStrike"/>
              <a:t> block that can deal with every possible error.</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Exceptions thrown by the Java Persistence API (JPA) extend </a:t>
            </a:r>
            <a:r>
              <a:rPr b="0" i="0" lang="en-US" sz="1800" u="none" cap="none" strike="noStrike">
                <a:latin typeface="Courier New"/>
                <a:ea typeface="Courier New"/>
                <a:cs typeface="Courier New"/>
                <a:sym typeface="Courier New"/>
              </a:rPr>
              <a:t>RuntimeException</a:t>
            </a:r>
            <a:r>
              <a:rPr b="0" i="0" lang="en-US" sz="1800" u="none" cap="none" strike="noStrike"/>
              <a:t>, and as such they are categorized as unchecked exceptions. These exceptions may need to be “handled or declared” in production-ready code, even though you are not required to do so by the compiler.</a:t>
            </a:r>
            <a:endParaRPr/>
          </a:p>
        </p:txBody>
      </p:sp>
      <p:sp>
        <p:nvSpPr>
          <p:cNvPr id="2744" name="Google Shape;2744;g40a120c017_0_214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1" name="Shape 2751"/>
        <p:cNvGrpSpPr/>
        <p:nvPr/>
      </p:nvGrpSpPr>
      <p:grpSpPr>
        <a:xfrm>
          <a:off x="0" y="0"/>
          <a:ext cx="0" cy="0"/>
          <a:chOff x="0" y="0"/>
          <a:chExt cx="0" cy="0"/>
        </a:xfrm>
      </p:grpSpPr>
      <p:sp>
        <p:nvSpPr>
          <p:cNvPr id="2752" name="Google Shape;2752;g40a120c017_0_215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3" name="Google Shape;2753;g40a120c017_0_2153: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Closing Resources</a:t>
            </a:r>
            <a:endParaRPr/>
          </a:p>
          <a:p>
            <a:pPr indent="0" lvl="1" marL="0" marR="0" rtl="0" algn="l">
              <a:spcBef>
                <a:spcPts val="0"/>
              </a:spcBef>
              <a:spcAft>
                <a:spcPts val="0"/>
              </a:spcAft>
              <a:buSzPts val="1800"/>
              <a:buFont typeface="Arial"/>
              <a:buNone/>
            </a:pPr>
            <a:r>
              <a:rPr b="0" i="0" lang="en-US" sz="1800" u="none" cap="none" strike="noStrike"/>
              <a:t>When you open resources, such as files or database connections, you should always close them when they are no longer needed. Attempting to close resources inside the </a:t>
            </a:r>
            <a:r>
              <a:rPr b="0" i="0" lang="en-US" sz="1800" u="none" cap="none" strike="noStrike">
                <a:latin typeface="Courier New"/>
                <a:ea typeface="Courier New"/>
                <a:cs typeface="Courier New"/>
                <a:sym typeface="Courier New"/>
              </a:rPr>
              <a:t>try</a:t>
            </a:r>
            <a:r>
              <a:rPr b="0" i="0" lang="en-US" sz="1800" u="none" cap="none" strike="noStrike"/>
              <a:t> block can be problematic because you can end up skipping the close operation. A </a:t>
            </a:r>
            <a:r>
              <a:rPr b="0" i="0" lang="en-US" sz="1800" u="none" cap="none" strike="noStrike">
                <a:latin typeface="Courier New"/>
                <a:ea typeface="Courier New"/>
                <a:cs typeface="Courier New"/>
                <a:sym typeface="Courier New"/>
              </a:rPr>
              <a:t>finally</a:t>
            </a:r>
            <a:r>
              <a:rPr b="0" i="0" lang="en-US" sz="1800" u="none" cap="none" strike="noStrike"/>
              <a:t> block always runs regardless of whether or not an error occurred during the execution of the </a:t>
            </a:r>
            <a:r>
              <a:rPr b="0" i="0" lang="en-US" sz="1800" u="none" cap="none" strike="noStrike">
                <a:latin typeface="Courier New"/>
                <a:ea typeface="Courier New"/>
                <a:cs typeface="Courier New"/>
                <a:sym typeface="Courier New"/>
              </a:rPr>
              <a:t>try</a:t>
            </a:r>
            <a:r>
              <a:rPr b="0" i="0" lang="en-US" sz="1800" u="none" cap="none" strike="noStrike"/>
              <a:t> block. If control jumps to a </a:t>
            </a:r>
            <a:r>
              <a:rPr b="0" i="0" lang="en-US" sz="1800" u="none" cap="none" strike="noStrike">
                <a:latin typeface="Courier New"/>
                <a:ea typeface="Courier New"/>
                <a:cs typeface="Courier New"/>
                <a:sym typeface="Courier New"/>
              </a:rPr>
              <a:t>catch</a:t>
            </a:r>
            <a:r>
              <a:rPr b="0" i="0" lang="en-US" sz="1800" u="none" cap="none" strike="noStrike"/>
              <a:t> block, the </a:t>
            </a:r>
            <a:r>
              <a:rPr b="0" i="0" lang="en-US" sz="1800" u="none" cap="none" strike="noStrike">
                <a:latin typeface="Courier New"/>
                <a:ea typeface="Courier New"/>
                <a:cs typeface="Courier New"/>
                <a:sym typeface="Courier New"/>
              </a:rPr>
              <a:t>finally</a:t>
            </a:r>
            <a:r>
              <a:rPr b="0" i="0" lang="en-US" sz="1800" u="none" cap="none" strike="noStrike"/>
              <a:t> block executes after the </a:t>
            </a:r>
            <a:r>
              <a:rPr b="0" i="0" lang="en-US" sz="1800" u="none" cap="none" strike="noStrike">
                <a:latin typeface="Courier New"/>
                <a:ea typeface="Courier New"/>
                <a:cs typeface="Courier New"/>
                <a:sym typeface="Courier New"/>
              </a:rPr>
              <a:t>catch</a:t>
            </a:r>
            <a:r>
              <a:rPr b="0" i="0" lang="en-US" sz="1800" u="none" cap="none" strike="noStrike"/>
              <a:t> block.</a:t>
            </a:r>
            <a:endParaRPr/>
          </a:p>
          <a:p>
            <a:pPr indent="0" lvl="1" marL="0" marR="0" rtl="0" algn="l">
              <a:spcBef>
                <a:spcPts val="0"/>
              </a:spcBef>
              <a:spcAft>
                <a:spcPts val="0"/>
              </a:spcAft>
              <a:buSzPts val="1800"/>
              <a:buFont typeface="Arial"/>
              <a:buNone/>
            </a:pPr>
            <a:r>
              <a:rPr b="0" i="0" lang="en-US" sz="1800" u="none" cap="none" strike="noStrike"/>
              <a:t>Sometimes the operation that you want to perform in your </a:t>
            </a:r>
            <a:r>
              <a:rPr b="0" i="0" lang="en-US" sz="1800" u="none" cap="none" strike="noStrike">
                <a:latin typeface="Courier New"/>
                <a:ea typeface="Courier New"/>
                <a:cs typeface="Courier New"/>
                <a:sym typeface="Courier New"/>
              </a:rPr>
              <a:t>finally</a:t>
            </a:r>
            <a:r>
              <a:rPr b="0" i="0" lang="en-US" sz="1800" u="none" cap="none" strike="noStrike"/>
              <a:t> block may itself cause an </a:t>
            </a:r>
            <a:r>
              <a:rPr b="0" i="0" lang="en-US" sz="1800" u="none" cap="none" strike="noStrike">
                <a:latin typeface="Courier New"/>
                <a:ea typeface="Courier New"/>
                <a:cs typeface="Courier New"/>
                <a:sym typeface="Courier New"/>
              </a:rPr>
              <a:t>Exception</a:t>
            </a:r>
            <a:r>
              <a:rPr b="0" i="0" lang="en-US" sz="1800" u="none" cap="none" strike="noStrike"/>
              <a:t> to be generated. In that case, you may be required to nest a </a:t>
            </a:r>
            <a:r>
              <a:rPr b="0" i="0" lang="en-US" sz="1800" u="none" cap="none" strike="noStrike">
                <a:latin typeface="Courier New"/>
                <a:ea typeface="Courier New"/>
                <a:cs typeface="Courier New"/>
                <a:sym typeface="Courier New"/>
              </a:rPr>
              <a:t>try-catch</a:t>
            </a:r>
            <a:r>
              <a:rPr b="0" i="0" lang="en-US" sz="1800" u="none" cap="none" strike="noStrike"/>
              <a:t> inside of a </a:t>
            </a:r>
            <a:r>
              <a:rPr b="0" i="0" lang="en-US" sz="1800" u="none" cap="none" strike="noStrike">
                <a:latin typeface="Courier New"/>
                <a:ea typeface="Courier New"/>
                <a:cs typeface="Courier New"/>
                <a:sym typeface="Courier New"/>
              </a:rPr>
              <a:t>finally</a:t>
            </a:r>
            <a:r>
              <a:rPr b="0" i="0" lang="en-US" sz="1800" u="none" cap="none" strike="noStrike"/>
              <a:t> block. You may also nest a </a:t>
            </a:r>
            <a:r>
              <a:rPr b="0" i="0" lang="en-US" sz="1800" u="none" cap="none" strike="noStrike">
                <a:latin typeface="Courier New"/>
                <a:ea typeface="Courier New"/>
                <a:cs typeface="Courier New"/>
                <a:sym typeface="Courier New"/>
              </a:rPr>
              <a:t>try-catch</a:t>
            </a:r>
            <a:r>
              <a:rPr b="0" i="0" lang="en-US" sz="1800" u="none" cap="none" strike="noStrike"/>
              <a:t> inside of </a:t>
            </a:r>
            <a:r>
              <a:rPr b="0" i="0" lang="en-US" sz="1800" u="none" cap="none" strike="noStrike">
                <a:latin typeface="Courier New"/>
                <a:ea typeface="Courier New"/>
                <a:cs typeface="Courier New"/>
                <a:sym typeface="Courier New"/>
              </a:rPr>
              <a:t>try</a:t>
            </a:r>
            <a:r>
              <a:rPr b="0" i="0" lang="en-US" sz="1800" u="none" cap="none" strike="noStrike"/>
              <a:t> and </a:t>
            </a:r>
            <a:r>
              <a:rPr b="0" i="0" lang="en-US" sz="1800" u="none" cap="none" strike="noStrike">
                <a:latin typeface="Courier New"/>
                <a:ea typeface="Courier New"/>
                <a:cs typeface="Courier New"/>
                <a:sym typeface="Courier New"/>
              </a:rPr>
              <a:t>catch</a:t>
            </a:r>
            <a:r>
              <a:rPr b="0" i="0" lang="en-US" sz="1800" u="none" cap="none" strike="noStrike"/>
              <a:t> blocks.</a:t>
            </a:r>
            <a:endParaRPr/>
          </a:p>
        </p:txBody>
      </p:sp>
      <p:sp>
        <p:nvSpPr>
          <p:cNvPr id="2754" name="Google Shape;2754;g40a120c017_0_215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3" name="Shape 2763"/>
        <p:cNvGrpSpPr/>
        <p:nvPr/>
      </p:nvGrpSpPr>
      <p:grpSpPr>
        <a:xfrm>
          <a:off x="0" y="0"/>
          <a:ext cx="0" cy="0"/>
          <a:chOff x="0" y="0"/>
          <a:chExt cx="0" cy="0"/>
        </a:xfrm>
      </p:grpSpPr>
      <p:sp>
        <p:nvSpPr>
          <p:cNvPr id="2764" name="Google Shape;2764;g40a120c017_0_2163:notes"/>
          <p:cNvSpPr txBox="1"/>
          <p:nvPr>
            <p:ph idx="1" type="body"/>
          </p:nvPr>
        </p:nvSpPr>
        <p:spPr>
          <a:xfrm>
            <a:off x="547687" y="5278437"/>
            <a:ext cx="5942100" cy="3198900"/>
          </a:xfrm>
          <a:prstGeom prst="rect">
            <a:avLst/>
          </a:prstGeom>
        </p:spPr>
        <p:txBody>
          <a:bodyPr anchorCtr="0" anchor="t" bIns="12900" lIns="12900" spcFirstLastPara="1" rIns="12900" wrap="square" tIns="12900">
            <a:noAutofit/>
          </a:bodyPr>
          <a:lstStyle/>
          <a:p>
            <a:pPr indent="0" lvl="0" marL="0" rtl="0" algn="l">
              <a:spcBef>
                <a:spcPts val="0"/>
              </a:spcBef>
              <a:spcAft>
                <a:spcPts val="0"/>
              </a:spcAft>
              <a:buNone/>
            </a:pPr>
            <a:r>
              <a:t/>
            </a:r>
            <a:endParaRPr/>
          </a:p>
        </p:txBody>
      </p:sp>
      <p:sp>
        <p:nvSpPr>
          <p:cNvPr id="2765" name="Google Shape;2765;g40a120c017_0_216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2" name="Shape 2772"/>
        <p:cNvGrpSpPr/>
        <p:nvPr/>
      </p:nvGrpSpPr>
      <p:grpSpPr>
        <a:xfrm>
          <a:off x="0" y="0"/>
          <a:ext cx="0" cy="0"/>
          <a:chOff x="0" y="0"/>
          <a:chExt cx="0" cy="0"/>
        </a:xfrm>
      </p:grpSpPr>
      <p:sp>
        <p:nvSpPr>
          <p:cNvPr id="2773" name="Google Shape;2773;g40a120c017_0_21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4" name="Google Shape;2774;g40a120c017_0_2170: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Closeable Resources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try</a:t>
            </a:r>
            <a:r>
              <a:rPr b="0" i="0" lang="en-US" sz="1800" u="none" cap="none" strike="noStrike"/>
              <a:t>-with-resources statement can eliminate the need for a lengthy </a:t>
            </a:r>
            <a:r>
              <a:rPr b="0" i="0" lang="en-US" sz="1800" u="none" cap="none" strike="noStrike">
                <a:latin typeface="Courier New"/>
                <a:ea typeface="Courier New"/>
                <a:cs typeface="Courier New"/>
                <a:sym typeface="Courier New"/>
              </a:rPr>
              <a:t>finally</a:t>
            </a:r>
            <a:r>
              <a:rPr b="0" i="0" lang="en-US" sz="1800" u="none" cap="none" strike="noStrike"/>
              <a:t> block. Resources opened by using the </a:t>
            </a:r>
            <a:r>
              <a:rPr b="0" i="0" lang="en-US" sz="1800" u="none" cap="none" strike="noStrike">
                <a:latin typeface="Courier New"/>
                <a:ea typeface="Courier New"/>
                <a:cs typeface="Courier New"/>
                <a:sym typeface="Courier New"/>
              </a:rPr>
              <a:t>try</a:t>
            </a:r>
            <a:r>
              <a:rPr b="0" i="0" lang="en-US" sz="1800" u="none" cap="none" strike="noStrike"/>
              <a:t>-with-resources statement are always closed. If a resource should be autoclosed, its reference must be declared within the </a:t>
            </a:r>
            <a:r>
              <a:rPr b="0" i="0" lang="en-US" sz="1800" u="none" cap="none" strike="noStrike">
                <a:latin typeface="Courier New"/>
                <a:ea typeface="Courier New"/>
                <a:cs typeface="Courier New"/>
                <a:sym typeface="Courier New"/>
              </a:rPr>
              <a:t>try</a:t>
            </a:r>
            <a:r>
              <a:rPr b="0" i="0" lang="en-US" sz="1800" u="none" cap="none" strike="noStrike"/>
              <a:t> statement’s parenthesis.</a:t>
            </a:r>
            <a:endParaRPr/>
          </a:p>
          <a:p>
            <a:pPr indent="0" lvl="1" marL="0" marR="0" rtl="0" algn="l">
              <a:spcBef>
                <a:spcPts val="0"/>
              </a:spcBef>
              <a:spcAft>
                <a:spcPts val="0"/>
              </a:spcAft>
              <a:buSzPts val="1800"/>
              <a:buFont typeface="Arial"/>
              <a:buNone/>
            </a:pPr>
            <a:r>
              <a:rPr b="0" i="0" lang="en-US" sz="1800" u="none" cap="none" strike="noStrike"/>
              <a:t>Multiple resources can be opened if they are separated by semicolons. If you open multiple resources, they should be closed in the opposite order in which you opened them.</a:t>
            </a:r>
            <a:endParaRPr/>
          </a:p>
        </p:txBody>
      </p:sp>
      <p:sp>
        <p:nvSpPr>
          <p:cNvPr id="2775" name="Google Shape;2775;g40a120c017_0_21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8: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28: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37" name="Google Shape;337;p28: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2" name="Shape 2782"/>
        <p:cNvGrpSpPr/>
        <p:nvPr/>
      </p:nvGrpSpPr>
      <p:grpSpPr>
        <a:xfrm>
          <a:off x="0" y="0"/>
          <a:ext cx="0" cy="0"/>
          <a:chOff x="0" y="0"/>
          <a:chExt cx="0" cy="0"/>
        </a:xfrm>
      </p:grpSpPr>
      <p:sp>
        <p:nvSpPr>
          <p:cNvPr id="2783" name="Google Shape;2783;g40a120c017_0_217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4" name="Google Shape;2784;g40a120c017_0_2178: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Benefits of Multi-</a:t>
            </a:r>
            <a:r>
              <a:rPr b="0" i="0" lang="en-US" sz="1800" u="none" cap="none" strike="noStrike">
                <a:latin typeface="Courier New"/>
                <a:ea typeface="Courier New"/>
                <a:cs typeface="Courier New"/>
                <a:sym typeface="Courier New"/>
              </a:rPr>
              <a:t>catch</a:t>
            </a:r>
            <a:endParaRPr/>
          </a:p>
          <a:p>
            <a:pPr indent="0" lvl="1" marL="0" marR="0" rtl="0" algn="l">
              <a:spcBef>
                <a:spcPts val="0"/>
              </a:spcBef>
              <a:spcAft>
                <a:spcPts val="0"/>
              </a:spcAft>
              <a:buSzPts val="1800"/>
              <a:buFont typeface="Arial"/>
              <a:buNone/>
            </a:pPr>
            <a:r>
              <a:rPr b="0" i="0" lang="en-US" sz="1800" u="none" cap="none" strike="noStrike"/>
              <a:t>Sometimes you want to perform the same action regardless of the exception being generated. The new multi-</a:t>
            </a:r>
            <a:r>
              <a:rPr b="0" i="0" lang="en-US" sz="1800" u="none" cap="none" strike="noStrike">
                <a:latin typeface="Courier New"/>
                <a:ea typeface="Courier New"/>
                <a:cs typeface="Courier New"/>
                <a:sym typeface="Courier New"/>
              </a:rPr>
              <a:t>catch</a:t>
            </a:r>
            <a:r>
              <a:rPr b="0" i="0" lang="en-US" sz="1800" u="none" cap="none" strike="noStrike"/>
              <a:t> clause reduces the amount of code you must write by eliminating the need for multiple </a:t>
            </a:r>
            <a:r>
              <a:rPr b="0" i="0" lang="en-US" sz="1800" u="none" cap="none" strike="noStrike">
                <a:latin typeface="Courier New"/>
                <a:ea typeface="Courier New"/>
                <a:cs typeface="Courier New"/>
                <a:sym typeface="Courier New"/>
              </a:rPr>
              <a:t>catch</a:t>
            </a:r>
            <a:r>
              <a:rPr b="0" i="0" lang="en-US" sz="1800" u="none" cap="none" strike="noStrike"/>
              <a:t> clauses with the same behaviors.</a:t>
            </a:r>
            <a:endParaRPr/>
          </a:p>
          <a:p>
            <a:pPr indent="0" lvl="1" marL="0" marR="0" rtl="0" algn="l">
              <a:spcBef>
                <a:spcPts val="0"/>
              </a:spcBef>
              <a:spcAft>
                <a:spcPts val="0"/>
              </a:spcAft>
              <a:buSzPts val="1800"/>
              <a:buFont typeface="Arial"/>
              <a:buNone/>
            </a:pPr>
            <a:r>
              <a:rPr b="0" i="0" lang="en-US" sz="1800" u="none" cap="none" strike="noStrike"/>
              <a:t>Another benefit of the multi-</a:t>
            </a:r>
            <a:r>
              <a:rPr b="0" i="0" lang="en-US" sz="1800" u="none" cap="none" strike="noStrike">
                <a:latin typeface="Courier New"/>
                <a:ea typeface="Courier New"/>
                <a:cs typeface="Courier New"/>
                <a:sym typeface="Courier New"/>
              </a:rPr>
              <a:t>catch</a:t>
            </a:r>
            <a:r>
              <a:rPr b="0" i="0" lang="en-US" sz="1800" u="none" cap="none" strike="noStrike"/>
              <a:t> clause is that it makes it less likely that you will attempt to catch a generic exception. Catching </a:t>
            </a:r>
            <a:r>
              <a:rPr b="0" i="0" lang="en-US" sz="1800" u="none" cap="none" strike="noStrike">
                <a:latin typeface="Courier New"/>
                <a:ea typeface="Courier New"/>
                <a:cs typeface="Courier New"/>
                <a:sym typeface="Courier New"/>
              </a:rPr>
              <a:t>Exception</a:t>
            </a:r>
            <a:r>
              <a:rPr b="0" i="0" lang="en-US" sz="1800" u="none" cap="none" strike="noStrike"/>
              <a:t> prevents you from noticing other types of exceptions that might be generated by code that you add later to a </a:t>
            </a:r>
            <a:r>
              <a:rPr b="0" i="0" lang="en-US" sz="1800" u="none" cap="none" strike="noStrike">
                <a:latin typeface="Courier New"/>
                <a:ea typeface="Courier New"/>
                <a:cs typeface="Courier New"/>
                <a:sym typeface="Courier New"/>
              </a:rPr>
              <a:t>try</a:t>
            </a:r>
            <a:r>
              <a:rPr b="0" i="0" lang="en-US" sz="1800" u="none" cap="none" strike="noStrike"/>
              <a:t> block.</a:t>
            </a:r>
            <a:endParaRPr/>
          </a:p>
          <a:p>
            <a:pPr indent="0" lvl="1" marL="0" marR="0" rtl="0" algn="l">
              <a:spcBef>
                <a:spcPts val="0"/>
              </a:spcBef>
              <a:spcAft>
                <a:spcPts val="0"/>
              </a:spcAft>
              <a:buSzPts val="1800"/>
              <a:buFont typeface="Arial"/>
              <a:buNone/>
            </a:pPr>
            <a:r>
              <a:rPr b="0" i="0" lang="en-US" sz="1800" u="none" cap="none" strike="noStrike"/>
              <a:t>The type alternatives that are separated with vertical bars cannot have an inheritance relationship. You may not list both </a:t>
            </a:r>
            <a:r>
              <a:rPr b="0" i="0" lang="en-US" sz="1800" u="none" cap="none" strike="noStrike">
                <a:latin typeface="Courier New"/>
                <a:ea typeface="Courier New"/>
                <a:cs typeface="Courier New"/>
                <a:sym typeface="Courier New"/>
              </a:rPr>
              <a:t>FileNotFoundException</a:t>
            </a:r>
            <a:r>
              <a:rPr b="0" i="0" lang="en-US" sz="1800" u="none" cap="none" strike="noStrike"/>
              <a:t> and </a:t>
            </a:r>
            <a:r>
              <a:rPr b="0" i="0" lang="en-US" sz="1800" u="none" cap="none" strike="noStrike">
                <a:latin typeface="Courier New"/>
                <a:ea typeface="Courier New"/>
                <a:cs typeface="Courier New"/>
                <a:sym typeface="Courier New"/>
              </a:rPr>
              <a:t>IOException</a:t>
            </a:r>
            <a:r>
              <a:rPr b="0" i="0" lang="en-US" sz="1800" u="none" cap="none" strike="noStrike"/>
              <a:t> in a </a:t>
            </a:r>
            <a:br>
              <a:rPr b="0" i="0" lang="en-US" sz="1800" u="none" cap="none" strike="noStrike"/>
            </a:br>
            <a:r>
              <a:rPr b="0" i="0" lang="en-US" sz="1800" u="none" cap="none" strike="noStrike"/>
              <a:t>multi-</a:t>
            </a:r>
            <a:r>
              <a:rPr b="0" i="0" lang="en-US" sz="1800" u="none" cap="none" strike="noStrike">
                <a:latin typeface="Courier New"/>
                <a:ea typeface="Courier New"/>
                <a:cs typeface="Courier New"/>
                <a:sym typeface="Courier New"/>
              </a:rPr>
              <a:t>catch</a:t>
            </a:r>
            <a:r>
              <a:rPr b="0" i="0" lang="en-US" sz="1800" u="none" cap="none" strike="noStrike"/>
              <a:t> clause.</a:t>
            </a:r>
            <a:endParaRPr/>
          </a:p>
          <a:p>
            <a:pPr indent="0" lvl="1" marL="0" marR="0" rtl="0" algn="l">
              <a:spcBef>
                <a:spcPts val="0"/>
              </a:spcBef>
              <a:spcAft>
                <a:spcPts val="0"/>
              </a:spcAft>
              <a:buSzPts val="1800"/>
              <a:buFont typeface="Arial"/>
              <a:buNone/>
            </a:pPr>
            <a:r>
              <a:rPr b="0" i="0" lang="en-US" sz="1800" u="none" cap="none" strike="noStrike"/>
              <a:t>File I/O and object serialization are covered in the lesson titled “Java I/O Fundamentals.”</a:t>
            </a:r>
            <a:endParaRPr/>
          </a:p>
        </p:txBody>
      </p:sp>
      <p:sp>
        <p:nvSpPr>
          <p:cNvPr id="2785" name="Google Shape;2785;g40a120c017_0_217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3" name="Shape 2793"/>
        <p:cNvGrpSpPr/>
        <p:nvPr/>
      </p:nvGrpSpPr>
      <p:grpSpPr>
        <a:xfrm>
          <a:off x="0" y="0"/>
          <a:ext cx="0" cy="0"/>
          <a:chOff x="0" y="0"/>
          <a:chExt cx="0" cy="0"/>
        </a:xfrm>
      </p:grpSpPr>
      <p:sp>
        <p:nvSpPr>
          <p:cNvPr id="2794" name="Google Shape;2794;g40a120c017_0_21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5" name="Google Shape;2795;g40a120c017_0_218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Using the </a:t>
            </a:r>
            <a:r>
              <a:rPr b="0" i="0" lang="en-US" sz="1800" u="none" cap="none" strike="noStrike">
                <a:latin typeface="Courier New"/>
                <a:ea typeface="Courier New"/>
                <a:cs typeface="Courier New"/>
                <a:sym typeface="Courier New"/>
              </a:rPr>
              <a:t>throws</a:t>
            </a:r>
            <a:r>
              <a:rPr b="0" i="0" lang="en-US" sz="1800" u="none" cap="none" strike="noStrike"/>
              <a:t> clause, a method may declare that it throws one or more exceptions during execution. </a:t>
            </a:r>
            <a:endParaRPr/>
          </a:p>
          <a:p>
            <a:pPr indent="0" lvl="1" marL="0" marR="0" rtl="0" algn="l">
              <a:spcBef>
                <a:spcPts val="0"/>
              </a:spcBef>
              <a:spcAft>
                <a:spcPts val="0"/>
              </a:spcAft>
              <a:buSzPts val="1800"/>
              <a:buFont typeface="Arial"/>
              <a:buNone/>
            </a:pPr>
            <a:r>
              <a:rPr b="0" i="0" lang="en-US" sz="1800" u="none" cap="none" strike="noStrike"/>
              <a:t>If an exception is generated while executing the method, the method stops executing and the exception is thrown to the caller. </a:t>
            </a:r>
            <a:endParaRPr/>
          </a:p>
          <a:p>
            <a:pPr indent="0" lvl="1" marL="0" marR="0" rtl="0" algn="l">
              <a:spcBef>
                <a:spcPts val="0"/>
              </a:spcBef>
              <a:spcAft>
                <a:spcPts val="0"/>
              </a:spcAft>
              <a:buSzPts val="1800"/>
              <a:buFont typeface="Arial"/>
              <a:buNone/>
            </a:pPr>
            <a:r>
              <a:rPr b="0" i="0" lang="en-US" sz="1800" u="none" cap="none" strike="noStrike"/>
              <a:t>Overridden methods may declare the same exceptions, fewer exceptions, or more specific exceptions, but not additional or more generic exceptions.</a:t>
            </a:r>
            <a:endParaRPr/>
          </a:p>
          <a:p>
            <a:pPr indent="0" lvl="1" marL="0" marR="0" rtl="0" algn="l">
              <a:spcBef>
                <a:spcPts val="0"/>
              </a:spcBef>
              <a:spcAft>
                <a:spcPts val="0"/>
              </a:spcAft>
              <a:buSzPts val="1800"/>
              <a:buFont typeface="Arial"/>
              <a:buNone/>
            </a:pPr>
            <a:r>
              <a:rPr b="0" i="0" lang="en-US" sz="1800" u="none" cap="none" strike="noStrike"/>
              <a:t>A method may declare multiple exceptions with a comma-separated list.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public static int readByteFromFile() throws FileNotFoundException, IOException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try (InputStream in = new FileInputStream("a.txt"))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System.out.println("File open");</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return in.read();</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t>
            </a:r>
            <a:endParaRPr/>
          </a:p>
          <a:p>
            <a:pPr indent="0" lvl="1" marL="0" marR="0" rtl="0" algn="l">
              <a:spcBef>
                <a:spcPts val="0"/>
              </a:spcBef>
              <a:spcAft>
                <a:spcPts val="0"/>
              </a:spcAft>
              <a:buSzPts val="1800"/>
              <a:buFont typeface="Arial"/>
              <a:buNone/>
            </a:pPr>
            <a:r>
              <a:rPr b="0" i="0" lang="en-US" sz="1800" u="none" cap="none" strike="noStrike"/>
              <a:t>Technically, you do not need to declare </a:t>
            </a:r>
            <a:r>
              <a:rPr b="0" i="0" lang="en-US" sz="1800" u="none" cap="none" strike="noStrike">
                <a:latin typeface="Courier New"/>
                <a:ea typeface="Courier New"/>
                <a:cs typeface="Courier New"/>
                <a:sym typeface="Courier New"/>
              </a:rPr>
              <a:t>FileNotFoundException</a:t>
            </a:r>
            <a:r>
              <a:rPr b="0" i="0" lang="en-US" sz="1800" u="none" cap="none" strike="noStrike"/>
              <a:t> because it is a subclass of </a:t>
            </a:r>
            <a:r>
              <a:rPr b="0" i="0" lang="en-US" sz="1800" u="none" cap="none" strike="noStrike">
                <a:latin typeface="Courier New"/>
                <a:ea typeface="Courier New"/>
                <a:cs typeface="Courier New"/>
                <a:sym typeface="Courier New"/>
              </a:rPr>
              <a:t>IOException</a:t>
            </a:r>
            <a:r>
              <a:rPr b="0" i="0" lang="en-US" sz="1800" u="none" cap="none" strike="noStrike"/>
              <a:t>, but it is a good </a:t>
            </a:r>
            <a:r>
              <a:rPr lang="en-US"/>
              <a:t>Lab </a:t>
            </a:r>
            <a:r>
              <a:rPr b="0" i="0" lang="en-US" sz="1800" u="none" cap="none" strike="noStrike"/>
              <a:t>to do so.</a:t>
            </a:r>
            <a:endParaRPr/>
          </a:p>
        </p:txBody>
      </p:sp>
      <p:sp>
        <p:nvSpPr>
          <p:cNvPr id="2796" name="Google Shape;2796;g40a120c017_0_21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3" name="Shape 2803"/>
        <p:cNvGrpSpPr/>
        <p:nvPr/>
      </p:nvGrpSpPr>
      <p:grpSpPr>
        <a:xfrm>
          <a:off x="0" y="0"/>
          <a:ext cx="0" cy="0"/>
          <a:chOff x="0" y="0"/>
          <a:chExt cx="0" cy="0"/>
        </a:xfrm>
      </p:grpSpPr>
      <p:sp>
        <p:nvSpPr>
          <p:cNvPr id="2804" name="Google Shape;2804;g40a120c017_0_219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5" name="Google Shape;2805;g40a120c017_0_2195: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Handling Exceptions</a:t>
            </a:r>
            <a:endParaRPr/>
          </a:p>
          <a:p>
            <a:pPr indent="0" lvl="1" marL="0" marR="0" rtl="0" algn="l">
              <a:spcBef>
                <a:spcPts val="0"/>
              </a:spcBef>
              <a:spcAft>
                <a:spcPts val="0"/>
              </a:spcAft>
              <a:buSzPts val="1800"/>
              <a:buFont typeface="Arial"/>
              <a:buNone/>
            </a:pPr>
            <a:r>
              <a:rPr b="0" i="0" lang="en-US" sz="1800" u="none" cap="none" strike="noStrike"/>
              <a:t>Your application should always handle its exceptions. Adding a </a:t>
            </a:r>
            <a:r>
              <a:rPr b="0" i="0" lang="en-US" sz="1800" u="none" cap="none" strike="noStrike">
                <a:latin typeface="Courier New"/>
                <a:ea typeface="Courier New"/>
                <a:cs typeface="Courier New"/>
                <a:sym typeface="Courier New"/>
              </a:rPr>
              <a:t>throws</a:t>
            </a:r>
            <a:r>
              <a:rPr b="0" i="0" lang="en-US" sz="1800" u="none" cap="none" strike="noStrike"/>
              <a:t> clause to a method only delays the handling of the exception. In fact, an exception can be thrown repeatedly up the call stack. A standard Java SE application must handle any exceptions before they are thrown out of the </a:t>
            </a:r>
            <a:r>
              <a:rPr b="0" i="0" lang="en-US" sz="1800" u="none" cap="none" strike="noStrike">
                <a:latin typeface="Courier New"/>
                <a:ea typeface="Courier New"/>
                <a:cs typeface="Courier New"/>
                <a:sym typeface="Courier New"/>
              </a:rPr>
              <a:t>main</a:t>
            </a:r>
            <a:r>
              <a:rPr b="0" i="0" lang="en-US" sz="1800" u="none" cap="none" strike="noStrike"/>
              <a:t> method; otherwise, you risk having your program terminate abnormally. It is possible to declare that </a:t>
            </a:r>
            <a:r>
              <a:rPr b="0" i="0" lang="en-US" sz="1800" u="none" cap="none" strike="noStrike">
                <a:latin typeface="Courier New"/>
                <a:ea typeface="Courier New"/>
                <a:cs typeface="Courier New"/>
                <a:sym typeface="Courier New"/>
              </a:rPr>
              <a:t>main</a:t>
            </a:r>
            <a:r>
              <a:rPr b="0" i="0" lang="en-US" sz="1800" u="none" cap="none" strike="noStrike"/>
              <a:t> throws an exception, but unless you are designing programs to terminate in a nongraceful fashion, you should avoid doing so.</a:t>
            </a:r>
            <a:endParaRPr/>
          </a:p>
        </p:txBody>
      </p:sp>
      <p:sp>
        <p:nvSpPr>
          <p:cNvPr id="2806" name="Google Shape;2806;g40a120c017_0_219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4" name="Shape 2814"/>
        <p:cNvGrpSpPr/>
        <p:nvPr/>
      </p:nvGrpSpPr>
      <p:grpSpPr>
        <a:xfrm>
          <a:off x="0" y="0"/>
          <a:ext cx="0" cy="0"/>
          <a:chOff x="0" y="0"/>
          <a:chExt cx="0" cy="0"/>
        </a:xfrm>
      </p:grpSpPr>
      <p:sp>
        <p:nvSpPr>
          <p:cNvPr id="2815" name="Google Shape;2815;g40a120c017_0_2204:notes"/>
          <p:cNvSpPr txBox="1"/>
          <p:nvPr>
            <p:ph idx="1" type="body"/>
          </p:nvPr>
        </p:nvSpPr>
        <p:spPr>
          <a:xfrm>
            <a:off x="523875" y="5249862"/>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code snippet in the slide demonstrates creating a method that throws a checked exception</a:t>
            </a:r>
            <a:endParaRPr/>
          </a:p>
          <a:p>
            <a:pPr indent="0" lvl="1" marL="0" marR="0" rtl="0" algn="l">
              <a:spcBef>
                <a:spcPts val="0"/>
              </a:spcBef>
              <a:spcAft>
                <a:spcPts val="0"/>
              </a:spcAft>
              <a:buSzPts val="1800"/>
              <a:buFont typeface="Arial"/>
              <a:buNone/>
            </a:pPr>
            <a:br>
              <a:rPr b="0" i="0" lang="en-US" sz="1800" u="none" cap="none" strike="noStrike"/>
            </a:br>
            <a:r>
              <a:rPr b="0" i="0" lang="en-US" sz="1800" u="none" cap="none" strike="noStrike"/>
              <a:t>Line 3:  The </a:t>
            </a:r>
            <a:r>
              <a:rPr b="0" i="0" lang="en-US" sz="1800" u="none" cap="none" strike="noStrike">
                <a:latin typeface="Courier New"/>
                <a:ea typeface="Courier New"/>
                <a:cs typeface="Courier New"/>
                <a:sym typeface="Courier New"/>
              </a:rPr>
              <a:t>throws</a:t>
            </a:r>
            <a:r>
              <a:rPr b="0" i="0" lang="en-US" sz="1800" u="none" cap="none" strike="noStrike"/>
              <a:t> statement indicates that this method can throw </a:t>
            </a:r>
            <a:r>
              <a:rPr b="0" i="0" lang="en-US" sz="1800" u="none" cap="none" strike="noStrike">
                <a:latin typeface="Courier New"/>
                <a:ea typeface="Courier New"/>
                <a:cs typeface="Courier New"/>
                <a:sym typeface="Courier New"/>
              </a:rPr>
              <a:t>FileNotFoundException</a:t>
            </a:r>
            <a:r>
              <a:rPr b="0" i="0" lang="en-US" sz="1800" u="none" cap="none" strike="noStrike"/>
              <a:t>.</a:t>
            </a:r>
            <a:br>
              <a:rPr b="0" i="0" lang="en-US" sz="1800" u="none" cap="none" strike="noStrike"/>
            </a:br>
            <a:r>
              <a:rPr b="0" i="0" lang="en-US" sz="1800" u="none" cap="none" strike="noStrike"/>
              <a:t>Line 7: If the file cannot be found, the code creates and throws an object of </a:t>
            </a:r>
            <a:r>
              <a:rPr b="0" i="0" lang="en-US" sz="1800" u="none" cap="none" strike="noStrike">
                <a:latin typeface="Courier New"/>
                <a:ea typeface="Courier New"/>
                <a:cs typeface="Courier New"/>
                <a:sym typeface="Courier New"/>
              </a:rPr>
              <a:t>FileNotFoundException</a:t>
            </a:r>
            <a:r>
              <a:rPr b="0" i="0" lang="en-US" sz="1800" u="none" cap="none" strike="noStrike"/>
              <a:t> by using the </a:t>
            </a:r>
            <a:r>
              <a:rPr b="0" i="0" lang="en-US" sz="1800" u="none" cap="none" strike="noStrike">
                <a:latin typeface="Courier New"/>
                <a:ea typeface="Courier New"/>
                <a:cs typeface="Courier New"/>
                <a:sym typeface="Courier New"/>
              </a:rPr>
              <a:t>throw</a:t>
            </a:r>
            <a:r>
              <a:rPr b="0" i="0" lang="en-US" sz="1800" u="none" cap="none" strike="noStrike"/>
              <a:t> statement.</a:t>
            </a:r>
            <a:endParaRPr/>
          </a:p>
          <a:p>
            <a:pPr indent="0" lvl="1" marL="0" marR="0" rtl="0" algn="l">
              <a:spcBef>
                <a:spcPts val="0"/>
              </a:spcBef>
              <a:spcAft>
                <a:spcPts val="0"/>
              </a:spcAft>
              <a:buSzPts val="1800"/>
              <a:buFont typeface="Arial"/>
              <a:buNone/>
            </a:pPr>
            <a:r>
              <a:rPr b="0" i="0" lang="en-US" sz="1800" u="none" cap="none" strike="noStrike"/>
              <a:t>A method chooses to throw an exception as opposed to handling it itself. It is a contract between the calling method and the called method. </a:t>
            </a:r>
            <a:endParaRPr/>
          </a:p>
          <a:p>
            <a:pPr indent="0" lvl="1" marL="0" marR="0" rtl="0" algn="l">
              <a:spcBef>
                <a:spcPts val="0"/>
              </a:spcBef>
              <a:spcAft>
                <a:spcPts val="0"/>
              </a:spcAft>
              <a:buSzPts val="1800"/>
              <a:buFont typeface="Arial"/>
              <a:buNone/>
            </a:pPr>
            <a:r>
              <a:rPr b="0" i="0" lang="en-US" sz="1800" u="none" cap="none" strike="noStrike"/>
              <a:t>In this example, the method </a:t>
            </a:r>
            <a:r>
              <a:rPr b="0" i="0" lang="en-US" sz="1800" u="none" cap="none" strike="noStrike">
                <a:latin typeface="Courier New"/>
                <a:ea typeface="Courier New"/>
                <a:cs typeface="Courier New"/>
                <a:sym typeface="Courier New"/>
              </a:rPr>
              <a:t>readFile</a:t>
            </a:r>
            <a:r>
              <a:rPr b="0" i="0" lang="en-US" sz="1800" u="none" cap="none" strike="noStrike"/>
              <a:t> does not handle </a:t>
            </a:r>
            <a:r>
              <a:rPr b="0" i="0" lang="en-US" sz="1800" u="none" cap="none" strike="noStrike">
                <a:latin typeface="Courier New"/>
                <a:ea typeface="Courier New"/>
                <a:cs typeface="Courier New"/>
                <a:sym typeface="Courier New"/>
              </a:rPr>
              <a:t>FileNotFoundException</a:t>
            </a:r>
            <a:r>
              <a:rPr b="0" i="0" lang="en-US" sz="1800" u="none" cap="none" strike="noStrike"/>
              <a:t> itself because its responsibilities do not include how to locate a file.</a:t>
            </a:r>
            <a:endParaRPr/>
          </a:p>
        </p:txBody>
      </p:sp>
      <p:sp>
        <p:nvSpPr>
          <p:cNvPr id="2816" name="Google Shape;2816;g40a120c017_0_220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
        <p:nvSpPr>
          <p:cNvPr id="2817" name="Google Shape;2817;g40a120c017_0_220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3" name="Shape 2823"/>
        <p:cNvGrpSpPr/>
        <p:nvPr/>
      </p:nvGrpSpPr>
      <p:grpSpPr>
        <a:xfrm>
          <a:off x="0" y="0"/>
          <a:ext cx="0" cy="0"/>
          <a:chOff x="0" y="0"/>
          <a:chExt cx="0" cy="0"/>
        </a:xfrm>
      </p:grpSpPr>
      <p:sp>
        <p:nvSpPr>
          <p:cNvPr id="2824" name="Google Shape;2824;g40a120c017_0_221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5" name="Google Shape;2825;g40a120c017_0_221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Custom exceptions are never thrown by standard Java class libraries. To take advantage of a custom exception class, you must throw it yourself. For example:</a:t>
            </a:r>
            <a:endParaRPr/>
          </a:p>
          <a:p>
            <a:pPr indent="0" lvl="4" marL="0" marR="0" rtl="0" algn="l">
              <a:spcBef>
                <a:spcPts val="0"/>
              </a:spcBef>
              <a:spcAft>
                <a:spcPts val="0"/>
              </a:spcAft>
              <a:buSzPts val="1800"/>
              <a:buFont typeface="Arial"/>
              <a:buNone/>
            </a:pPr>
            <a:r>
              <a:rPr b="0" i="0" lang="en-US" sz="1800" u="none" cap="none" strike="noStrike"/>
              <a:t>throw new InvalidPasswordException();</a:t>
            </a:r>
            <a:endParaRPr/>
          </a:p>
          <a:p>
            <a:pPr indent="0" lvl="1" marL="0" marR="0" rtl="0" algn="l">
              <a:spcBef>
                <a:spcPts val="0"/>
              </a:spcBef>
              <a:spcAft>
                <a:spcPts val="0"/>
              </a:spcAft>
              <a:buSzPts val="1800"/>
              <a:buFont typeface="Arial"/>
              <a:buNone/>
            </a:pPr>
            <a:r>
              <a:rPr b="0" i="0" lang="en-US" sz="1800" u="none" cap="none" strike="noStrike"/>
              <a:t>A custom exception class may override methods or add new functionality. The rules of inheritance are the same, even though the parent class type is an exception.</a:t>
            </a:r>
            <a:endParaRPr/>
          </a:p>
          <a:p>
            <a:pPr indent="0" lvl="1" marL="0" marR="0" rtl="0" algn="l">
              <a:spcBef>
                <a:spcPts val="0"/>
              </a:spcBef>
              <a:spcAft>
                <a:spcPts val="0"/>
              </a:spcAft>
              <a:buSzPts val="1800"/>
              <a:buFont typeface="Arial"/>
              <a:buNone/>
            </a:pPr>
            <a:r>
              <a:rPr b="0" i="0" lang="en-US" sz="1800" u="none" cap="none" strike="noStrike"/>
              <a:t>Because exceptions capture information about a problem that has occurred, you may need to add fields and methods depending on the type of information that needs to be captured. If a string can capture all the necessary information, you can use the </a:t>
            </a:r>
            <a:r>
              <a:rPr b="0" i="0" lang="en-US" sz="1800" u="none" cap="none" strike="noStrike">
                <a:latin typeface="Courier New"/>
                <a:ea typeface="Courier New"/>
                <a:cs typeface="Courier New"/>
                <a:sym typeface="Courier New"/>
              </a:rPr>
              <a:t>getMessage()</a:t>
            </a:r>
            <a:r>
              <a:rPr b="0" i="0" lang="en-US" sz="1800" u="none" cap="none" strike="noStrike"/>
              <a:t> method that all </a:t>
            </a:r>
            <a:r>
              <a:rPr b="0" i="0" lang="en-US" sz="1800" u="none" cap="none" strike="noStrike">
                <a:latin typeface="Courier New"/>
                <a:ea typeface="Courier New"/>
                <a:cs typeface="Courier New"/>
                <a:sym typeface="Courier New"/>
              </a:rPr>
              <a:t>Exception</a:t>
            </a:r>
            <a:r>
              <a:rPr b="0" i="0" lang="en-US" sz="1800" u="none" cap="none" strike="noStrike"/>
              <a:t> classes inherit from </a:t>
            </a:r>
            <a:r>
              <a:rPr b="0" i="0" lang="en-US" sz="1800" u="none" cap="none" strike="noStrike">
                <a:latin typeface="Courier New"/>
                <a:ea typeface="Courier New"/>
                <a:cs typeface="Courier New"/>
                <a:sym typeface="Courier New"/>
              </a:rPr>
              <a:t>Throwable</a:t>
            </a:r>
            <a:r>
              <a:rPr b="0" i="0" lang="en-US" sz="1800" u="none" cap="none" strike="noStrike"/>
              <a:t>. Any </a:t>
            </a:r>
            <a:r>
              <a:rPr b="0" i="0" lang="en-US" sz="1800" u="none" cap="none" strike="noStrike">
                <a:latin typeface="Courier New"/>
                <a:ea typeface="Courier New"/>
                <a:cs typeface="Courier New"/>
                <a:sym typeface="Courier New"/>
              </a:rPr>
              <a:t>Exception</a:t>
            </a:r>
            <a:r>
              <a:rPr b="0" i="0" lang="en-US" sz="1800" u="none" cap="none" strike="noStrike"/>
              <a:t> constructor that receives a string will store it to be returned by </a:t>
            </a:r>
            <a:r>
              <a:rPr b="0" i="0" lang="en-US" sz="1800" u="none" cap="none" strike="noStrike">
                <a:latin typeface="Courier New"/>
                <a:ea typeface="Courier New"/>
                <a:cs typeface="Courier New"/>
                <a:sym typeface="Courier New"/>
              </a:rPr>
              <a:t>getMessage()</a:t>
            </a:r>
            <a:r>
              <a:rPr b="0" i="0" lang="en-US" sz="1800" u="none" cap="none" strike="noStrike"/>
              <a:t>.</a:t>
            </a:r>
            <a:endParaRPr/>
          </a:p>
        </p:txBody>
      </p:sp>
      <p:sp>
        <p:nvSpPr>
          <p:cNvPr id="2826" name="Google Shape;2826;g40a120c017_0_221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1" name="Shape 2831"/>
        <p:cNvGrpSpPr/>
        <p:nvPr/>
      </p:nvGrpSpPr>
      <p:grpSpPr>
        <a:xfrm>
          <a:off x="0" y="0"/>
          <a:ext cx="0" cy="0"/>
          <a:chOff x="0" y="0"/>
          <a:chExt cx="0" cy="0"/>
        </a:xfrm>
      </p:grpSpPr>
      <p:sp>
        <p:nvSpPr>
          <p:cNvPr id="2832" name="Google Shape;2832;g40a120c017_0_22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3" name="Google Shape;2833;g40a120c017_0_221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Why Use Assertions</a:t>
            </a:r>
            <a:endParaRPr/>
          </a:p>
          <a:p>
            <a:pPr indent="0" lvl="1" marL="0" marR="0" rtl="0" algn="l">
              <a:spcBef>
                <a:spcPts val="0"/>
              </a:spcBef>
              <a:spcAft>
                <a:spcPts val="0"/>
              </a:spcAft>
              <a:buSzPts val="1800"/>
              <a:buFont typeface="Arial"/>
              <a:buNone/>
            </a:pPr>
            <a:r>
              <a:rPr b="0" i="0" lang="en-US" sz="1800" u="none" cap="none" strike="noStrike"/>
              <a:t>You can use assertions to add code to your applications, which would ensure that the application is executing as expected. Using assertions, you test for various conditions failing; if they do, you terminate the application and display debugging-related information. Assertions should not be used if the checks to be performed should always be executed because assertion checking may be disabled.</a:t>
            </a:r>
            <a:endParaRPr/>
          </a:p>
        </p:txBody>
      </p:sp>
      <p:sp>
        <p:nvSpPr>
          <p:cNvPr id="2834" name="Google Shape;2834;g40a120c017_0_221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40a120c017_0_22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1" name="Google Shape;2841;g40a120c017_0_22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assert</a:t>
            </a:r>
            <a:r>
              <a:rPr b="0" i="0" lang="en-US" sz="1800" u="none" cap="none" strike="noStrike"/>
              <a:t> Statement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AssertionError</a:t>
            </a:r>
            <a:r>
              <a:rPr b="0" i="0" lang="en-US" sz="1800" u="none" cap="none" strike="noStrike"/>
              <a:t> is a subclass of </a:t>
            </a:r>
            <a:r>
              <a:rPr b="0" i="0" lang="en-US" sz="1800" u="none" cap="none" strike="noStrike">
                <a:latin typeface="Courier New"/>
                <a:ea typeface="Courier New"/>
                <a:cs typeface="Courier New"/>
                <a:sym typeface="Courier New"/>
              </a:rPr>
              <a:t>Error</a:t>
            </a:r>
            <a:r>
              <a:rPr b="0" i="0" lang="en-US" sz="1800" u="none" cap="none" strike="noStrike"/>
              <a:t> and, therefore, falls in the category of unchecked exceptions.</a:t>
            </a:r>
            <a:endParaRPr/>
          </a:p>
        </p:txBody>
      </p:sp>
      <p:sp>
        <p:nvSpPr>
          <p:cNvPr id="2842" name="Google Shape;2842;g40a120c017_0_22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40a120c017_0_223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1" name="Google Shape;2851;g40a120c017_0_223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An </a:t>
            </a:r>
            <a:r>
              <a:rPr b="0" i="0" lang="en-US" sz="1800" u="none" cap="none" strike="noStrike">
                <a:solidFill>
                  <a:srgbClr val="000000"/>
                </a:solidFill>
              </a:rPr>
              <a:t>invariant</a:t>
            </a:r>
            <a:r>
              <a:rPr b="0" i="0" lang="en-US" sz="1800" u="none" cap="none" strike="noStrike"/>
              <a:t> is something that should always be </a:t>
            </a:r>
            <a:r>
              <a:rPr b="0" i="0" lang="en-US" sz="1800" u="none" cap="none" strike="noStrike">
                <a:latin typeface="Courier New"/>
                <a:ea typeface="Courier New"/>
                <a:cs typeface="Courier New"/>
                <a:sym typeface="Courier New"/>
              </a:rPr>
              <a:t>true</a:t>
            </a:r>
            <a:r>
              <a:rPr b="0" i="0" lang="en-US" sz="1800" u="none" cap="none" strike="noStrike"/>
              <a:t>. An </a:t>
            </a:r>
            <a:r>
              <a:rPr b="0" i="0" lang="en-US" sz="1800" u="none" cap="none" strike="noStrike">
                <a:solidFill>
                  <a:srgbClr val="000000"/>
                </a:solidFill>
              </a:rPr>
              <a:t>internal invariant</a:t>
            </a:r>
            <a:r>
              <a:rPr b="0" i="0" lang="en-US" sz="1800" u="none" cap="none" strike="noStrike"/>
              <a:t> is a “fact” that you believe to be true at a certain point in the program.</a:t>
            </a:r>
            <a:endParaRPr/>
          </a:p>
          <a:p>
            <a:pPr indent="0" lvl="1" marL="0" marR="0" rtl="0" algn="l">
              <a:spcBef>
                <a:spcPts val="0"/>
              </a:spcBef>
              <a:spcAft>
                <a:spcPts val="0"/>
              </a:spcAft>
              <a:buSzPts val="1800"/>
              <a:buFont typeface="Arial"/>
              <a:buNone/>
            </a:pPr>
            <a:r>
              <a:rPr b="0" i="0" lang="en-US" sz="1800" u="none" cap="none" strike="noStrike"/>
              <a:t>In the code snippet in the slide, the </a:t>
            </a:r>
            <a:r>
              <a:rPr b="0" i="0" lang="en-US" sz="1800" u="none" cap="none" strike="noStrike">
                <a:latin typeface="Courier New"/>
                <a:ea typeface="Courier New"/>
                <a:cs typeface="Courier New"/>
                <a:sym typeface="Courier New"/>
              </a:rPr>
              <a:t>assert</a:t>
            </a:r>
            <a:r>
              <a:rPr b="0" i="0" lang="en-US" sz="1800" u="none" cap="none" strike="noStrike"/>
              <a:t> statement determines whether the number is less than zero and, if so, it throws an </a:t>
            </a:r>
            <a:r>
              <a:rPr b="0" i="0" lang="en-US" sz="1800" u="none" cap="none" strike="noStrike">
                <a:latin typeface="Courier New"/>
                <a:ea typeface="Courier New"/>
                <a:cs typeface="Courier New"/>
                <a:sym typeface="Courier New"/>
              </a:rPr>
              <a:t>AssertionError</a:t>
            </a:r>
            <a:r>
              <a:rPr b="0" i="0" lang="en-US" sz="1800" u="none" cap="none" strike="noStrike"/>
              <a:t>. </a:t>
            </a:r>
            <a:endParaRPr/>
          </a:p>
          <a:p>
            <a:pPr indent="0" lvl="0" marL="0" marR="0" rtl="0" algn="l">
              <a:spcBef>
                <a:spcPts val="0"/>
              </a:spcBef>
              <a:spcAft>
                <a:spcPts val="0"/>
              </a:spcAft>
              <a:buNone/>
            </a:pPr>
            <a:r>
              <a:t/>
            </a:r>
            <a:endParaRPr b="0" i="0" sz="1800" u="none" cap="none" strike="noStrike"/>
          </a:p>
        </p:txBody>
      </p:sp>
      <p:sp>
        <p:nvSpPr>
          <p:cNvPr id="2852" name="Google Shape;2852;g40a120c017_0_223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40a120c017_0_223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
        <p:nvSpPr>
          <p:cNvPr id="2861" name="Google Shape;2861;g40a120c017_0_223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2" name="Google Shape;2862;g40a120c017_0_223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Assertion can be used in a </a:t>
            </a:r>
            <a:r>
              <a:rPr b="0" i="0" lang="en-US" sz="1800" u="none" cap="none" strike="noStrike">
                <a:latin typeface="Courier New"/>
                <a:ea typeface="Courier New"/>
                <a:cs typeface="Courier New"/>
                <a:sym typeface="Courier New"/>
              </a:rPr>
              <a:t>switch</a:t>
            </a:r>
            <a:r>
              <a:rPr b="0" i="0" lang="en-US" sz="1800" u="none" cap="none" strike="noStrike"/>
              <a:t> statement with no </a:t>
            </a:r>
            <a:r>
              <a:rPr b="0" i="0" lang="en-US" sz="1800" u="none" cap="none" strike="noStrike">
                <a:latin typeface="Courier New"/>
                <a:ea typeface="Courier New"/>
                <a:cs typeface="Courier New"/>
                <a:sym typeface="Courier New"/>
              </a:rPr>
              <a:t>default</a:t>
            </a:r>
            <a:r>
              <a:rPr b="0" i="0" lang="en-US" sz="1800" u="none" cap="none" strike="noStrike"/>
              <a:t> case, when the programmer is sure that one of the </a:t>
            </a:r>
            <a:r>
              <a:rPr b="0" i="0" lang="en-US" sz="1800" u="none" cap="none" strike="noStrike">
                <a:latin typeface="Courier New"/>
                <a:ea typeface="Courier New"/>
                <a:cs typeface="Courier New"/>
                <a:sym typeface="Courier New"/>
              </a:rPr>
              <a:t>switch </a:t>
            </a:r>
            <a:r>
              <a:rPr b="0" i="0" lang="en-US" sz="1800" u="none" cap="none" strike="noStrike"/>
              <a:t>cases will be executed every time he or she can omit the </a:t>
            </a:r>
            <a:r>
              <a:rPr b="0" i="0" lang="en-US" sz="1800" u="none" cap="none" strike="noStrike">
                <a:latin typeface="Courier New"/>
                <a:ea typeface="Courier New"/>
                <a:cs typeface="Courier New"/>
                <a:sym typeface="Courier New"/>
              </a:rPr>
              <a:t>default</a:t>
            </a:r>
            <a:r>
              <a:rPr b="0" i="0" lang="en-US" sz="1800" u="none" cap="none" strike="noStrike"/>
              <a:t> case as in the example in the slide. </a:t>
            </a:r>
            <a:endParaRPr/>
          </a:p>
          <a:p>
            <a:pPr indent="0" lvl="1" marL="0" marR="0" rtl="0" algn="l">
              <a:spcBef>
                <a:spcPts val="0"/>
              </a:spcBef>
              <a:spcAft>
                <a:spcPts val="0"/>
              </a:spcAft>
              <a:buSzPts val="1800"/>
              <a:buFont typeface="Arial"/>
              <a:buNone/>
            </a:pPr>
            <a:r>
              <a:rPr b="0" i="0" lang="en-US" sz="1800" u="none" cap="none" strike="noStrike"/>
              <a:t>To test this assumption, the programmer can add  an </a:t>
            </a:r>
            <a:r>
              <a:rPr b="0" i="0" lang="en-US" sz="1800" u="none" cap="none" strike="noStrike">
                <a:latin typeface="Courier New"/>
                <a:ea typeface="Courier New"/>
                <a:cs typeface="Courier New"/>
                <a:sym typeface="Courier New"/>
              </a:rPr>
              <a:t>assert</a:t>
            </a:r>
            <a:r>
              <a:rPr b="0" i="0" lang="en-US" sz="1800" u="none" cap="none" strike="noStrike"/>
              <a:t> statement in the </a:t>
            </a:r>
            <a:r>
              <a:rPr b="0" i="0" lang="en-US" sz="1800" u="none" cap="none" strike="noStrike">
                <a:latin typeface="Courier New"/>
                <a:ea typeface="Courier New"/>
                <a:cs typeface="Courier New"/>
                <a:sym typeface="Courier New"/>
              </a:rPr>
              <a:t>default</a:t>
            </a:r>
            <a:r>
              <a:rPr b="0" i="0" lang="en-US" sz="1800" u="none" cap="none" strike="noStrike"/>
              <a:t> case. By using the assert statement, you can check the assumption about the applications flow of control. Assertion can be placed at any location where the control will not be reached.</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0" name="Shape 2870"/>
        <p:cNvGrpSpPr/>
        <p:nvPr/>
      </p:nvGrpSpPr>
      <p:grpSpPr>
        <a:xfrm>
          <a:off x="0" y="0"/>
          <a:ext cx="0" cy="0"/>
          <a:chOff x="0" y="0"/>
          <a:chExt cx="0" cy="0"/>
        </a:xfrm>
      </p:grpSpPr>
      <p:sp>
        <p:nvSpPr>
          <p:cNvPr id="2871" name="Google Shape;2871;g40a120c017_0_22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2" name="Google Shape;2872;g40a120c017_0_22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solidFill>
                  <a:srgbClr val="000000"/>
                </a:solidFill>
              </a:rPr>
              <a:t>class invariant</a:t>
            </a:r>
            <a:r>
              <a:rPr b="0" i="0" lang="en-US" sz="1800" u="none" cap="none" strike="noStrike"/>
              <a:t> is one that an object must satisfy in order to be a valid member of a class.</a:t>
            </a:r>
            <a:endParaRPr/>
          </a:p>
          <a:p>
            <a:pPr indent="0" lvl="0" marL="0" marR="0" rtl="0" algn="l">
              <a:spcBef>
                <a:spcPts val="0"/>
              </a:spcBef>
              <a:spcAft>
                <a:spcPts val="0"/>
              </a:spcAft>
              <a:buNone/>
            </a:pPr>
            <a:r>
              <a:t/>
            </a:r>
            <a:endParaRPr b="0" i="0" sz="1800" u="none" cap="none" strike="noStrike"/>
          </a:p>
        </p:txBody>
      </p:sp>
      <p:sp>
        <p:nvSpPr>
          <p:cNvPr id="2873" name="Google Shape;2873;g40a120c017_0_22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9: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29: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Java language uses pass-by-value for all assignment operations. This means that the argument on the right side of the equal sign is evaluated, and the value of the argument is assigned to the left side of the equal sign.</a:t>
            </a:r>
            <a:endParaRPr/>
          </a:p>
          <a:p>
            <a:pPr indent="0" lvl="1" marL="0" marR="0" rtl="0" algn="l">
              <a:spcBef>
                <a:spcPts val="0"/>
              </a:spcBef>
              <a:spcAft>
                <a:spcPts val="0"/>
              </a:spcAft>
              <a:buSzPts val="1800"/>
              <a:buFont typeface="Arial"/>
              <a:buNone/>
            </a:pPr>
            <a:r>
              <a:rPr b="0" i="0" lang="en-US" sz="1800" u="none" cap="none" strike="noStrike"/>
              <a:t>For Java primitives, this is straightforward. Java does not pass a reference to a primitive (such as an integer), but rather a copy of the value. </a:t>
            </a:r>
            <a:endParaRPr/>
          </a:p>
        </p:txBody>
      </p:sp>
      <p:sp>
        <p:nvSpPr>
          <p:cNvPr id="346" name="Google Shape;346;p29: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0" name="Shape 2880"/>
        <p:cNvGrpSpPr/>
        <p:nvPr/>
      </p:nvGrpSpPr>
      <p:grpSpPr>
        <a:xfrm>
          <a:off x="0" y="0"/>
          <a:ext cx="0" cy="0"/>
          <a:chOff x="0" y="0"/>
          <a:chExt cx="0" cy="0"/>
        </a:xfrm>
      </p:grpSpPr>
      <p:sp>
        <p:nvSpPr>
          <p:cNvPr id="2881" name="Google Shape;2881;g40a120c017_0_225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2" name="Google Shape;2882;g40a120c017_0_225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Enabling Assertions in Netbeans</a:t>
            </a:r>
            <a:endParaRPr/>
          </a:p>
          <a:p>
            <a:pPr indent="0" lvl="2" marL="0" marR="0" rtl="0" algn="l">
              <a:spcBef>
                <a:spcPts val="0"/>
              </a:spcBef>
              <a:spcAft>
                <a:spcPts val="0"/>
              </a:spcAft>
              <a:buSzPts val="1800"/>
              <a:buFont typeface="Arial"/>
              <a:buNone/>
            </a:pPr>
            <a:r>
              <a:rPr b="0" i="0" lang="en-US" sz="1800" u="none" cap="none" strike="noStrike"/>
              <a:t>In Netbeans, right-click the project and select </a:t>
            </a:r>
            <a:r>
              <a:rPr b="1" i="0" lang="en-US" sz="1800" u="none" cap="none" strike="noStrike"/>
              <a:t>Properties</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In the window that appears, select </a:t>
            </a:r>
            <a:r>
              <a:rPr b="1" i="0" lang="en-US" sz="1800" u="none" cap="none" strike="noStrike"/>
              <a:t>Run</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Enter</a:t>
            </a:r>
            <a:r>
              <a:rPr b="1" i="0" lang="en-US" sz="1800" u="none" cap="none" strike="noStrike"/>
              <a:t> </a:t>
            </a:r>
            <a:r>
              <a:rPr b="1" i="0" lang="en-US" sz="1800" u="none" cap="none" strike="noStrike">
                <a:latin typeface="Courier New"/>
                <a:ea typeface="Courier New"/>
                <a:cs typeface="Courier New"/>
                <a:sym typeface="Courier New"/>
              </a:rPr>
              <a:t>-enableassertions</a:t>
            </a:r>
            <a:r>
              <a:rPr b="0" i="0" lang="en-US" sz="1800" u="none" cap="none" strike="noStrike"/>
              <a:t> in VM Options.</a:t>
            </a:r>
            <a:endParaRPr/>
          </a:p>
          <a:p>
            <a:pPr indent="0" lvl="0" marL="0" marR="0" rtl="0" algn="l">
              <a:spcBef>
                <a:spcPts val="0"/>
              </a:spcBef>
              <a:spcAft>
                <a:spcPts val="0"/>
              </a:spcAft>
              <a:buNone/>
            </a:pPr>
            <a:r>
              <a:t/>
            </a:r>
            <a:endParaRPr b="0" i="0" sz="1800" u="none" cap="none" strike="noStrike"/>
          </a:p>
        </p:txBody>
      </p:sp>
      <p:sp>
        <p:nvSpPr>
          <p:cNvPr id="2883" name="Google Shape;2883;g40a120c017_0_225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9" name="Shape 2889"/>
        <p:cNvGrpSpPr/>
        <p:nvPr/>
      </p:nvGrpSpPr>
      <p:grpSpPr>
        <a:xfrm>
          <a:off x="0" y="0"/>
          <a:ext cx="0" cy="0"/>
          <a:chOff x="0" y="0"/>
          <a:chExt cx="0" cy="0"/>
        </a:xfrm>
      </p:grpSpPr>
      <p:sp>
        <p:nvSpPr>
          <p:cNvPr id="2890" name="Google Shape;2890;g40a120c017_0_226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1" name="Google Shape;2891;g40a120c017_0_226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892" name="Google Shape;2892;g40a120c017_0_226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8" name="Shape 2898"/>
        <p:cNvGrpSpPr/>
        <p:nvPr/>
      </p:nvGrpSpPr>
      <p:grpSpPr>
        <a:xfrm>
          <a:off x="0" y="0"/>
          <a:ext cx="0" cy="0"/>
          <a:chOff x="0" y="0"/>
          <a:chExt cx="0" cy="0"/>
        </a:xfrm>
      </p:grpSpPr>
      <p:sp>
        <p:nvSpPr>
          <p:cNvPr id="2899" name="Google Shape;2899;g40a120c017_0_22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0" name="Google Shape;2900;g40a120c017_0_227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practice, you write code to deal with both checked and unchecked exceptions.</a:t>
            </a:r>
            <a:endParaRPr/>
          </a:p>
        </p:txBody>
      </p:sp>
      <p:sp>
        <p:nvSpPr>
          <p:cNvPr id="2901" name="Google Shape;2901;g40a120c017_0_22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6" name="Shape 2906"/>
        <p:cNvGrpSpPr/>
        <p:nvPr/>
      </p:nvGrpSpPr>
      <p:grpSpPr>
        <a:xfrm>
          <a:off x="0" y="0"/>
          <a:ext cx="0" cy="0"/>
          <a:chOff x="0" y="0"/>
          <a:chExt cx="0" cy="0"/>
        </a:xfrm>
      </p:grpSpPr>
      <p:sp>
        <p:nvSpPr>
          <p:cNvPr id="2907" name="Google Shape;2907;g40a120c017_0_22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8" name="Google Shape;2908;g40a120c017_0_22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2909" name="Google Shape;2909;g40a120c017_0_22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4" name="Shape 2914"/>
        <p:cNvGrpSpPr/>
        <p:nvPr/>
      </p:nvGrpSpPr>
      <p:grpSpPr>
        <a:xfrm>
          <a:off x="0" y="0"/>
          <a:ext cx="0" cy="0"/>
          <a:chOff x="0" y="0"/>
          <a:chExt cx="0" cy="0"/>
        </a:xfrm>
      </p:grpSpPr>
      <p:sp>
        <p:nvSpPr>
          <p:cNvPr id="2915" name="Google Shape;2915;g40a120c017_0_228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6" name="Google Shape;2916;g40a120c017_0_2282: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p:txBody>
      </p:sp>
      <p:sp>
        <p:nvSpPr>
          <p:cNvPr id="2917" name="Google Shape;2917;g40a120c017_0_228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2" name="Shape 2922"/>
        <p:cNvGrpSpPr/>
        <p:nvPr/>
      </p:nvGrpSpPr>
      <p:grpSpPr>
        <a:xfrm>
          <a:off x="0" y="0"/>
          <a:ext cx="0" cy="0"/>
          <a:chOff x="0" y="0"/>
          <a:chExt cx="0" cy="0"/>
        </a:xfrm>
      </p:grpSpPr>
      <p:sp>
        <p:nvSpPr>
          <p:cNvPr id="2923" name="Google Shape;2923;g40a120c017_0_228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4" name="Google Shape;2924;g40a120c017_0_2288: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 d</a:t>
            </a:r>
            <a:endParaRPr/>
          </a:p>
        </p:txBody>
      </p:sp>
      <p:sp>
        <p:nvSpPr>
          <p:cNvPr id="2925" name="Google Shape;2925;g40a120c017_0_228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0" name="Shape 2930"/>
        <p:cNvGrpSpPr/>
        <p:nvPr/>
      </p:nvGrpSpPr>
      <p:grpSpPr>
        <a:xfrm>
          <a:off x="0" y="0"/>
          <a:ext cx="0" cy="0"/>
          <a:chOff x="0" y="0"/>
          <a:chExt cx="0" cy="0"/>
        </a:xfrm>
      </p:grpSpPr>
      <p:sp>
        <p:nvSpPr>
          <p:cNvPr id="2931" name="Google Shape;2931;g40a120c017_0_229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2" name="Google Shape;2932;g40a120c017_0_2294: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c</a:t>
            </a:r>
            <a:endParaRPr/>
          </a:p>
        </p:txBody>
      </p:sp>
      <p:sp>
        <p:nvSpPr>
          <p:cNvPr id="2933" name="Google Shape;2933;g40a120c017_0_229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11 -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40a120c017_0_233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0" name="Google Shape;2940;g40a120c017_0_233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3" name="Shape 2943"/>
        <p:cNvGrpSpPr/>
        <p:nvPr/>
      </p:nvGrpSpPr>
      <p:grpSpPr>
        <a:xfrm>
          <a:off x="0" y="0"/>
          <a:ext cx="0" cy="0"/>
          <a:chOff x="0" y="0"/>
          <a:chExt cx="0" cy="0"/>
        </a:xfrm>
      </p:grpSpPr>
      <p:sp>
        <p:nvSpPr>
          <p:cNvPr id="2944" name="Google Shape;2944;g40a120c017_0_233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2945" name="Google Shape;2945;g40a120c017_0_233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6" name="Google Shape;2946;g40a120c017_0_233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1" name="Shape 2951"/>
        <p:cNvGrpSpPr/>
        <p:nvPr/>
      </p:nvGrpSpPr>
      <p:grpSpPr>
        <a:xfrm>
          <a:off x="0" y="0"/>
          <a:ext cx="0" cy="0"/>
          <a:chOff x="0" y="0"/>
          <a:chExt cx="0" cy="0"/>
        </a:xfrm>
      </p:grpSpPr>
      <p:sp>
        <p:nvSpPr>
          <p:cNvPr id="2952" name="Google Shape;2952;g40a120c017_0_23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3" name="Google Shape;2953;g40a120c017_0_234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Arial"/>
              <a:buNone/>
            </a:pPr>
            <a:r>
              <a:rPr b="0" i="0" lang="en-US" sz="1800" u="none" cap="none" strike="noStrike"/>
              <a:t>Current time and date are used to calculate events in the future, and as timestamps.</a:t>
            </a:r>
            <a:endParaRPr/>
          </a:p>
          <a:p>
            <a:pPr indent="0" lvl="2" marL="0" marR="0" rtl="0" algn="l">
              <a:spcBef>
                <a:spcPts val="0"/>
              </a:spcBef>
              <a:spcAft>
                <a:spcPts val="0"/>
              </a:spcAft>
              <a:buSzPts val="1800"/>
              <a:buFont typeface="Arial"/>
              <a:buNone/>
            </a:pPr>
            <a:r>
              <a:rPr b="0" i="0" lang="en-US" sz="1800" u="none" cap="none" strike="noStrike"/>
              <a:t>Calculating a time or date offset is important when determining what the time and date are when </a:t>
            </a:r>
            <a:r>
              <a:rPr b="0" i="1" lang="en-US" sz="1800" u="none" cap="none" strike="noStrike"/>
              <a:t>n</a:t>
            </a:r>
            <a:r>
              <a:rPr b="0" i="0" lang="en-US" sz="1800" u="none" cap="none" strike="noStrike"/>
              <a:t> hours or </a:t>
            </a:r>
            <a:r>
              <a:rPr b="0" i="1" lang="en-US" sz="1800" u="none" cap="none" strike="noStrike"/>
              <a:t>n</a:t>
            </a:r>
            <a:r>
              <a:rPr b="0" i="0" lang="en-US" sz="1800" u="none" cap="none" strike="noStrike"/>
              <a:t> days are added to a date.</a:t>
            </a:r>
            <a:endParaRPr/>
          </a:p>
          <a:p>
            <a:pPr indent="0" lvl="2" marL="0" marR="0" rtl="0" algn="l">
              <a:spcBef>
                <a:spcPts val="0"/>
              </a:spcBef>
              <a:spcAft>
                <a:spcPts val="0"/>
              </a:spcAft>
              <a:buSzPts val="1800"/>
              <a:buFont typeface="Arial"/>
              <a:buNone/>
            </a:pPr>
            <a:r>
              <a:rPr b="0" i="0" lang="en-US" sz="1800" u="none" cap="none" strike="noStrike"/>
              <a:t>Determining time and date in other countries is often a critical factor in determining when meetings happen, or what the local time is when a plane lands.</a:t>
            </a:r>
            <a:endParaRPr/>
          </a:p>
          <a:p>
            <a:pPr indent="0" lvl="2" marL="0" marR="0" rtl="0" algn="l">
              <a:spcBef>
                <a:spcPts val="0"/>
              </a:spcBef>
              <a:spcAft>
                <a:spcPts val="0"/>
              </a:spcAft>
              <a:buSzPts val="1800"/>
              <a:buFont typeface="Arial"/>
              <a:buNone/>
            </a:pPr>
            <a:r>
              <a:rPr b="0" i="0" lang="en-US" sz="1800" u="none" cap="none" strike="noStrike"/>
              <a:t>Leap years are incredibly tricky to manage.</a:t>
            </a:r>
            <a:endParaRPr/>
          </a:p>
          <a:p>
            <a:pPr indent="0" lvl="0" marL="0" marR="0" rtl="0" algn="l">
              <a:spcBef>
                <a:spcPts val="0"/>
              </a:spcBef>
              <a:spcAft>
                <a:spcPts val="0"/>
              </a:spcAft>
              <a:buNone/>
            </a:pPr>
            <a:r>
              <a:t/>
            </a:r>
            <a:endParaRPr b="0" i="0" sz="1800" u="none" cap="none" strike="noStrike"/>
          </a:p>
        </p:txBody>
      </p:sp>
      <p:sp>
        <p:nvSpPr>
          <p:cNvPr id="2954" name="Google Shape;2954;g40a120c017_0_23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3:notes"/>
          <p:cNvSpPr txBox="1"/>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1" name="Google Shape;81;p3: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
        <p:nvSpPr>
          <p:cNvPr id="82" name="Google Shape;82;p3: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3: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30: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p30: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For Java objects, the value of an object reference is the memory pointer to the instance of the </a:t>
            </a:r>
            <a:r>
              <a:rPr b="0" i="0" lang="en-US" sz="1800" u="none" cap="none" strike="noStrike">
                <a:latin typeface="Courier New"/>
                <a:ea typeface="Courier New"/>
                <a:cs typeface="Courier New"/>
                <a:sym typeface="Courier New"/>
              </a:rPr>
              <a:t>Employee</a:t>
            </a:r>
            <a:r>
              <a:rPr b="0" i="0" lang="en-US" sz="1800" u="none" cap="none" strike="noStrike"/>
              <a:t> object created.</a:t>
            </a:r>
            <a:endParaRPr/>
          </a:p>
          <a:p>
            <a:pPr indent="0" lvl="1" marL="0" marR="0" rtl="0" algn="l">
              <a:spcBef>
                <a:spcPts val="0"/>
              </a:spcBef>
              <a:spcAft>
                <a:spcPts val="0"/>
              </a:spcAft>
              <a:buSzPts val="1800"/>
              <a:buFont typeface="Arial"/>
              <a:buNone/>
            </a:pPr>
            <a:r>
              <a:rPr b="0" i="0" lang="en-US" sz="1800" u="none" cap="none" strike="noStrike"/>
              <a:t>When you assign the value of </a:t>
            </a:r>
            <a:r>
              <a:rPr b="0" i="0" lang="en-US" sz="1800" u="none" cap="none" strike="noStrike">
                <a:latin typeface="Courier New"/>
                <a:ea typeface="Courier New"/>
                <a:cs typeface="Courier New"/>
                <a:sym typeface="Courier New"/>
              </a:rPr>
              <a:t>x</a:t>
            </a:r>
            <a:r>
              <a:rPr b="0" i="0" lang="en-US" sz="1800" u="none" cap="none" strike="noStrike"/>
              <a:t> to </a:t>
            </a:r>
            <a:r>
              <a:rPr b="0" i="0" lang="en-US" sz="1800" u="none" cap="none" strike="noStrike">
                <a:latin typeface="Courier New"/>
                <a:ea typeface="Courier New"/>
                <a:cs typeface="Courier New"/>
                <a:sym typeface="Courier New"/>
              </a:rPr>
              <a:t>y</a:t>
            </a:r>
            <a:r>
              <a:rPr b="0" i="0" lang="en-US" sz="1800" u="none" cap="none" strike="noStrike"/>
              <a:t>, you are not creating a new </a:t>
            </a:r>
            <a:r>
              <a:rPr b="0" i="0" lang="en-US" sz="1800" u="none" cap="none" strike="noStrike">
                <a:latin typeface="Courier New"/>
                <a:ea typeface="Courier New"/>
                <a:cs typeface="Courier New"/>
                <a:sym typeface="Courier New"/>
              </a:rPr>
              <a:t>Employee</a:t>
            </a:r>
            <a:r>
              <a:rPr b="0" i="0" lang="en-US" sz="1800" u="none" cap="none" strike="noStrike"/>
              <a:t> object, but rather a copy of the value of the reference.</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An object is a class instance or an array. The reference values (references) are pointers to these objects, and a special </a:t>
            </a:r>
            <a:r>
              <a:rPr b="0" i="0" lang="en-US" sz="1800" u="none" cap="none" strike="noStrike">
                <a:latin typeface="Courier New"/>
                <a:ea typeface="Courier New"/>
                <a:cs typeface="Courier New"/>
                <a:sym typeface="Courier New"/>
              </a:rPr>
              <a:t>null</a:t>
            </a:r>
            <a:r>
              <a:rPr b="0" i="0" lang="en-US" sz="1800" u="none" cap="none" strike="noStrike"/>
              <a:t> reference, which refers to no object.</a:t>
            </a:r>
            <a:endParaRPr/>
          </a:p>
        </p:txBody>
      </p:sp>
      <p:sp>
        <p:nvSpPr>
          <p:cNvPr id="361" name="Google Shape;361;p30: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40a120c017_0_23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1" name="Google Shape;2961;g40a120c017_0_23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java.time</a:t>
            </a:r>
            <a:r>
              <a:rPr b="0" i="0" lang="en-US" sz="1800" u="none" cap="none" strike="noStrike"/>
              <a:t> API is a major evolution of the previous APIs that supported the </a:t>
            </a:r>
            <a:r>
              <a:rPr b="0" i="0" lang="en-US" sz="1800" u="none" cap="none" strike="noStrike">
                <a:latin typeface="Courier New"/>
                <a:ea typeface="Courier New"/>
                <a:cs typeface="Courier New"/>
                <a:sym typeface="Courier New"/>
              </a:rPr>
              <a:t>java.util</a:t>
            </a:r>
            <a:r>
              <a:rPr b="0" i="0" lang="en-US" sz="1800" u="none" cap="none" strike="noStrike"/>
              <a:t> API's </a:t>
            </a:r>
            <a:r>
              <a:rPr b="0" i="0" lang="en-US" sz="1800" u="none" cap="none" strike="noStrike">
                <a:latin typeface="Courier New"/>
                <a:ea typeface="Courier New"/>
                <a:cs typeface="Courier New"/>
                <a:sym typeface="Courier New"/>
              </a:rPr>
              <a:t>Date</a:t>
            </a:r>
            <a:r>
              <a:rPr b="0" i="0" lang="en-US" sz="1800" u="none" cap="none" strike="noStrike"/>
              <a:t>, </a:t>
            </a:r>
            <a:r>
              <a:rPr b="0" i="0" lang="en-US" sz="1800" u="none" cap="none" strike="noStrike">
                <a:latin typeface="Courier New"/>
                <a:ea typeface="Courier New"/>
                <a:cs typeface="Courier New"/>
                <a:sym typeface="Courier New"/>
              </a:rPr>
              <a:t>Calendar</a:t>
            </a:r>
            <a:r>
              <a:rPr b="0" i="0" lang="en-US" sz="1800" u="none" cap="none" strike="noStrike"/>
              <a:t>, </a:t>
            </a:r>
            <a:r>
              <a:rPr b="0" i="0" lang="en-US" sz="1800" u="none" cap="none" strike="noStrike">
                <a:latin typeface="Courier New"/>
                <a:ea typeface="Courier New"/>
                <a:cs typeface="Courier New"/>
                <a:sym typeface="Courier New"/>
              </a:rPr>
              <a:t>TimeZone</a:t>
            </a:r>
            <a:r>
              <a:rPr b="0" i="0" lang="en-US" sz="1800" u="none" cap="none" strike="noStrike"/>
              <a:t>, and </a:t>
            </a:r>
            <a:r>
              <a:rPr b="0" i="0" lang="en-US" sz="1800" u="none" cap="none" strike="noStrike">
                <a:latin typeface="Courier New"/>
                <a:ea typeface="Courier New"/>
                <a:cs typeface="Courier New"/>
                <a:sym typeface="Courier New"/>
              </a:rPr>
              <a:t>DateFormat</a:t>
            </a:r>
            <a:r>
              <a:rPr b="0" i="0" lang="en-US" sz="1800" u="none" cap="none" strike="noStrike"/>
              <a:t>.</a:t>
            </a:r>
            <a:endParaRPr/>
          </a:p>
        </p:txBody>
      </p:sp>
      <p:sp>
        <p:nvSpPr>
          <p:cNvPr id="2962" name="Google Shape;2962;g40a120c017_0_23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8" name="Shape 2968"/>
        <p:cNvGrpSpPr/>
        <p:nvPr/>
      </p:nvGrpSpPr>
      <p:grpSpPr>
        <a:xfrm>
          <a:off x="0" y="0"/>
          <a:ext cx="0" cy="0"/>
          <a:chOff x="0" y="0"/>
          <a:chExt cx="0" cy="0"/>
        </a:xfrm>
      </p:grpSpPr>
      <p:sp>
        <p:nvSpPr>
          <p:cNvPr id="2969" name="Google Shape;2969;g40a120c017_0_235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0" name="Google Shape;2970;g40a120c017_0_235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ISO Calendar is also known as the Gregorian calendar in JDK code. The ISO calendar system applies the current rules for leap years both forward and backward in time.</a:t>
            </a:r>
            <a:endParaRPr/>
          </a:p>
        </p:txBody>
      </p:sp>
      <p:sp>
        <p:nvSpPr>
          <p:cNvPr id="2971" name="Google Shape;2971;g40a120c017_0_235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6" name="Shape 2976"/>
        <p:cNvGrpSpPr/>
        <p:nvPr/>
      </p:nvGrpSpPr>
      <p:grpSpPr>
        <a:xfrm>
          <a:off x="0" y="0"/>
          <a:ext cx="0" cy="0"/>
          <a:chOff x="0" y="0"/>
          <a:chExt cx="0" cy="0"/>
        </a:xfrm>
      </p:grpSpPr>
      <p:sp>
        <p:nvSpPr>
          <p:cNvPr id="2977" name="Google Shape;2977;g40a120c017_0_23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8" name="Google Shape;2978;g40a120c017_0_23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ISO-8601 defines the international format of dates as the year first, followed by the month, day, hour, minutes, and seconds. The definition is based on the relative importance of each unit of time.</a:t>
            </a:r>
            <a:endParaRPr/>
          </a:p>
        </p:txBody>
      </p:sp>
      <p:sp>
        <p:nvSpPr>
          <p:cNvPr id="2979" name="Google Shape;2979;g40a120c017_0_23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4" name="Shape 2984"/>
        <p:cNvGrpSpPr/>
        <p:nvPr/>
      </p:nvGrpSpPr>
      <p:grpSpPr>
        <a:xfrm>
          <a:off x="0" y="0"/>
          <a:ext cx="0" cy="0"/>
          <a:chOff x="0" y="0"/>
          <a:chExt cx="0" cy="0"/>
        </a:xfrm>
      </p:grpSpPr>
      <p:sp>
        <p:nvSpPr>
          <p:cNvPr id="2985" name="Google Shape;2985;g40a120c017_0_236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6" name="Google Shape;2986;g40a120c017_0_236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java.util.Date</a:t>
            </a:r>
            <a:r>
              <a:rPr b="0" i="0" lang="en-US" sz="1800" u="none" cap="none" strike="noStrike"/>
              <a:t> includes a time, and developers would often use midnight to represent just a date. But some time zones do not have a midnight depending upon where they are in day light savings time.</a:t>
            </a:r>
            <a:endParaRPr/>
          </a:p>
        </p:txBody>
      </p:sp>
      <p:sp>
        <p:nvSpPr>
          <p:cNvPr id="2987" name="Google Shape;2987;g40a120c017_0_236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2" name="Shape 2992"/>
        <p:cNvGrpSpPr/>
        <p:nvPr/>
      </p:nvGrpSpPr>
      <p:grpSpPr>
        <a:xfrm>
          <a:off x="0" y="0"/>
          <a:ext cx="0" cy="0"/>
          <a:chOff x="0" y="0"/>
          <a:chExt cx="0" cy="0"/>
        </a:xfrm>
      </p:grpSpPr>
      <p:sp>
        <p:nvSpPr>
          <p:cNvPr id="2993" name="Google Shape;2993;g40a120c017_0_237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4" name="Google Shape;2994;g40a120c017_0_237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TemporalAdjusters</a:t>
            </a:r>
            <a:r>
              <a:rPr b="0" i="0" lang="en-US" sz="1800" u="none" cap="none" strike="noStrike"/>
              <a:t> is a final class of static utility methods used to modify temporal objects (such as </a:t>
            </a:r>
            <a:r>
              <a:rPr b="0" i="0" lang="en-US" sz="1800" u="none" cap="none" strike="noStrike">
                <a:latin typeface="Courier New"/>
                <a:ea typeface="Courier New"/>
                <a:cs typeface="Courier New"/>
                <a:sym typeface="Courier New"/>
              </a:rPr>
              <a:t>LocalDate</a:t>
            </a:r>
            <a:r>
              <a:rPr b="0" i="0" lang="en-US" sz="1800" u="none" cap="none" strike="noStrike"/>
              <a: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DayOfWeek</a:t>
            </a:r>
            <a:r>
              <a:rPr b="0" i="0" lang="en-US" sz="1800" u="none" cap="none" strike="noStrike"/>
              <a:t> is an </a:t>
            </a:r>
            <a:r>
              <a:rPr b="0" i="0" lang="en-US" sz="1800" u="none" cap="none" strike="noStrike">
                <a:latin typeface="Courier New"/>
                <a:ea typeface="Courier New"/>
                <a:cs typeface="Courier New"/>
                <a:sym typeface="Courier New"/>
              </a:rPr>
              <a:t>enum</a:t>
            </a:r>
            <a:r>
              <a:rPr b="0" i="0" lang="en-US" sz="1800" u="none" cap="none" strike="noStrike"/>
              <a:t> of days of the week, that is, </a:t>
            </a:r>
            <a:r>
              <a:rPr b="0" i="0" lang="en-US" sz="1800" u="none" cap="none" strike="noStrike">
                <a:latin typeface="Courier New"/>
                <a:ea typeface="Courier New"/>
                <a:cs typeface="Courier New"/>
                <a:sym typeface="Courier New"/>
              </a:rPr>
              <a:t>FRIDAY</a:t>
            </a:r>
            <a:r>
              <a:rPr b="0" i="0" lang="en-US" sz="1800" u="none" cap="none" strike="noStrike"/>
              <a:t>, </a:t>
            </a:r>
            <a:r>
              <a:rPr b="0" i="0" lang="en-US" sz="1800" u="none" cap="none" strike="noStrike">
                <a:latin typeface="Courier New"/>
                <a:ea typeface="Courier New"/>
                <a:cs typeface="Courier New"/>
                <a:sym typeface="Courier New"/>
              </a:rPr>
              <a:t>TUESDAY</a:t>
            </a:r>
            <a:endParaRPr/>
          </a:p>
          <a:p>
            <a:pPr indent="0" lvl="2" marL="0" marR="0" rtl="0" algn="l">
              <a:spcBef>
                <a:spcPts val="0"/>
              </a:spcBef>
              <a:spcAft>
                <a:spcPts val="0"/>
              </a:spcAft>
              <a:buSzPts val="1800"/>
              <a:buFont typeface="Arial"/>
              <a:buNone/>
            </a:pPr>
            <a:r>
              <a:rPr b="0" i="0" lang="en-US" sz="1800" u="none" cap="none" strike="noStrike"/>
              <a:t>Sample output:</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Now: 2014-02-14</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Java's Bday: 1995-05-23</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Is Java's Bday in the past? true</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Is Java's Bday in a leap year? false</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Java's Bday day of the week: TUESDAY</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The date a month from now: 2014-03-14</a:t>
            </a:r>
            <a:endParaRPr/>
          </a:p>
          <a:p>
            <a:pPr indent="0" lvl="3"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Next Tuesday's date: 2014-02-18</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2995" name="Google Shape;2995;g40a120c017_0_237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3" name="Shape 3003"/>
        <p:cNvGrpSpPr/>
        <p:nvPr/>
      </p:nvGrpSpPr>
      <p:grpSpPr>
        <a:xfrm>
          <a:off x="0" y="0"/>
          <a:ext cx="0" cy="0"/>
          <a:chOff x="0" y="0"/>
          <a:chExt cx="0" cy="0"/>
        </a:xfrm>
      </p:grpSpPr>
      <p:sp>
        <p:nvSpPr>
          <p:cNvPr id="3004" name="Google Shape;3004;g40a120c017_0_23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5" name="Google Shape;3005;g40a120c017_0_23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006" name="Google Shape;3006;g40a120c017_0_23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1" name="Shape 3011"/>
        <p:cNvGrpSpPr/>
        <p:nvPr/>
      </p:nvGrpSpPr>
      <p:grpSpPr>
        <a:xfrm>
          <a:off x="0" y="0"/>
          <a:ext cx="0" cy="0"/>
          <a:chOff x="0" y="0"/>
          <a:chExt cx="0" cy="0"/>
        </a:xfrm>
      </p:grpSpPr>
      <p:sp>
        <p:nvSpPr>
          <p:cNvPr id="3012" name="Google Shape;3012;g40a120c017_0_238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3" name="Google Shape;3013;g40a120c017_0_238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ChronoUnit</a:t>
            </a:r>
            <a:r>
              <a:rPr b="0" i="0" lang="en-US" sz="1800" u="none" cap="none" strike="noStrike"/>
              <a:t> is an </a:t>
            </a:r>
            <a:r>
              <a:rPr b="0" i="0" lang="en-US" sz="1800" u="none" cap="none" strike="noStrike">
                <a:latin typeface="Courier New"/>
                <a:ea typeface="Courier New"/>
                <a:cs typeface="Courier New"/>
                <a:sym typeface="Courier New"/>
              </a:rPr>
              <a:t>enum</a:t>
            </a:r>
            <a:r>
              <a:rPr b="0" i="0" lang="en-US" sz="1800" u="none" cap="none" strike="noStrike"/>
              <a:t> that holds time units, including </a:t>
            </a:r>
            <a:r>
              <a:rPr b="0" i="0" lang="en-US" sz="1800" u="none" cap="none" strike="noStrike">
                <a:latin typeface="Courier New"/>
                <a:ea typeface="Courier New"/>
                <a:cs typeface="Courier New"/>
                <a:sym typeface="Courier New"/>
              </a:rPr>
              <a:t>HALF_DAYS</a:t>
            </a:r>
            <a:r>
              <a:rPr b="0" i="0" lang="en-US" sz="1800" u="none" cap="none" strike="noStrike"/>
              <a:t>, </a:t>
            </a:r>
            <a:r>
              <a:rPr b="0" i="0" lang="en-US" sz="1800" u="none" cap="none" strike="noStrike">
                <a:latin typeface="Courier New"/>
                <a:ea typeface="Courier New"/>
                <a:cs typeface="Courier New"/>
                <a:sym typeface="Courier New"/>
              </a:rPr>
              <a:t>HOURS</a:t>
            </a:r>
            <a:r>
              <a:rPr b="0" i="0" lang="en-US" sz="1800" u="none" cap="none" strike="noStrike"/>
              <a:t>, </a:t>
            </a:r>
            <a:r>
              <a:rPr b="0" i="0" lang="en-US" sz="1800" u="none" cap="none" strike="noStrike">
                <a:latin typeface="Courier New"/>
                <a:ea typeface="Courier New"/>
                <a:cs typeface="Courier New"/>
                <a:sym typeface="Courier New"/>
              </a:rPr>
              <a:t>YEARS</a:t>
            </a:r>
            <a:r>
              <a:rPr b="0" i="0" lang="en-US" sz="1800" u="none" cap="none" strike="noStrike"/>
              <a:t>, and </a:t>
            </a:r>
            <a:r>
              <a:rPr b="0" i="0" lang="en-US" sz="1800" u="none" cap="none" strike="noStrike">
                <a:latin typeface="Courier New"/>
                <a:ea typeface="Courier New"/>
                <a:cs typeface="Courier New"/>
                <a:sym typeface="Courier New"/>
              </a:rPr>
              <a:t>WEEKS</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Sample output: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The time now is: 11:21:26.302</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What time is it 1 hour 15 minutes from now? 12:36:26.302</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Truncate the current time to minutes: 11:21</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It is the 681th minute</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Is lunch in my future? true</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Minutes till lunch: 68</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How many hours until bedtime? 9</a:t>
            </a:r>
            <a:endParaRPr/>
          </a:p>
        </p:txBody>
      </p:sp>
      <p:sp>
        <p:nvSpPr>
          <p:cNvPr id="3014" name="Google Shape;3014;g40a120c017_0_238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0" name="Shape 3020"/>
        <p:cNvGrpSpPr/>
        <p:nvPr/>
      </p:nvGrpSpPr>
      <p:grpSpPr>
        <a:xfrm>
          <a:off x="0" y="0"/>
          <a:ext cx="0" cy="0"/>
          <a:chOff x="0" y="0"/>
          <a:chExt cx="0" cy="0"/>
        </a:xfrm>
      </p:grpSpPr>
      <p:sp>
        <p:nvSpPr>
          <p:cNvPr id="3021" name="Google Shape;3021;g40a120c017_0_239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2" name="Google Shape;3022;g40a120c017_0_239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023" name="Google Shape;3023;g40a120c017_0_239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8" name="Shape 3028"/>
        <p:cNvGrpSpPr/>
        <p:nvPr/>
      </p:nvGrpSpPr>
      <p:grpSpPr>
        <a:xfrm>
          <a:off x="0" y="0"/>
          <a:ext cx="0" cy="0"/>
          <a:chOff x="0" y="0"/>
          <a:chExt cx="0" cy="0"/>
        </a:xfrm>
      </p:grpSpPr>
      <p:sp>
        <p:nvSpPr>
          <p:cNvPr id="3029" name="Google Shape;3029;g40a120c017_0_240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0" name="Google Shape;3030;g40a120c017_0_240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Sample output: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Meeting is on: 2014-03-21T13:30</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Flight leaves: 2014-03-31T21:45</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Course starts: 2014-03-24T09:00</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Course ends:   2014-03-28T17:00</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Course is:     40 hours long.</a:t>
            </a:r>
            <a:endParaRPr/>
          </a:p>
        </p:txBody>
      </p:sp>
      <p:sp>
        <p:nvSpPr>
          <p:cNvPr id="3031" name="Google Shape;3031;g40a120c017_0_240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9" name="Shape 3039"/>
        <p:cNvGrpSpPr/>
        <p:nvPr/>
      </p:nvGrpSpPr>
      <p:grpSpPr>
        <a:xfrm>
          <a:off x="0" y="0"/>
          <a:ext cx="0" cy="0"/>
          <a:chOff x="0" y="0"/>
          <a:chExt cx="0" cy="0"/>
        </a:xfrm>
      </p:grpSpPr>
      <p:sp>
        <p:nvSpPr>
          <p:cNvPr id="3040" name="Google Shape;3040;g40a120c017_0_241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1" name="Google Shape;3041;g40a120c017_0_241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Arial"/>
              <a:buNone/>
            </a:pPr>
            <a:r>
              <a:rPr b="0" i="0" lang="en-US" sz="1800" u="none" cap="none" strike="noStrike"/>
              <a:t>Time zones are relative to the Coordinated Universal Time (UTC).</a:t>
            </a:r>
            <a:endParaRPr/>
          </a:p>
          <a:p>
            <a:pPr indent="0" lvl="2" marL="0" marR="0" rtl="0" algn="l">
              <a:spcBef>
                <a:spcPts val="0"/>
              </a:spcBef>
              <a:spcAft>
                <a:spcPts val="0"/>
              </a:spcAft>
              <a:buSzPts val="1800"/>
              <a:buFont typeface="Arial"/>
              <a:buNone/>
            </a:pPr>
            <a:r>
              <a:rPr b="0" i="0" lang="en-US" sz="1800" u="none" cap="none" strike="noStrike"/>
              <a:t>Time rules are based on the offset from UTC:</a:t>
            </a:r>
            <a:endParaRPr/>
          </a:p>
          <a:p>
            <a:pPr indent="0" lvl="3" marL="0" marR="0" rtl="0" algn="l">
              <a:spcBef>
                <a:spcPts val="0"/>
              </a:spcBef>
              <a:spcAft>
                <a:spcPts val="0"/>
              </a:spcAft>
              <a:buSzPts val="1800"/>
              <a:buFont typeface="Arial"/>
              <a:buNone/>
            </a:pPr>
            <a:r>
              <a:rPr b="0" i="0" lang="en-US" sz="1800" u="none" cap="none" strike="noStrike"/>
              <a:t>New York is UTC – 5 hours during standard time.</a:t>
            </a:r>
            <a:endParaRPr/>
          </a:p>
          <a:p>
            <a:pPr indent="0" lvl="3" marL="0" marR="0" rtl="0" algn="l">
              <a:spcBef>
                <a:spcPts val="0"/>
              </a:spcBef>
              <a:spcAft>
                <a:spcPts val="0"/>
              </a:spcAft>
              <a:buSzPts val="1800"/>
              <a:buFont typeface="Arial"/>
              <a:buNone/>
            </a:pPr>
            <a:r>
              <a:rPr b="0" i="0" lang="en-US" sz="1800" u="none" cap="none" strike="noStrike"/>
              <a:t>New York is UTC – 4 hours during daylight savings.</a:t>
            </a:r>
            <a:endParaRPr/>
          </a:p>
          <a:p>
            <a:pPr indent="0" lvl="2" marL="0" marR="0" rtl="0" algn="l">
              <a:spcBef>
                <a:spcPts val="0"/>
              </a:spcBef>
              <a:spcAft>
                <a:spcPts val="0"/>
              </a:spcAft>
              <a:buSzPts val="1800"/>
              <a:buFont typeface="Arial"/>
              <a:buNone/>
            </a:pPr>
            <a:r>
              <a:rPr b="0" i="0" lang="en-US" sz="1800" u="none" cap="none" strike="noStrike"/>
              <a:t>Daylight savings can change from year to year, and sometimes even in a single year.</a:t>
            </a:r>
            <a:endParaRPr/>
          </a:p>
          <a:p>
            <a:pPr indent="0" lvl="3" marL="0" marR="0" rtl="0" algn="l">
              <a:spcBef>
                <a:spcPts val="0"/>
              </a:spcBef>
              <a:spcAft>
                <a:spcPts val="0"/>
              </a:spcAft>
              <a:buSzPts val="1800"/>
              <a:buFont typeface="Arial"/>
              <a:buNone/>
            </a:pPr>
            <a:r>
              <a:rPr b="0" i="0" lang="en-US" sz="1800" u="none" cap="none" strike="noStrike"/>
              <a:t>USA DST started: 3/14/2010, 3/13/2011, 3/12/2012, 3/10/2013, 3/9/2014, and so on</a:t>
            </a:r>
            <a:endParaRPr/>
          </a:p>
          <a:p>
            <a:pPr indent="0" lvl="3" marL="0" marR="0" rtl="0" algn="l">
              <a:spcBef>
                <a:spcPts val="0"/>
              </a:spcBef>
              <a:spcAft>
                <a:spcPts val="0"/>
              </a:spcAft>
              <a:buSzPts val="1800"/>
              <a:buFont typeface="Arial"/>
              <a:buNone/>
            </a:pPr>
            <a:r>
              <a:rPr b="0" i="0" lang="en-US" sz="1800" u="none" cap="none" strike="noStrike"/>
              <a:t>Arizona does not recognize DST.</a:t>
            </a:r>
            <a:endParaRPr/>
          </a:p>
          <a:p>
            <a:pPr indent="0" lvl="3" marL="0" marR="0" rtl="0" algn="l">
              <a:spcBef>
                <a:spcPts val="0"/>
              </a:spcBef>
              <a:spcAft>
                <a:spcPts val="0"/>
              </a:spcAft>
              <a:buSzPts val="1800"/>
              <a:buFont typeface="Arial"/>
              <a:buNone/>
            </a:pPr>
            <a:r>
              <a:rPr b="0" i="0" lang="en-US" sz="1800" u="none" cap="none" strike="noStrike"/>
              <a:t>Egypt had two DST periods in 2010, and no DST changes since 2011.</a:t>
            </a:r>
            <a:endParaRPr/>
          </a:p>
          <a:p>
            <a:pPr indent="0" lvl="0" marL="0" marR="0" rtl="0" algn="l">
              <a:spcBef>
                <a:spcPts val="0"/>
              </a:spcBef>
              <a:spcAft>
                <a:spcPts val="0"/>
              </a:spcAft>
              <a:buNone/>
            </a:pPr>
            <a:r>
              <a:t/>
            </a:r>
            <a:endParaRPr b="0" i="0" sz="1800" u="none" cap="none" strike="noStrike"/>
          </a:p>
        </p:txBody>
      </p:sp>
      <p:sp>
        <p:nvSpPr>
          <p:cNvPr id="3042" name="Google Shape;3042;g40a120c017_0_241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1: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31: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On line 6, a new </a:t>
            </a:r>
            <a:r>
              <a:rPr b="0" i="0" lang="en-US" sz="1800" u="none" cap="none" strike="noStrike">
                <a:latin typeface="Courier New"/>
                <a:ea typeface="Courier New"/>
                <a:cs typeface="Courier New"/>
                <a:sym typeface="Courier New"/>
              </a:rPr>
              <a:t>Employee</a:t>
            </a:r>
            <a:r>
              <a:rPr b="0" i="0" lang="en-US" sz="1800" u="none" cap="none" strike="noStrike"/>
              <a:t> object is created and the reference to that object is assigned to the variable </a:t>
            </a:r>
            <a:r>
              <a:rPr b="0" i="0" lang="en-US" sz="1800" u="none" cap="none" strike="noStrike">
                <a:latin typeface="Courier New"/>
                <a:ea typeface="Courier New"/>
                <a:cs typeface="Courier New"/>
                <a:sym typeface="Courier New"/>
              </a:rPr>
              <a:t>x</a:t>
            </a:r>
            <a:r>
              <a:rPr b="0" i="0" lang="en-US" sz="1800" u="none" cap="none" strike="noStrike"/>
              <a:t>. The </a:t>
            </a:r>
            <a:r>
              <a:rPr b="0" i="0" lang="en-US" sz="1800" u="none" cap="none" strike="noStrike">
                <a:latin typeface="Courier New"/>
                <a:ea typeface="Courier New"/>
                <a:cs typeface="Courier New"/>
                <a:sym typeface="Courier New"/>
              </a:rPr>
              <a:t>salary</a:t>
            </a:r>
            <a:r>
              <a:rPr b="0" i="0" lang="en-US" sz="1800" u="none" cap="none" strike="noStrike"/>
              <a:t> field is set to </a:t>
            </a:r>
            <a:r>
              <a:rPr b="0" i="0" lang="en-US" sz="1800" u="none" cap="none" strike="noStrike">
                <a:latin typeface="Courier New"/>
                <a:ea typeface="Courier New"/>
                <a:cs typeface="Courier New"/>
                <a:sym typeface="Courier New"/>
              </a:rPr>
              <a:t>120_000</a:t>
            </a:r>
            <a:r>
              <a:rPr b="0" i="0" lang="en-US" sz="1800" u="none" cap="none" strike="noStrike"/>
              <a:t> on line 8. </a:t>
            </a:r>
            <a:endParaRPr/>
          </a:p>
          <a:p>
            <a:pPr indent="0" lvl="1" marL="0" marR="0" rtl="0" algn="l">
              <a:spcBef>
                <a:spcPts val="0"/>
              </a:spcBef>
              <a:spcAft>
                <a:spcPts val="0"/>
              </a:spcAft>
              <a:buSzPts val="1800"/>
              <a:buFont typeface="Arial"/>
              <a:buNone/>
            </a:pPr>
            <a:r>
              <a:rPr b="0" i="0" lang="en-US" sz="1800" u="none" cap="none" strike="noStrike"/>
              <a:t>On line 9, the reference to </a:t>
            </a:r>
            <a:r>
              <a:rPr b="0" i="0" lang="en-US" sz="1800" u="none" cap="none" strike="noStrike">
                <a:latin typeface="Courier New"/>
                <a:ea typeface="Courier New"/>
                <a:cs typeface="Courier New"/>
                <a:sym typeface="Courier New"/>
              </a:rPr>
              <a:t>x</a:t>
            </a:r>
            <a:r>
              <a:rPr b="0" i="0" lang="en-US" sz="1800" u="none" cap="none" strike="noStrike"/>
              <a:t> is passed to the </a:t>
            </a:r>
            <a:r>
              <a:rPr b="0" i="0" lang="en-US" sz="1800" u="none" cap="none" strike="noStrike">
                <a:latin typeface="Courier New"/>
                <a:ea typeface="Courier New"/>
                <a:cs typeface="Courier New"/>
                <a:sym typeface="Courier New"/>
              </a:rPr>
              <a:t>foo</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Line 15 of the </a:t>
            </a:r>
            <a:r>
              <a:rPr b="0" i="0" lang="en-US" sz="1800" u="none" cap="none" strike="noStrike">
                <a:latin typeface="Courier New"/>
                <a:ea typeface="Courier New"/>
                <a:cs typeface="Courier New"/>
                <a:sym typeface="Courier New"/>
              </a:rPr>
              <a:t>foo</a:t>
            </a:r>
            <a:r>
              <a:rPr b="0" i="0" lang="en-US" sz="1800" u="none" cap="none" strike="noStrike"/>
              <a:t> method sets the </a:t>
            </a:r>
            <a:r>
              <a:rPr b="0" i="0" lang="en-US" sz="1800" u="none" cap="none" strike="noStrike">
                <a:latin typeface="Courier New"/>
                <a:ea typeface="Courier New"/>
                <a:cs typeface="Courier New"/>
                <a:sym typeface="Courier New"/>
              </a:rPr>
              <a:t>salary</a:t>
            </a:r>
            <a:r>
              <a:rPr b="0" i="0" lang="en-US" sz="1800" u="none" cap="none" strike="noStrike"/>
              <a:t> value of </a:t>
            </a:r>
            <a:r>
              <a:rPr b="0" i="0" lang="en-US" sz="1800" u="none" cap="none" strike="noStrike">
                <a:latin typeface="Courier New"/>
                <a:ea typeface="Courier New"/>
                <a:cs typeface="Courier New"/>
                <a:sym typeface="Courier New"/>
              </a:rPr>
              <a:t>e</a:t>
            </a:r>
            <a:r>
              <a:rPr b="0" i="0" lang="en-US" sz="1800" u="none" cap="none" strike="noStrike"/>
              <a:t> to </a:t>
            </a:r>
            <a:r>
              <a:rPr b="0" i="0" lang="en-US" sz="1800" u="none" cap="none" strike="noStrike">
                <a:latin typeface="Courier New"/>
                <a:ea typeface="Courier New"/>
                <a:cs typeface="Courier New"/>
                <a:sym typeface="Courier New"/>
              </a:rPr>
              <a:t>130_000</a:t>
            </a:r>
            <a:r>
              <a:rPr b="0" i="0" lang="en-US" sz="1800" u="none" cap="none" strike="noStrike"/>
              <a:t>. Because </a:t>
            </a:r>
            <a:r>
              <a:rPr b="0" i="0" lang="en-US" sz="1800" u="none" cap="none" strike="noStrike">
                <a:latin typeface="Courier New"/>
                <a:ea typeface="Courier New"/>
                <a:cs typeface="Courier New"/>
                <a:sym typeface="Courier New"/>
              </a:rPr>
              <a:t>e</a:t>
            </a:r>
            <a:r>
              <a:rPr b="0" i="0" lang="en-US" sz="1800" u="none" cap="none" strike="noStrike"/>
              <a:t> refers to the same reference as </a:t>
            </a:r>
            <a:r>
              <a:rPr b="0" i="0" lang="en-US" sz="1800" u="none" cap="none" strike="noStrike">
                <a:latin typeface="Courier New"/>
                <a:ea typeface="Courier New"/>
                <a:cs typeface="Courier New"/>
                <a:sym typeface="Courier New"/>
              </a:rPr>
              <a:t>x</a:t>
            </a:r>
            <a:r>
              <a:rPr b="0" i="0" lang="en-US" sz="1800" u="none" cap="none" strike="noStrike"/>
              <a:t>, the </a:t>
            </a:r>
            <a:r>
              <a:rPr b="0" i="0" lang="en-US" sz="1800" u="none" cap="none" strike="noStrike">
                <a:latin typeface="Courier New"/>
                <a:ea typeface="Courier New"/>
                <a:cs typeface="Courier New"/>
                <a:sym typeface="Courier New"/>
              </a:rPr>
              <a:t>salary</a:t>
            </a:r>
            <a:r>
              <a:rPr b="0" i="0" lang="en-US" sz="1800" u="none" cap="none" strike="noStrike"/>
              <a:t> value for </a:t>
            </a:r>
            <a:r>
              <a:rPr b="0" i="0" lang="en-US" sz="1800" u="none" cap="none" strike="noStrike">
                <a:latin typeface="Courier New"/>
                <a:ea typeface="Courier New"/>
                <a:cs typeface="Courier New"/>
                <a:sym typeface="Courier New"/>
              </a:rPr>
              <a:t>x</a:t>
            </a:r>
            <a:r>
              <a:rPr b="0" i="0" lang="en-US" sz="1800" u="none" cap="none" strike="noStrike"/>
              <a:t> is now </a:t>
            </a:r>
            <a:r>
              <a:rPr b="0" i="0" lang="en-US" sz="1800" u="none" cap="none" strike="noStrike">
                <a:latin typeface="Courier New"/>
                <a:ea typeface="Courier New"/>
                <a:cs typeface="Courier New"/>
                <a:sym typeface="Courier New"/>
              </a:rPr>
              <a:t>130_000</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Line 16 creates a new </a:t>
            </a:r>
            <a:r>
              <a:rPr b="0" i="0" lang="en-US" sz="1800" u="none" cap="none" strike="noStrike">
                <a:latin typeface="Courier New"/>
                <a:ea typeface="Courier New"/>
                <a:cs typeface="Courier New"/>
                <a:sym typeface="Courier New"/>
              </a:rPr>
              <a:t>Employee</a:t>
            </a:r>
            <a:r>
              <a:rPr b="0" i="0" lang="en-US" sz="1800" u="none" cap="none" strike="noStrike"/>
              <a:t> object that changes the reference held in </a:t>
            </a:r>
            <a:r>
              <a:rPr b="0" i="0" lang="en-US" sz="1800" u="none" cap="none" strike="noStrike">
                <a:latin typeface="Courier New"/>
                <a:ea typeface="Courier New"/>
                <a:cs typeface="Courier New"/>
                <a:sym typeface="Courier New"/>
              </a:rPr>
              <a:t>e</a:t>
            </a:r>
            <a:r>
              <a:rPr b="0" i="0" lang="en-US" sz="1800" u="none" cap="none" strike="noStrike"/>
              <a:t>. Now </a:t>
            </a:r>
            <a:r>
              <a:rPr b="0" i="0" lang="en-US" sz="1800" u="none" cap="none" strike="noStrike">
                <a:latin typeface="Courier New"/>
                <a:ea typeface="Courier New"/>
                <a:cs typeface="Courier New"/>
                <a:sym typeface="Courier New"/>
              </a:rPr>
              <a:t>x</a:t>
            </a:r>
            <a:r>
              <a:rPr b="0" i="0" lang="en-US" sz="1800" u="none" cap="none" strike="noStrike"/>
              <a:t> is no longer referred to in the </a:t>
            </a:r>
            <a:r>
              <a:rPr b="0" i="0" lang="en-US" sz="1800" u="none" cap="none" strike="noStrike">
                <a:latin typeface="Courier New"/>
                <a:ea typeface="Courier New"/>
                <a:cs typeface="Courier New"/>
                <a:sym typeface="Courier New"/>
              </a:rPr>
              <a:t>foo</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Line 17 set the </a:t>
            </a:r>
            <a:r>
              <a:rPr b="0" i="0" lang="en-US" sz="1800" u="none" cap="none" strike="noStrike">
                <a:latin typeface="Courier New"/>
                <a:ea typeface="Courier New"/>
                <a:cs typeface="Courier New"/>
                <a:sym typeface="Courier New"/>
              </a:rPr>
              <a:t>salary</a:t>
            </a:r>
            <a:r>
              <a:rPr b="0" i="0" lang="en-US" sz="1800" u="none" cap="none" strike="noStrike"/>
              <a:t> field, but </a:t>
            </a:r>
            <a:r>
              <a:rPr b="0" i="0" lang="en-US" sz="1800" u="none" cap="none" strike="noStrike">
                <a:latin typeface="Courier New"/>
                <a:ea typeface="Courier New"/>
                <a:cs typeface="Courier New"/>
                <a:sym typeface="Courier New"/>
              </a:rPr>
              <a:t>x</a:t>
            </a:r>
            <a:r>
              <a:rPr b="0" i="0" lang="en-US" sz="1800" u="none" cap="none" strike="noStrike"/>
              <a:t> is unaffected as </a:t>
            </a:r>
            <a:r>
              <a:rPr b="0" i="0" lang="en-US" sz="1800" u="none" cap="none" strike="noStrike">
                <a:latin typeface="Courier New"/>
                <a:ea typeface="Courier New"/>
                <a:cs typeface="Courier New"/>
                <a:sym typeface="Courier New"/>
              </a:rPr>
              <a:t>e</a:t>
            </a:r>
            <a:r>
              <a:rPr b="0" i="0" lang="en-US" sz="1800" u="none" cap="none" strike="noStrike"/>
              <a:t> no longer holds a reference to </a:t>
            </a:r>
            <a:r>
              <a:rPr b="0" i="0" lang="en-US" sz="1800" u="none" cap="none" strike="noStrike">
                <a:latin typeface="Courier New"/>
                <a:ea typeface="Courier New"/>
                <a:cs typeface="Courier New"/>
                <a:sym typeface="Courier New"/>
              </a:rPr>
              <a:t>x</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The output from the program is:</a:t>
            </a:r>
            <a:br>
              <a:rPr b="0" i="0" lang="en-US" sz="1800" u="none" cap="none" strike="noStrike"/>
            </a:br>
            <a:r>
              <a:rPr b="0" i="0" lang="en-US" sz="1800" u="none" cap="none" strike="noStrike">
                <a:latin typeface="Courier New"/>
                <a:ea typeface="Courier New"/>
                <a:cs typeface="Courier New"/>
                <a:sym typeface="Courier New"/>
              </a:rPr>
              <a:t>Employee salary: 130000.0</a:t>
            </a:r>
            <a:endParaRPr/>
          </a:p>
        </p:txBody>
      </p:sp>
      <p:sp>
        <p:nvSpPr>
          <p:cNvPr id="380" name="Google Shape;380;p31: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40a120c017_0_241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1" name="Google Shape;3051;g40a120c017_0_241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Greenwich Mean Time (GMT) was previously used as the world standard time based on the average day observed at the Greenwich Observatory (in the suburbs of London).</a:t>
            </a:r>
            <a:endParaRPr/>
          </a:p>
          <a:p>
            <a:pPr indent="0" lvl="1" marL="0" marR="0" rtl="0" algn="l">
              <a:spcBef>
                <a:spcPts val="0"/>
              </a:spcBef>
              <a:spcAft>
                <a:spcPts val="0"/>
              </a:spcAft>
              <a:buSzPts val="1800"/>
              <a:buFont typeface="Arial"/>
              <a:buNone/>
            </a:pPr>
            <a:r>
              <a:rPr b="0" i="0" lang="en-US" sz="1800" u="none" cap="none" strike="noStrike"/>
              <a:t>Note that some time changes occur at midnight, which means that you cannot use midnight in a date, because some countries do not have a midnight during changes to DST.</a:t>
            </a:r>
            <a:endParaRPr/>
          </a:p>
        </p:txBody>
      </p:sp>
      <p:sp>
        <p:nvSpPr>
          <p:cNvPr id="3052" name="Google Shape;3052;g40a120c017_0_241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12 -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1" name="Shape 3061"/>
        <p:cNvGrpSpPr/>
        <p:nvPr/>
      </p:nvGrpSpPr>
      <p:grpSpPr>
        <a:xfrm>
          <a:off x="0" y="0"/>
          <a:ext cx="0" cy="0"/>
          <a:chOff x="0" y="0"/>
          <a:chExt cx="0" cy="0"/>
        </a:xfrm>
      </p:grpSpPr>
      <p:sp>
        <p:nvSpPr>
          <p:cNvPr id="3062" name="Google Shape;3062;g40a120c017_0_242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3" name="Google Shape;3063;g40a120c017_0_242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relationship between these objects is that a </a:t>
            </a:r>
            <a:r>
              <a:rPr b="0" i="0" lang="en-US" sz="1800" u="none" cap="none" strike="noStrike">
                <a:latin typeface="Courier New"/>
                <a:ea typeface="Courier New"/>
                <a:cs typeface="Courier New"/>
                <a:sym typeface="Courier New"/>
              </a:rPr>
              <a:t>ZoneId</a:t>
            </a:r>
            <a:r>
              <a:rPr b="0" i="0" lang="en-US" sz="1800" u="none" cap="none" strike="noStrike"/>
              <a:t> is a specific time zone that falls within a </a:t>
            </a:r>
            <a:r>
              <a:rPr b="0" i="0" lang="en-US" sz="1800" u="none" cap="none" strike="noStrike">
                <a:latin typeface="Courier New"/>
                <a:ea typeface="Courier New"/>
                <a:cs typeface="Courier New"/>
                <a:sym typeface="Courier New"/>
              </a:rPr>
              <a:t>ZoneOffset</a:t>
            </a:r>
            <a:r>
              <a:rPr b="0" i="0" lang="en-US" sz="1800" u="none" cap="none" strike="noStrike"/>
              <a:t>. </a:t>
            </a:r>
            <a:r>
              <a:rPr b="0" i="0" lang="en-US" sz="1800" u="none" cap="none" strike="noStrike">
                <a:latin typeface="Courier New"/>
                <a:ea typeface="Courier New"/>
                <a:cs typeface="Courier New"/>
                <a:sym typeface="Courier New"/>
              </a:rPr>
              <a:t>ZoneRules</a:t>
            </a:r>
            <a:r>
              <a:rPr b="0" i="0" lang="en-US" sz="1800" u="none" cap="none" strike="noStrike"/>
              <a:t> are used with a </a:t>
            </a:r>
            <a:r>
              <a:rPr b="0" i="0" lang="en-US" sz="1800" u="none" cap="none" strike="noStrike">
                <a:latin typeface="Courier New"/>
                <a:ea typeface="Courier New"/>
                <a:cs typeface="Courier New"/>
                <a:sym typeface="Courier New"/>
              </a:rPr>
              <a:t>ZoneId</a:t>
            </a:r>
            <a:r>
              <a:rPr b="0" i="0" lang="en-US" sz="1800" u="none" cap="none" strike="noStrike"/>
              <a:t> to determine changes in the </a:t>
            </a:r>
            <a:r>
              <a:rPr b="0" i="0" lang="en-US" sz="1800" u="none" cap="none" strike="noStrike">
                <a:latin typeface="Courier New"/>
                <a:ea typeface="Courier New"/>
                <a:cs typeface="Courier New"/>
                <a:sym typeface="Courier New"/>
              </a:rPr>
              <a:t>ZoneOffset</a:t>
            </a:r>
            <a:r>
              <a:rPr b="0" i="0" lang="en-US" sz="1800" u="none" cap="none" strike="noStrike"/>
              <a:t> based on the specific date and daylight savings time changes.</a:t>
            </a:r>
            <a:endParaRPr/>
          </a:p>
        </p:txBody>
      </p:sp>
      <p:sp>
        <p:nvSpPr>
          <p:cNvPr id="3064" name="Google Shape;3064;g40a120c017_0_242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1" name="Shape 3071"/>
        <p:cNvGrpSpPr/>
        <p:nvPr/>
      </p:nvGrpSpPr>
      <p:grpSpPr>
        <a:xfrm>
          <a:off x="0" y="0"/>
          <a:ext cx="0" cy="0"/>
          <a:chOff x="0" y="0"/>
          <a:chExt cx="0" cy="0"/>
        </a:xfrm>
      </p:grpSpPr>
      <p:sp>
        <p:nvSpPr>
          <p:cNvPr id="3072" name="Google Shape;3072;g40a120c017_0_243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3" name="Google Shape;3073;g40a120c017_0_243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074" name="Google Shape;3074;g40a120c017_0_243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2" name="Shape 3082"/>
        <p:cNvGrpSpPr/>
        <p:nvPr/>
      </p:nvGrpSpPr>
      <p:grpSpPr>
        <a:xfrm>
          <a:off x="0" y="0"/>
          <a:ext cx="0" cy="0"/>
          <a:chOff x="0" y="0"/>
          <a:chExt cx="0" cy="0"/>
        </a:xfrm>
      </p:grpSpPr>
      <p:sp>
        <p:nvSpPr>
          <p:cNvPr id="3083" name="Google Shape;3083;g40a120c017_0_244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4" name="Google Shape;3084;g40a120c017_0_244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Likewise, the overlaps are also handled in the same way:</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 DST Ends November 2nd, 2014</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meetDate = LocalDate.of(2104, NOVEMBER, 1);</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meeting = ZonedDateTime.of(meetDate, meetTime, USEast);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System.out.println("meeting time:     " + meeting);</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newMeeting = meeting.plusDays(1);</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System.out.println("new meeting time: " + newMeeting);</a:t>
            </a:r>
            <a:endParaRPr/>
          </a:p>
        </p:txBody>
      </p:sp>
      <p:sp>
        <p:nvSpPr>
          <p:cNvPr id="3085" name="Google Shape;3085;g40a120c017_0_244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2" name="Shape 3092"/>
        <p:cNvGrpSpPr/>
        <p:nvPr/>
      </p:nvGrpSpPr>
      <p:grpSpPr>
        <a:xfrm>
          <a:off x="0" y="0"/>
          <a:ext cx="0" cy="0"/>
          <a:chOff x="0" y="0"/>
          <a:chExt cx="0" cy="0"/>
        </a:xfrm>
      </p:grpSpPr>
      <p:sp>
        <p:nvSpPr>
          <p:cNvPr id="3093" name="Google Shape;3093;g40a120c017_0_24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4" name="Google Shape;3094;g40a120c017_0_24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From Javadocs: “The Java virtual machine has a default provider that provides zone rules for the time-zones defined by IANA Time Zone Database (TZDB). If the system property </a:t>
            </a:r>
            <a:r>
              <a:rPr b="0" i="0" lang="en-US" sz="1800" u="none" cap="none" strike="noStrike">
                <a:latin typeface="Courier New"/>
                <a:ea typeface="Courier New"/>
                <a:cs typeface="Courier New"/>
                <a:sym typeface="Courier New"/>
              </a:rPr>
              <a:t>java.time.zone.DefaultZoneRulesProvider</a:t>
            </a:r>
            <a:r>
              <a:rPr b="0" i="0" lang="en-US" sz="1800" u="none" cap="none" strike="noStrike"/>
              <a:t> is defined, then it is taken to be the fully-qualified name of a concrete </a:t>
            </a:r>
            <a:r>
              <a:rPr b="0" i="0" lang="en-US" sz="1800" u="none" cap="none" strike="noStrike">
                <a:latin typeface="Courier New"/>
                <a:ea typeface="Courier New"/>
                <a:cs typeface="Courier New"/>
                <a:sym typeface="Courier New"/>
              </a:rPr>
              <a:t>ZoneRulesProvider</a:t>
            </a:r>
            <a:r>
              <a:rPr b="0" i="0" lang="en-US" sz="1800" u="none" cap="none" strike="noStrike"/>
              <a:t> class to be loaded as the default provider, using the system class loader. If this system property is not defined, a system-default provider will be loaded to serve as the default provider."</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In the JDK, the default provider is a class, </a:t>
            </a:r>
            <a:r>
              <a:rPr b="0" i="0" lang="en-US" sz="1800" u="none" cap="none" strike="noStrike">
                <a:latin typeface="Courier New"/>
                <a:ea typeface="Courier New"/>
                <a:cs typeface="Courier New"/>
                <a:sym typeface="Courier New"/>
              </a:rPr>
              <a:t>TzdbZoneRulesProvider</a:t>
            </a:r>
            <a:r>
              <a:rPr b="0" i="0" lang="en-US" sz="1800" u="none" cap="none" strike="noStrike"/>
              <a:t>. This class reads the time zone database located in the </a:t>
            </a:r>
            <a:r>
              <a:rPr b="0" i="0" lang="en-US" sz="1800" u="none" cap="none" strike="noStrike">
                <a:latin typeface="Courier New"/>
                <a:ea typeface="Courier New"/>
                <a:cs typeface="Courier New"/>
                <a:sym typeface="Courier New"/>
              </a:rPr>
              <a:t>jdk1.8.0/jre/lib/tzdb.dat</a:t>
            </a:r>
            <a:r>
              <a:rPr b="0" i="0" lang="en-US" sz="1800" u="none" cap="none" strike="noStrike"/>
              <a:t> file.</a:t>
            </a:r>
            <a:endParaRPr/>
          </a:p>
        </p:txBody>
      </p:sp>
      <p:sp>
        <p:nvSpPr>
          <p:cNvPr id="3095" name="Google Shape;3095;g40a120c017_0_24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1" name="Shape 3101"/>
        <p:cNvGrpSpPr/>
        <p:nvPr/>
      </p:nvGrpSpPr>
      <p:grpSpPr>
        <a:xfrm>
          <a:off x="0" y="0"/>
          <a:ext cx="0" cy="0"/>
          <a:chOff x="0" y="0"/>
          <a:chExt cx="0" cy="0"/>
        </a:xfrm>
      </p:grpSpPr>
      <p:sp>
        <p:nvSpPr>
          <p:cNvPr id="3102" name="Google Shape;3102;g40a120c017_0_246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3" name="Google Shape;3103;g40a120c017_0_246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easiest way to get an </a:t>
            </a:r>
            <a:r>
              <a:rPr b="0" i="0" lang="en-US" sz="1800" u="none" cap="none" strike="noStrike">
                <a:latin typeface="Courier New"/>
                <a:ea typeface="Courier New"/>
                <a:cs typeface="Courier New"/>
                <a:sym typeface="Courier New"/>
              </a:rPr>
              <a:t>OffsetDateTime</a:t>
            </a:r>
            <a:r>
              <a:rPr b="0" i="0" lang="en-US" sz="1800" u="none" cap="none" strike="noStrike"/>
              <a:t> is from a </a:t>
            </a:r>
            <a:r>
              <a:rPr b="0" i="0" lang="en-US" sz="1800" u="none" cap="none" strike="noStrike">
                <a:latin typeface="Courier New"/>
                <a:ea typeface="Courier New"/>
                <a:cs typeface="Courier New"/>
                <a:sym typeface="Courier New"/>
              </a:rPr>
              <a:t>ZonedDateTime</a:t>
            </a:r>
            <a:r>
              <a:rPr b="0" i="0" lang="en-US" sz="1800" u="none" cap="none" strike="noStrike"/>
              <a:t> by using the </a:t>
            </a:r>
            <a:r>
              <a:rPr b="0" i="0" lang="en-US" sz="1800" u="none" cap="none" strike="noStrike">
                <a:latin typeface="Courier New"/>
                <a:ea typeface="Courier New"/>
                <a:cs typeface="Courier New"/>
                <a:sym typeface="Courier New"/>
              </a:rPr>
              <a:t>toOffsetDateTime</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Output:</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Staff call (Pacific) is at: 2014-06-13T12:30-07:00[America/Los_Angeles]</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Staff call (UK) is at:      2014-06-13T20:30+01:00[Europe/London]</a:t>
            </a:r>
            <a:endParaRPr/>
          </a:p>
          <a:p>
            <a:pPr indent="0" lvl="0" marL="0" marR="0" rtl="0" algn="l">
              <a:spcBef>
                <a:spcPts val="0"/>
              </a:spcBef>
              <a:spcAft>
                <a:spcPts val="0"/>
              </a:spcAft>
              <a:buNone/>
            </a:pPr>
            <a:r>
              <a:t/>
            </a:r>
            <a:endParaRPr b="0" i="0" sz="1000" u="none" cap="none" strike="noStrike">
              <a:latin typeface="Courier New"/>
              <a:ea typeface="Courier New"/>
              <a:cs typeface="Courier New"/>
              <a:sym typeface="Courier New"/>
            </a:endParaRPr>
          </a:p>
        </p:txBody>
      </p:sp>
      <p:sp>
        <p:nvSpPr>
          <p:cNvPr id="3104" name="Google Shape;3104;g40a120c017_0_246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1" name="Shape 3111"/>
        <p:cNvGrpSpPr/>
        <p:nvPr/>
      </p:nvGrpSpPr>
      <p:grpSpPr>
        <a:xfrm>
          <a:off x="0" y="0"/>
          <a:ext cx="0" cy="0"/>
          <a:chOff x="0" y="0"/>
          <a:chExt cx="0" cy="0"/>
        </a:xfrm>
      </p:grpSpPr>
      <p:sp>
        <p:nvSpPr>
          <p:cNvPr id="3112" name="Google Shape;3112;g40a120c017_0_24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3" name="Google Shape;3113;g40a120c017_0_246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list shown in the slide is not a complete list of the methods supported.</a:t>
            </a:r>
            <a:endParaRPr/>
          </a:p>
        </p:txBody>
      </p:sp>
      <p:sp>
        <p:nvSpPr>
          <p:cNvPr id="3114" name="Google Shape;3114;g40a120c017_0_24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9" name="Shape 3119"/>
        <p:cNvGrpSpPr/>
        <p:nvPr/>
      </p:nvGrpSpPr>
      <p:grpSpPr>
        <a:xfrm>
          <a:off x="0" y="0"/>
          <a:ext cx="0" cy="0"/>
          <a:chOff x="0" y="0"/>
          <a:chExt cx="0" cy="0"/>
        </a:xfrm>
      </p:grpSpPr>
      <p:sp>
        <p:nvSpPr>
          <p:cNvPr id="3120" name="Google Shape;3120;g40a120c017_0_247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1" name="Google Shape;3121;g40a120c017_0_247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Instants are stored in a long using positive values for dates after the EPOCH, 1970-01-01T00:00:00Z, and negative values before. Instants are always recorded using UTC. Instant is the closest equivalent to </a:t>
            </a:r>
            <a:r>
              <a:rPr b="0" i="0" lang="en-US" sz="1800" u="none" cap="none" strike="noStrike">
                <a:latin typeface="Courier New"/>
                <a:ea typeface="Courier New"/>
                <a:cs typeface="Courier New"/>
                <a:sym typeface="Courier New"/>
              </a:rPr>
              <a:t>java.util.Date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An instant relies on the Java Time-Scale to maintain accuracy. See javadoc for the complete details.</a:t>
            </a:r>
            <a:endParaRPr/>
          </a:p>
          <a:p>
            <a:pPr indent="0" lvl="1" marL="0" marR="0" rtl="0" algn="l">
              <a:spcBef>
                <a:spcPts val="0"/>
              </a:spcBef>
              <a:spcAft>
                <a:spcPts val="0"/>
              </a:spcAft>
              <a:buSzPts val="1800"/>
              <a:buFont typeface="Arial"/>
              <a:buNone/>
            </a:pPr>
            <a:r>
              <a:rPr b="0" i="0" lang="en-US" sz="1800" u="none" cap="none" strike="noStrike"/>
              <a:t>Nanosecond values are stored in a range between 0 and 999,999,999.</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3122" name="Google Shape;3122;g40a120c017_0_247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0" name="Shape 3130"/>
        <p:cNvGrpSpPr/>
        <p:nvPr/>
      </p:nvGrpSpPr>
      <p:grpSpPr>
        <a:xfrm>
          <a:off x="0" y="0"/>
          <a:ext cx="0" cy="0"/>
          <a:chOff x="0" y="0"/>
          <a:chExt cx="0" cy="0"/>
        </a:xfrm>
      </p:grpSpPr>
      <p:sp>
        <p:nvSpPr>
          <p:cNvPr id="3131" name="Google Shape;3131;g40a120c017_0_248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2" name="Google Shape;3132;g40a120c017_0_248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133" name="Google Shape;3133;g40a120c017_0_248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1" name="Shape 3141"/>
        <p:cNvGrpSpPr/>
        <p:nvPr/>
      </p:nvGrpSpPr>
      <p:grpSpPr>
        <a:xfrm>
          <a:off x="0" y="0"/>
          <a:ext cx="0" cy="0"/>
          <a:chOff x="0" y="0"/>
          <a:chExt cx="0" cy="0"/>
        </a:xfrm>
      </p:grpSpPr>
      <p:sp>
        <p:nvSpPr>
          <p:cNvPr id="3142" name="Google Shape;3142;g40a120c017_0_249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3" name="Google Shape;3143;g40a120c017_0_249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144" name="Google Shape;3144;g40a120c017_0_249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2: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32: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Garbage is automatically collected by the JVM. The timing of the collection depends upon many factors. A detailed discussion of garbage collection mechanics is beyond the scope of this lesson.</a:t>
            </a:r>
            <a:endParaRPr/>
          </a:p>
        </p:txBody>
      </p:sp>
      <p:sp>
        <p:nvSpPr>
          <p:cNvPr id="392" name="Google Shape;392;p32: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2" name="Shape 3152"/>
        <p:cNvGrpSpPr/>
        <p:nvPr/>
      </p:nvGrpSpPr>
      <p:grpSpPr>
        <a:xfrm>
          <a:off x="0" y="0"/>
          <a:ext cx="0" cy="0"/>
          <a:chOff x="0" y="0"/>
          <a:chExt cx="0" cy="0"/>
        </a:xfrm>
      </p:grpSpPr>
      <p:sp>
        <p:nvSpPr>
          <p:cNvPr id="3153" name="Google Shape;3153;g40a120c017_0_250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4" name="Google Shape;3154;g40a120c017_0_250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Output: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There are 307 shopping days til Christmas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There are 10 months and 4 days til Christmas</a:t>
            </a:r>
            <a:endParaRPr/>
          </a:p>
        </p:txBody>
      </p:sp>
      <p:sp>
        <p:nvSpPr>
          <p:cNvPr id="3155" name="Google Shape;3155;g40a120c017_0_250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2" name="Shape 3162"/>
        <p:cNvGrpSpPr/>
        <p:nvPr/>
      </p:nvGrpSpPr>
      <p:grpSpPr>
        <a:xfrm>
          <a:off x="0" y="0"/>
          <a:ext cx="0" cy="0"/>
          <a:chOff x="0" y="0"/>
          <a:chExt cx="0" cy="0"/>
        </a:xfrm>
      </p:grpSpPr>
      <p:sp>
        <p:nvSpPr>
          <p:cNvPr id="3163" name="Google Shape;3163;g40a120c017_0_251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4" name="Google Shape;3164;g40a120c017_0_251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Use four characters for the full representation of a field – for example, E represents the day of the week. One E is used for Tue and four (EEEE) represent Tuesday.</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FormatStyle</a:t>
            </a:r>
            <a:r>
              <a:rPr b="0" i="0" lang="en-US" sz="1800" u="none" cap="none" strike="noStrike"/>
              <a:t> is an </a:t>
            </a:r>
            <a:r>
              <a:rPr b="0" i="0" lang="en-US" sz="1800" u="none" cap="none" strike="noStrike">
                <a:latin typeface="Courier New"/>
                <a:ea typeface="Courier New"/>
                <a:cs typeface="Courier New"/>
                <a:sym typeface="Courier New"/>
              </a:rPr>
              <a:t>enum</a:t>
            </a:r>
            <a:r>
              <a:rPr b="0" i="0" lang="en-US" sz="1800" u="none" cap="none" strike="noStrike"/>
              <a:t> with </a:t>
            </a:r>
            <a:r>
              <a:rPr b="0" i="0" lang="en-US" sz="1800" u="none" cap="none" strike="noStrike">
                <a:latin typeface="Courier New"/>
                <a:ea typeface="Courier New"/>
                <a:cs typeface="Courier New"/>
                <a:sym typeface="Courier New"/>
              </a:rPr>
              <a:t>SHORT</a:t>
            </a:r>
            <a:r>
              <a:rPr b="0" i="0" lang="en-US" sz="1800" u="none" cap="none" strike="noStrike"/>
              <a:t>, </a:t>
            </a:r>
            <a:r>
              <a:rPr b="0" i="0" lang="en-US" sz="1800" u="none" cap="none" strike="noStrike">
                <a:latin typeface="Courier New"/>
                <a:ea typeface="Courier New"/>
                <a:cs typeface="Courier New"/>
                <a:sym typeface="Courier New"/>
              </a:rPr>
              <a:t>MEDIUM</a:t>
            </a:r>
            <a:r>
              <a:rPr b="0" i="0" lang="en-US" sz="1800" u="none" cap="none" strike="noStrike"/>
              <a:t>, </a:t>
            </a:r>
            <a:r>
              <a:rPr b="0" i="0" lang="en-US" sz="1800" u="none" cap="none" strike="noStrike">
                <a:latin typeface="Courier New"/>
                <a:ea typeface="Courier New"/>
                <a:cs typeface="Courier New"/>
                <a:sym typeface="Courier New"/>
              </a:rPr>
              <a:t>LONG</a:t>
            </a:r>
            <a:r>
              <a:rPr b="0" i="0" lang="en-US" sz="1800" u="none" cap="none" strike="noStrike"/>
              <a:t>, and </a:t>
            </a:r>
            <a:r>
              <a:rPr b="0" i="0" lang="en-US" sz="1800" u="none" cap="none" strike="noStrike">
                <a:latin typeface="Courier New"/>
                <a:ea typeface="Courier New"/>
                <a:cs typeface="Courier New"/>
                <a:sym typeface="Courier New"/>
              </a:rPr>
              <a:t>FULL</a:t>
            </a:r>
            <a:r>
              <a:rPr b="0" i="0" lang="en-US" sz="1800" u="none" cap="none" strike="noStrike"/>
              <a:t>.</a:t>
            </a:r>
            <a:endParaRPr/>
          </a:p>
        </p:txBody>
      </p:sp>
      <p:sp>
        <p:nvSpPr>
          <p:cNvPr id="3165" name="Google Shape;3165;g40a120c017_0_251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7" name="Shape 3177"/>
        <p:cNvGrpSpPr/>
        <p:nvPr/>
      </p:nvGrpSpPr>
      <p:grpSpPr>
        <a:xfrm>
          <a:off x="0" y="0"/>
          <a:ext cx="0" cy="0"/>
          <a:chOff x="0" y="0"/>
          <a:chExt cx="0" cy="0"/>
        </a:xfrm>
      </p:grpSpPr>
      <p:sp>
        <p:nvSpPr>
          <p:cNvPr id="3178" name="Google Shape;3178;g40a120c017_0_25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9" name="Google Shape;3179;g40a120c017_0_25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180" name="Google Shape;3180;g40a120c017_0_25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40a120c017_0_25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
        <p:nvSpPr>
          <p:cNvPr id="3188" name="Google Shape;3188;g40a120c017_0_25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189" name="Google Shape;3189;g40a120c017_0_25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4" name="Shape 3194"/>
        <p:cNvGrpSpPr/>
        <p:nvPr/>
      </p:nvGrpSpPr>
      <p:grpSpPr>
        <a:xfrm>
          <a:off x="0" y="0"/>
          <a:ext cx="0" cy="0"/>
          <a:chOff x="0" y="0"/>
          <a:chExt cx="0" cy="0"/>
        </a:xfrm>
      </p:grpSpPr>
      <p:sp>
        <p:nvSpPr>
          <p:cNvPr id="3195" name="Google Shape;3195;g40a120c017_0_25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6" name="Google Shape;3196;g40a120c017_0_253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197" name="Google Shape;3197;g40a120c017_0_25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2" name="Shape 3202"/>
        <p:cNvGrpSpPr/>
        <p:nvPr/>
      </p:nvGrpSpPr>
      <p:grpSpPr>
        <a:xfrm>
          <a:off x="0" y="0"/>
          <a:ext cx="0" cy="0"/>
          <a:chOff x="0" y="0"/>
          <a:chExt cx="0" cy="0"/>
        </a:xfrm>
      </p:grpSpPr>
      <p:sp>
        <p:nvSpPr>
          <p:cNvPr id="3203" name="Google Shape;3203;g40a120c017_0_257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4" name="Google Shape;3204;g40a120c017_0_257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7" name="Shape 3207"/>
        <p:cNvGrpSpPr/>
        <p:nvPr/>
      </p:nvGrpSpPr>
      <p:grpSpPr>
        <a:xfrm>
          <a:off x="0" y="0"/>
          <a:ext cx="0" cy="0"/>
          <a:chOff x="0" y="0"/>
          <a:chExt cx="0" cy="0"/>
        </a:xfrm>
      </p:grpSpPr>
      <p:sp>
        <p:nvSpPr>
          <p:cNvPr id="3208" name="Google Shape;3208;g40a120c017_0_257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9" name="Google Shape;3209;g40a120c017_0_257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210" name="Google Shape;3210;g40a120c017_0_257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13 -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6" name="Shape 3216"/>
        <p:cNvGrpSpPr/>
        <p:nvPr/>
      </p:nvGrpSpPr>
      <p:grpSpPr>
        <a:xfrm>
          <a:off x="0" y="0"/>
          <a:ext cx="0" cy="0"/>
          <a:chOff x="0" y="0"/>
          <a:chExt cx="0" cy="0"/>
        </a:xfrm>
      </p:grpSpPr>
      <p:sp>
        <p:nvSpPr>
          <p:cNvPr id="3217" name="Google Shape;3217;g40a120c017_0_258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8" name="Google Shape;3218;g40a120c017_0_258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Some I/O streams simply pass on data; others manipulate and transform the data in useful ways.</a:t>
            </a:r>
            <a:endParaRPr/>
          </a:p>
          <a:p>
            <a:pPr indent="0" lvl="0" marL="0" marR="0" rtl="0" algn="l">
              <a:spcBef>
                <a:spcPts val="0"/>
              </a:spcBef>
              <a:spcAft>
                <a:spcPts val="0"/>
              </a:spcAft>
              <a:buNone/>
            </a:pPr>
            <a:r>
              <a:t/>
            </a:r>
            <a:endParaRPr b="0" i="0" sz="1800" u="none" cap="none" strike="noStrike"/>
          </a:p>
        </p:txBody>
      </p:sp>
      <p:sp>
        <p:nvSpPr>
          <p:cNvPr id="3219" name="Google Shape;3219;g40a120c017_0_258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13 -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4" name="Shape 3224"/>
        <p:cNvGrpSpPr/>
        <p:nvPr/>
      </p:nvGrpSpPr>
      <p:grpSpPr>
        <a:xfrm>
          <a:off x="0" y="0"/>
          <a:ext cx="0" cy="0"/>
          <a:chOff x="0" y="0"/>
          <a:chExt cx="0" cy="0"/>
        </a:xfrm>
      </p:grpSpPr>
      <p:sp>
        <p:nvSpPr>
          <p:cNvPr id="3225" name="Google Shape;3225;g40a120c017_0_25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6" name="Google Shape;3226;g40a120c017_0_25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 matter how they work internally, all streams present the same simple model to programs that use them. A stream is a sequential flow of data. A stream can come from a source or can be generated to a sink.</a:t>
            </a:r>
            <a:endParaRPr/>
          </a:p>
          <a:p>
            <a:pPr indent="0" lvl="2" marL="0" marR="0" rtl="0" algn="l">
              <a:spcBef>
                <a:spcPts val="0"/>
              </a:spcBef>
              <a:spcAft>
                <a:spcPts val="0"/>
              </a:spcAft>
              <a:buSzPts val="1800"/>
              <a:buFont typeface="Arial"/>
              <a:buNone/>
            </a:pPr>
            <a:r>
              <a:rPr b="0" i="0" lang="en-US" sz="1800" u="none" cap="none" strike="noStrike"/>
              <a:t>A source stream initiates the flow of data, also called an input stream.</a:t>
            </a:r>
            <a:endParaRPr/>
          </a:p>
          <a:p>
            <a:pPr indent="0" lvl="2" marL="0" marR="0" rtl="0" algn="l">
              <a:spcBef>
                <a:spcPts val="0"/>
              </a:spcBef>
              <a:spcAft>
                <a:spcPts val="0"/>
              </a:spcAft>
              <a:buSzPts val="1800"/>
              <a:buFont typeface="Arial"/>
              <a:buNone/>
            </a:pPr>
            <a:r>
              <a:rPr b="0" i="0" lang="en-US" sz="1800" u="none" cap="none" strike="noStrike"/>
              <a:t>A sink stream terminates the flow of data, also called an output stream.</a:t>
            </a:r>
            <a:endParaRPr/>
          </a:p>
          <a:p>
            <a:pPr indent="0" lvl="1" marL="0" marR="0" rtl="0" algn="l">
              <a:spcBef>
                <a:spcPts val="0"/>
              </a:spcBef>
              <a:spcAft>
                <a:spcPts val="0"/>
              </a:spcAft>
              <a:buSzPts val="1800"/>
              <a:buFont typeface="Arial"/>
              <a:buNone/>
            </a:pPr>
            <a:r>
              <a:rPr b="0" i="0" lang="en-US" sz="1800" u="none" cap="none" strike="noStrike"/>
              <a:t>Sources and sinks are both node streams. Types of node streams are files, memory, and pipes between threads or processes.</a:t>
            </a:r>
            <a:endParaRPr/>
          </a:p>
        </p:txBody>
      </p:sp>
      <p:sp>
        <p:nvSpPr>
          <p:cNvPr id="3227" name="Google Shape;3227;g40a120c017_0_25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13 -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4" name="Shape 3234"/>
        <p:cNvGrpSpPr/>
        <p:nvPr/>
      </p:nvGrpSpPr>
      <p:grpSpPr>
        <a:xfrm>
          <a:off x="0" y="0"/>
          <a:ext cx="0" cy="0"/>
          <a:chOff x="0" y="0"/>
          <a:chExt cx="0" cy="0"/>
        </a:xfrm>
      </p:grpSpPr>
      <p:sp>
        <p:nvSpPr>
          <p:cNvPr id="3235" name="Google Shape;3235;g40a120c017_0_26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6" name="Google Shape;3236;g40a120c017_0_26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An application developer typically uses I/O streams to read and write files, to read information from and write information to some output device, such as the keyboard (standard in) and the console (standard out). Finally, an application may need to use a socket to communicate with another application on a remote system.</a:t>
            </a:r>
            <a:endParaRPr/>
          </a:p>
        </p:txBody>
      </p:sp>
      <p:sp>
        <p:nvSpPr>
          <p:cNvPr id="3237" name="Google Shape;3237;g40a120c017_0_26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13 -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3: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33: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02" name="Google Shape;402;p33: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g40a120c017_0_261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6" name="Google Shape;3256;g40a120c017_0_261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Java technology supports two types of data in streams: raw bytes and Unicode characters. Typically, the term </a:t>
            </a:r>
            <a:r>
              <a:rPr b="0" i="1" lang="en-US" sz="1800" u="none" cap="none" strike="noStrike"/>
              <a:t>stream</a:t>
            </a:r>
            <a:r>
              <a:rPr b="0" i="0" lang="en-US" sz="1800" u="none" cap="none" strike="noStrike"/>
              <a:t> refers to byte streams and the terms </a:t>
            </a:r>
            <a:r>
              <a:rPr b="0" i="1" lang="en-US" sz="1800" u="none" cap="none" strike="noStrike"/>
              <a:t>reader</a:t>
            </a:r>
            <a:r>
              <a:rPr b="0" i="0" lang="en-US" sz="1800" u="none" cap="none" strike="noStrike"/>
              <a:t> and </a:t>
            </a:r>
            <a:r>
              <a:rPr b="0" i="1" lang="en-US" sz="1800" u="none" cap="none" strike="noStrike"/>
              <a:t>writer</a:t>
            </a:r>
            <a:r>
              <a:rPr b="0" i="0" lang="en-US" sz="1800" u="none" cap="none" strike="noStrike"/>
              <a:t> refer to character streams.</a:t>
            </a:r>
            <a:endParaRPr/>
          </a:p>
          <a:p>
            <a:pPr indent="0" lvl="1" marL="0" marR="0" rtl="0" algn="l">
              <a:spcBef>
                <a:spcPts val="0"/>
              </a:spcBef>
              <a:spcAft>
                <a:spcPts val="0"/>
              </a:spcAft>
              <a:buSzPts val="1800"/>
              <a:buFont typeface="Arial"/>
              <a:buNone/>
            </a:pPr>
            <a:r>
              <a:rPr b="0" i="0" lang="en-US" sz="1800" u="none" cap="none" strike="noStrike"/>
              <a:t>More specifically, byte input streams are implemented by subclasses of the </a:t>
            </a:r>
            <a:r>
              <a:rPr b="0" i="0" lang="en-US" sz="1800" u="none" cap="none" strike="noStrike">
                <a:latin typeface="Courier New"/>
                <a:ea typeface="Courier New"/>
                <a:cs typeface="Courier New"/>
                <a:sym typeface="Courier New"/>
              </a:rPr>
              <a:t>InputStream</a:t>
            </a:r>
            <a:r>
              <a:rPr b="0" i="0" lang="en-US" sz="1800" u="none" cap="none" strike="noStrike"/>
              <a:t> class and byte output streams are implemented by subclasses of the </a:t>
            </a:r>
            <a:r>
              <a:rPr b="0" i="0" lang="en-US" sz="1800" u="none" cap="none" strike="noStrike">
                <a:latin typeface="Courier New"/>
                <a:ea typeface="Courier New"/>
                <a:cs typeface="Courier New"/>
                <a:sym typeface="Courier New"/>
              </a:rPr>
              <a:t>OutputStream</a:t>
            </a:r>
            <a:r>
              <a:rPr b="0" i="0" lang="en-US" sz="1800" u="none" cap="none" strike="noStrike"/>
              <a:t> class. Character input streams are implemented by subclasses of the </a:t>
            </a:r>
            <a:r>
              <a:rPr b="0" i="0" lang="en-US" sz="1800" u="none" cap="none" strike="noStrike">
                <a:latin typeface="Courier New"/>
                <a:ea typeface="Courier New"/>
                <a:cs typeface="Courier New"/>
                <a:sym typeface="Courier New"/>
              </a:rPr>
              <a:t>Reader</a:t>
            </a:r>
            <a:r>
              <a:rPr b="0" i="0" lang="en-US" sz="1800" u="none" cap="none" strike="noStrike"/>
              <a:t> class and character output streams are implemented by subclasses of the </a:t>
            </a:r>
            <a:r>
              <a:rPr b="0" i="0" lang="en-US" sz="1800" u="none" cap="none" strike="noStrike">
                <a:latin typeface="Courier New"/>
                <a:ea typeface="Courier New"/>
                <a:cs typeface="Courier New"/>
                <a:sym typeface="Courier New"/>
              </a:rPr>
              <a:t>Writer</a:t>
            </a:r>
            <a:r>
              <a:rPr b="0" i="0" lang="en-US" sz="1800" u="none" cap="none" strike="noStrike"/>
              <a:t> class. </a:t>
            </a:r>
            <a:endParaRPr/>
          </a:p>
          <a:p>
            <a:pPr indent="0" lvl="1" marL="0" marR="0" rtl="0" algn="l">
              <a:spcBef>
                <a:spcPts val="0"/>
              </a:spcBef>
              <a:spcAft>
                <a:spcPts val="0"/>
              </a:spcAft>
              <a:buSzPts val="1800"/>
              <a:buFont typeface="Arial"/>
              <a:buNone/>
            </a:pPr>
            <a:r>
              <a:rPr b="0" i="0" lang="en-US" sz="1800" u="none" cap="none" strike="noStrike"/>
              <a:t>Byte streams are best applied to reading and writing of raw bytes (such as image files, audio files, and objects). Specific subclasses provide methods to provide specific support for each of these stream types.</a:t>
            </a:r>
            <a:endParaRPr/>
          </a:p>
          <a:p>
            <a:pPr indent="0" lvl="1" marL="0" marR="0" rtl="0" algn="l">
              <a:spcBef>
                <a:spcPts val="0"/>
              </a:spcBef>
              <a:spcAft>
                <a:spcPts val="0"/>
              </a:spcAft>
              <a:buSzPts val="1800"/>
              <a:buFont typeface="Arial"/>
              <a:buNone/>
            </a:pPr>
            <a:r>
              <a:rPr b="0" i="0" lang="en-US" sz="1800" u="none" cap="none" strike="noStrike"/>
              <a:t>Character streams are designed for reading characters (such as in files and other </a:t>
            </a:r>
            <a:br>
              <a:rPr b="0" i="0" lang="en-US" sz="1800" u="none" cap="none" strike="noStrike"/>
            </a:br>
            <a:r>
              <a:rPr b="0" i="0" lang="en-US" sz="1800" u="none" cap="none" strike="noStrike"/>
              <a:t>character-based streams).</a:t>
            </a:r>
            <a:endParaRPr/>
          </a:p>
        </p:txBody>
      </p:sp>
      <p:sp>
        <p:nvSpPr>
          <p:cNvPr id="3257" name="Google Shape;3257;g40a120c017_0_261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13 -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3" name="Shape 3263"/>
        <p:cNvGrpSpPr/>
        <p:nvPr/>
      </p:nvGrpSpPr>
      <p:grpSpPr>
        <a:xfrm>
          <a:off x="0" y="0"/>
          <a:ext cx="0" cy="0"/>
          <a:chOff x="0" y="0"/>
          <a:chExt cx="0" cy="0"/>
        </a:xfrm>
      </p:grpSpPr>
      <p:sp>
        <p:nvSpPr>
          <p:cNvPr id="3264" name="Google Shape;3264;g40a120c017_0_262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5" name="Google Shape;3265;g40a120c017_0_262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InputStream</a:t>
            </a:r>
            <a:r>
              <a:rPr b="0" i="0" lang="en-US" sz="1800" u="none" cap="none" strike="noStrike"/>
              <a:t> Methods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read()</a:t>
            </a:r>
            <a:r>
              <a:rPr b="0" i="0" lang="en-US" sz="1800" u="none" cap="none" strike="noStrike"/>
              <a:t> method returns an </a:t>
            </a:r>
            <a:r>
              <a:rPr b="0" i="0" lang="en-US" sz="1800" u="none" cap="none" strike="noStrike">
                <a:latin typeface="Courier New"/>
                <a:ea typeface="Courier New"/>
                <a:cs typeface="Courier New"/>
                <a:sym typeface="Courier New"/>
              </a:rPr>
              <a:t>int</a:t>
            </a:r>
            <a:r>
              <a:rPr b="0" i="0" lang="en-US" sz="1800" u="none" cap="none" strike="noStrike"/>
              <a:t>, which contains either a byte read from the stream, or a </a:t>
            </a:r>
            <a:r>
              <a:rPr b="0" i="0" lang="en-US" sz="1800" u="none" cap="none" strike="noStrike">
                <a:latin typeface="Courier New"/>
                <a:ea typeface="Courier New"/>
                <a:cs typeface="Courier New"/>
                <a:sym typeface="Courier New"/>
              </a:rPr>
              <a:t>-1</a:t>
            </a:r>
            <a:r>
              <a:rPr b="0" i="0" lang="en-US" sz="1800" u="none" cap="none" strike="noStrike"/>
              <a:t>, which indicates the end-of-file condition. The other two read methods read the stream into a byte array and return the number of bytes read. The two </a:t>
            </a:r>
            <a:r>
              <a:rPr b="0" i="0" lang="en-US" sz="1800" u="none" cap="none" strike="noStrike">
                <a:latin typeface="Courier New"/>
                <a:ea typeface="Courier New"/>
                <a:cs typeface="Courier New"/>
                <a:sym typeface="Courier New"/>
              </a:rPr>
              <a:t>int</a:t>
            </a:r>
            <a:r>
              <a:rPr b="0" i="0" lang="en-US" sz="1800" u="none" cap="none" strike="noStrike"/>
              <a:t> arguments in the third method indicate a subrange in the target array that needs to be filled.</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For efficiency, always read data in the largest practical block, or use buffered streams.</a:t>
            </a:r>
            <a:endParaRPr/>
          </a:p>
          <a:p>
            <a:pPr indent="0" lvl="1" marL="0" marR="0" rtl="0" algn="l">
              <a:spcBef>
                <a:spcPts val="0"/>
              </a:spcBef>
              <a:spcAft>
                <a:spcPts val="0"/>
              </a:spcAft>
              <a:buSzPts val="1800"/>
              <a:buFont typeface="Arial"/>
              <a:buNone/>
            </a:pPr>
            <a:r>
              <a:rPr b="0" i="0" lang="en-US" sz="1800" u="none" cap="none" strike="noStrike"/>
              <a:t>When you have finished with a stream, close it. If you have a stack of streams, use filter streams to close the stream at the top of the stack. This operation also closes the lower streams.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InputStream</a:t>
            </a:r>
            <a:r>
              <a:rPr b="0" i="0" lang="en-US" sz="1800" u="none" cap="none" strike="noStrike"/>
              <a:t> implements </a:t>
            </a:r>
            <a:r>
              <a:rPr b="0" i="0" lang="en-US" sz="1800" u="none" cap="none" strike="noStrike">
                <a:latin typeface="Courier New"/>
                <a:ea typeface="Courier New"/>
                <a:cs typeface="Courier New"/>
                <a:sym typeface="Courier New"/>
              </a:rPr>
              <a:t>AutoCloseable</a:t>
            </a:r>
            <a:r>
              <a:rPr b="0" i="0" lang="en-US" sz="1800" u="none" cap="none" strike="noStrike"/>
              <a:t>, which means that if you use an </a:t>
            </a:r>
            <a:r>
              <a:rPr b="0" i="0" lang="en-US" sz="1800" u="none" cap="none" strike="noStrike">
                <a:latin typeface="Courier New"/>
                <a:ea typeface="Courier New"/>
                <a:cs typeface="Courier New"/>
                <a:sym typeface="Courier New"/>
              </a:rPr>
              <a:t>InputStream</a:t>
            </a:r>
            <a:r>
              <a:rPr b="0" i="0" lang="en-US" sz="1800" u="none" cap="none" strike="noStrike"/>
              <a:t> (or one of its subclasses) in a </a:t>
            </a:r>
            <a:r>
              <a:rPr b="0" i="0" lang="en-US" sz="1800" u="none" cap="none" strike="noStrike">
                <a:latin typeface="Courier New"/>
                <a:ea typeface="Courier New"/>
                <a:cs typeface="Courier New"/>
                <a:sym typeface="Courier New"/>
              </a:rPr>
              <a:t>try</a:t>
            </a:r>
            <a:r>
              <a:rPr b="0" i="0" lang="en-US" sz="1800" u="none" cap="none" strike="noStrike"/>
              <a:t>-with-resources block, the stream is automatically closed at the end of the try.</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available</a:t>
            </a:r>
            <a:r>
              <a:rPr b="0" i="0" lang="en-US" sz="1800" u="none" cap="none" strike="noStrike"/>
              <a:t> method reports the number of bytes that are immediately available to be read from the stream. An actual read operation following this call might return more bytes.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skip</a:t>
            </a:r>
            <a:r>
              <a:rPr b="0" i="0" lang="en-US" sz="1800" u="none" cap="none" strike="noStrike"/>
              <a:t> method discards the specified number of bytes from the stream.</a:t>
            </a:r>
            <a:endParaRPr/>
          </a:p>
        </p:txBody>
      </p:sp>
      <p:sp>
        <p:nvSpPr>
          <p:cNvPr id="3266" name="Google Shape;3266;g40a120c017_0_262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3" name="Shape 3273"/>
        <p:cNvGrpSpPr/>
        <p:nvPr/>
      </p:nvGrpSpPr>
      <p:grpSpPr>
        <a:xfrm>
          <a:off x="0" y="0"/>
          <a:ext cx="0" cy="0"/>
          <a:chOff x="0" y="0"/>
          <a:chExt cx="0" cy="0"/>
        </a:xfrm>
      </p:grpSpPr>
      <p:sp>
        <p:nvSpPr>
          <p:cNvPr id="3274" name="Google Shape;3274;g40a120c017_0_263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5" name="Google Shape;3275;g40a120c017_0_263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OutputStream</a:t>
            </a:r>
            <a:r>
              <a:rPr b="0" i="0" lang="en-US" sz="1800" u="none" cap="none" strike="noStrike"/>
              <a:t> Methods</a:t>
            </a:r>
            <a:endParaRPr/>
          </a:p>
          <a:p>
            <a:pPr indent="0" lvl="1" marL="0" marR="0" rtl="0" algn="l">
              <a:spcBef>
                <a:spcPts val="0"/>
              </a:spcBef>
              <a:spcAft>
                <a:spcPts val="0"/>
              </a:spcAft>
              <a:buSzPts val="1800"/>
              <a:buFont typeface="Arial"/>
              <a:buNone/>
            </a:pPr>
            <a:r>
              <a:rPr b="0" i="0" lang="en-US" sz="1800" u="none" cap="none" strike="noStrike"/>
              <a:t>As with input, always try to write data in the largest practical block.</a:t>
            </a:r>
            <a:endParaRPr/>
          </a:p>
        </p:txBody>
      </p:sp>
      <p:sp>
        <p:nvSpPr>
          <p:cNvPr id="3276" name="Google Shape;3276;g40a120c017_0_263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g40a120c017_0_264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5" name="Google Shape;3285;g40a120c017_0_264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example copies one file to another by using a byte array. Note that </a:t>
            </a:r>
            <a:r>
              <a:rPr b="0" i="0" lang="en-US" sz="1800" u="none" cap="none" strike="noStrike">
                <a:latin typeface="Courier New"/>
                <a:ea typeface="Courier New"/>
                <a:cs typeface="Courier New"/>
                <a:sym typeface="Courier New"/>
              </a:rPr>
              <a:t>FileInputStream</a:t>
            </a:r>
            <a:r>
              <a:rPr b="0" i="0" lang="en-US" sz="1800" u="none" cap="none" strike="noStrike"/>
              <a:t> and </a:t>
            </a:r>
            <a:r>
              <a:rPr b="0" i="0" lang="en-US" sz="1800" u="none" cap="none" strike="noStrike">
                <a:latin typeface="Courier New"/>
                <a:ea typeface="Courier New"/>
                <a:cs typeface="Courier New"/>
                <a:sym typeface="Courier New"/>
              </a:rPr>
              <a:t>FileOutputStream</a:t>
            </a:r>
            <a:r>
              <a:rPr b="0" i="0" lang="en-US" sz="1800" u="none" cap="none" strike="noStrike"/>
              <a:t> are meant for streams of raw bytes, such as image files.</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a:t>
            </a:r>
            <a:r>
              <a:rPr b="0" i="0" lang="en-US" sz="1800" u="none" cap="none" strike="noStrike">
                <a:latin typeface="Courier New"/>
                <a:ea typeface="Courier New"/>
                <a:cs typeface="Courier New"/>
                <a:sym typeface="Courier New"/>
              </a:rPr>
              <a:t>available()</a:t>
            </a:r>
            <a:r>
              <a:rPr b="0" i="0" lang="en-US" sz="1800" u="none" cap="none" strike="noStrike"/>
              <a:t> method, according to Javadocs, reports "an estimate of the number of remaining bytes that can be read (or skipped over) from this input stream without blocking."</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3286" name="Google Shape;3286;g40a120c017_0_264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3" name="Shape 3293"/>
        <p:cNvGrpSpPr/>
        <p:nvPr/>
      </p:nvGrpSpPr>
      <p:grpSpPr>
        <a:xfrm>
          <a:off x="0" y="0"/>
          <a:ext cx="0" cy="0"/>
          <a:chOff x="0" y="0"/>
          <a:chExt cx="0" cy="0"/>
        </a:xfrm>
      </p:grpSpPr>
      <p:sp>
        <p:nvSpPr>
          <p:cNvPr id="3294" name="Google Shape;3294;g40a120c017_0_26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5" name="Google Shape;3295;g40a120c017_0_26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Reader</a:t>
            </a:r>
            <a:r>
              <a:rPr b="0" i="0" lang="en-US" sz="1800" u="none" cap="none" strike="noStrike"/>
              <a:t> Methods</a:t>
            </a:r>
            <a:endParaRPr/>
          </a:p>
          <a:p>
            <a:pPr indent="0" lvl="1" marL="0" marR="0" rtl="0" algn="l">
              <a:spcBef>
                <a:spcPts val="0"/>
              </a:spcBef>
              <a:spcAft>
                <a:spcPts val="0"/>
              </a:spcAft>
              <a:buSzPts val="1800"/>
              <a:buFont typeface="Arial"/>
              <a:buNone/>
            </a:pPr>
            <a:r>
              <a:rPr b="0" i="0" lang="en-US" sz="1800" u="none" cap="none" strike="noStrike"/>
              <a:t>The first method returns an </a:t>
            </a:r>
            <a:r>
              <a:rPr b="0" i="0" lang="en-US" sz="1800" u="none" cap="none" strike="noStrike">
                <a:latin typeface="Courier New"/>
                <a:ea typeface="Courier New"/>
                <a:cs typeface="Courier New"/>
                <a:sym typeface="Courier New"/>
              </a:rPr>
              <a:t>int</a:t>
            </a:r>
            <a:r>
              <a:rPr b="0" i="0" lang="en-US" sz="1800" u="none" cap="none" strike="noStrike"/>
              <a:t>, which contains either a Unicode character read from the stream, or a </a:t>
            </a:r>
            <a:r>
              <a:rPr b="0" i="0" lang="en-US" sz="1800" u="none" cap="none" strike="noStrike">
                <a:latin typeface="Courier New"/>
                <a:ea typeface="Courier New"/>
                <a:cs typeface="Courier New"/>
                <a:sym typeface="Courier New"/>
              </a:rPr>
              <a:t>-1</a:t>
            </a:r>
            <a:r>
              <a:rPr b="0" i="0" lang="en-US" sz="1800" u="none" cap="none" strike="noStrike"/>
              <a:t>, which indicates the end-of-file condition. The other two methods read into a character array and return the number of bytes read. The two </a:t>
            </a:r>
            <a:r>
              <a:rPr b="0" i="0" lang="en-US" sz="1800" u="none" cap="none" strike="noStrike">
                <a:latin typeface="Courier New"/>
                <a:ea typeface="Courier New"/>
                <a:cs typeface="Courier New"/>
                <a:sym typeface="Courier New"/>
              </a:rPr>
              <a:t>int</a:t>
            </a:r>
            <a:r>
              <a:rPr b="0" i="0" lang="en-US" sz="1800" u="none" cap="none" strike="noStrike"/>
              <a:t> arguments in the third method indicate a subrange in the target array that needs to be filled.</a:t>
            </a:r>
            <a:endParaRPr/>
          </a:p>
        </p:txBody>
      </p:sp>
      <p:sp>
        <p:nvSpPr>
          <p:cNvPr id="3296" name="Google Shape;3296;g40a120c017_0_26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3" name="Shape 3303"/>
        <p:cNvGrpSpPr/>
        <p:nvPr/>
      </p:nvGrpSpPr>
      <p:grpSpPr>
        <a:xfrm>
          <a:off x="0" y="0"/>
          <a:ext cx="0" cy="0"/>
          <a:chOff x="0" y="0"/>
          <a:chExt cx="0" cy="0"/>
        </a:xfrm>
      </p:grpSpPr>
      <p:sp>
        <p:nvSpPr>
          <p:cNvPr id="3304" name="Google Shape;3304;g40a120c017_0_26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5" name="Google Shape;3305;g40a120c017_0_265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Writer</a:t>
            </a:r>
            <a:r>
              <a:rPr b="0" i="0" lang="en-US" sz="1800" u="none" cap="none" strike="noStrike"/>
              <a:t> Methods</a:t>
            </a:r>
            <a:endParaRPr/>
          </a:p>
          <a:p>
            <a:pPr indent="0" lvl="1" marL="0" marR="0" rtl="0" algn="l">
              <a:spcBef>
                <a:spcPts val="0"/>
              </a:spcBef>
              <a:spcAft>
                <a:spcPts val="0"/>
              </a:spcAft>
              <a:buSzPts val="1800"/>
              <a:buFont typeface="Arial"/>
              <a:buNone/>
            </a:pPr>
            <a:r>
              <a:rPr b="0" i="0" lang="en-US" sz="1800" u="none" cap="none" strike="noStrike"/>
              <a:t>These methods are analogous to the </a:t>
            </a:r>
            <a:r>
              <a:rPr b="0" i="0" lang="en-US" sz="1800" u="none" cap="none" strike="noStrike">
                <a:latin typeface="Courier New"/>
                <a:ea typeface="Courier New"/>
                <a:cs typeface="Courier New"/>
                <a:sym typeface="Courier New"/>
              </a:rPr>
              <a:t>OutputStream</a:t>
            </a:r>
            <a:r>
              <a:rPr b="0" i="0" lang="en-US" sz="1800" u="none" cap="none" strike="noStrike"/>
              <a:t> methods.</a:t>
            </a:r>
            <a:endParaRPr/>
          </a:p>
        </p:txBody>
      </p:sp>
      <p:sp>
        <p:nvSpPr>
          <p:cNvPr id="3306" name="Google Shape;3306;g40a120c017_0_26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3" name="Shape 3313"/>
        <p:cNvGrpSpPr/>
        <p:nvPr/>
      </p:nvGrpSpPr>
      <p:grpSpPr>
        <a:xfrm>
          <a:off x="0" y="0"/>
          <a:ext cx="0" cy="0"/>
          <a:chOff x="0" y="0"/>
          <a:chExt cx="0" cy="0"/>
        </a:xfrm>
      </p:grpSpPr>
      <p:sp>
        <p:nvSpPr>
          <p:cNvPr id="3314" name="Google Shape;3314;g40a120c017_0_266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5" name="Google Shape;3315;g40a120c017_0_266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Similar to the byte stream example, this example copies one file to another by using a character array instead of a byte array. </a:t>
            </a:r>
            <a:r>
              <a:rPr b="0" i="0" lang="en-US" sz="1800" u="none" cap="none" strike="noStrike">
                <a:latin typeface="Courier New"/>
                <a:ea typeface="Courier New"/>
                <a:cs typeface="Courier New"/>
                <a:sym typeface="Courier New"/>
              </a:rPr>
              <a:t>FileReader</a:t>
            </a:r>
            <a:r>
              <a:rPr b="0" i="0" lang="en-US" sz="1800" u="none" cap="none" strike="noStrike"/>
              <a:t> and </a:t>
            </a:r>
            <a:r>
              <a:rPr b="0" i="0" lang="en-US" sz="1800" u="none" cap="none" strike="noStrike">
                <a:latin typeface="Courier New"/>
                <a:ea typeface="Courier New"/>
                <a:cs typeface="Courier New"/>
                <a:sym typeface="Courier New"/>
              </a:rPr>
              <a:t>FileWriter</a:t>
            </a:r>
            <a:r>
              <a:rPr b="0" i="0" lang="en-US" sz="1800" u="none" cap="none" strike="noStrike"/>
              <a:t> are classes designed to read and write character streams, such as text files.</a:t>
            </a:r>
            <a:endParaRPr/>
          </a:p>
        </p:txBody>
      </p:sp>
      <p:sp>
        <p:nvSpPr>
          <p:cNvPr id="3316" name="Google Shape;3316;g40a120c017_0_266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3" name="Shape 3323"/>
        <p:cNvGrpSpPr/>
        <p:nvPr/>
      </p:nvGrpSpPr>
      <p:grpSpPr>
        <a:xfrm>
          <a:off x="0" y="0"/>
          <a:ext cx="0" cy="0"/>
          <a:chOff x="0" y="0"/>
          <a:chExt cx="0" cy="0"/>
        </a:xfrm>
      </p:grpSpPr>
      <p:sp>
        <p:nvSpPr>
          <p:cNvPr id="3324" name="Google Shape;3324;g40a120c017_0_267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5" name="Google Shape;3325;g40a120c017_0_267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program rarely uses a single stream object. Instead, it chains a series of streams together to process the data. The first graphic in the slide demonstrates an example of input stream; in this case, a file stream is buffered for efficiency and then converted into data (Java primitives) items. The second graphic demonstrates an example of output stream; in this case, data is written, then buffered, and finally written to a file.</a:t>
            </a:r>
            <a:endParaRPr/>
          </a:p>
        </p:txBody>
      </p:sp>
      <p:sp>
        <p:nvSpPr>
          <p:cNvPr id="3326" name="Google Shape;3326;g40a120c017_0_267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1" name="Shape 3361"/>
        <p:cNvGrpSpPr/>
        <p:nvPr/>
      </p:nvGrpSpPr>
      <p:grpSpPr>
        <a:xfrm>
          <a:off x="0" y="0"/>
          <a:ext cx="0" cy="0"/>
          <a:chOff x="0" y="0"/>
          <a:chExt cx="0" cy="0"/>
        </a:xfrm>
      </p:grpSpPr>
      <p:sp>
        <p:nvSpPr>
          <p:cNvPr id="3362" name="Google Shape;3362;g40a120c017_0_270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3" name="Google Shape;3363;g40a120c017_0_270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slide shows the copy application one more time. This version illustrates the use of a </a:t>
            </a:r>
            <a:r>
              <a:rPr b="0" i="0" lang="en-US" sz="1800" u="none" cap="none" strike="noStrike">
                <a:latin typeface="Courier New"/>
                <a:ea typeface="Courier New"/>
                <a:cs typeface="Courier New"/>
                <a:sym typeface="Courier New"/>
              </a:rPr>
              <a:t>BufferedReader</a:t>
            </a:r>
            <a:r>
              <a:rPr b="0" i="0" lang="en-US" sz="1800" u="none" cap="none" strike="noStrike"/>
              <a:t> chained to the </a:t>
            </a:r>
            <a:r>
              <a:rPr b="0" i="0" lang="en-US" sz="1800" u="none" cap="none" strike="noStrike">
                <a:latin typeface="Courier New"/>
                <a:ea typeface="Courier New"/>
                <a:cs typeface="Courier New"/>
                <a:sym typeface="Courier New"/>
              </a:rPr>
              <a:t>BufferedFileReader</a:t>
            </a:r>
            <a:r>
              <a:rPr b="0" i="0" lang="en-US" sz="1800" u="none" cap="none" strike="noStrike"/>
              <a:t> that you saw before.</a:t>
            </a:r>
            <a:endParaRPr/>
          </a:p>
          <a:p>
            <a:pPr indent="0" lvl="1" marL="0" marR="0" rtl="0" algn="l">
              <a:spcBef>
                <a:spcPts val="0"/>
              </a:spcBef>
              <a:spcAft>
                <a:spcPts val="0"/>
              </a:spcAft>
              <a:buSzPts val="1800"/>
              <a:buFont typeface="Arial"/>
              <a:buNone/>
            </a:pPr>
            <a:r>
              <a:rPr b="0" i="0" lang="en-US" sz="1800" u="none" cap="none" strike="noStrike"/>
              <a:t>The flow of this program is the same as before. Instead of reading a character buffer, this program reads a line at a time using the line variable to hold the </a:t>
            </a:r>
            <a:r>
              <a:rPr b="0" i="0" lang="en-US" sz="1800" u="none" cap="none" strike="noStrike">
                <a:latin typeface="Courier New"/>
                <a:ea typeface="Courier New"/>
                <a:cs typeface="Courier New"/>
                <a:sym typeface="Courier New"/>
              </a:rPr>
              <a:t>String</a:t>
            </a:r>
            <a:r>
              <a:rPr b="0" i="0" lang="en-US" sz="1800" u="none" cap="none" strike="noStrike"/>
              <a:t> returned by the </a:t>
            </a:r>
            <a:r>
              <a:rPr b="0" i="0" lang="en-US" sz="1800" u="none" cap="none" strike="noStrike">
                <a:latin typeface="Courier New"/>
                <a:ea typeface="Courier New"/>
                <a:cs typeface="Courier New"/>
                <a:sym typeface="Courier New"/>
              </a:rPr>
              <a:t>readLine</a:t>
            </a:r>
            <a:r>
              <a:rPr b="0" i="0" lang="en-US" sz="1800" u="none" cap="none" strike="noStrike"/>
              <a:t> method, which provides greater efficiency. The reason is that each read request made of a </a:t>
            </a:r>
            <a:r>
              <a:rPr b="0" i="0" lang="en-US" sz="1800" u="none" cap="none" strike="noStrike">
                <a:latin typeface="Courier New"/>
                <a:ea typeface="Courier New"/>
                <a:cs typeface="Courier New"/>
                <a:sym typeface="Courier New"/>
              </a:rPr>
              <a:t>Reader</a:t>
            </a:r>
            <a:r>
              <a:rPr b="0" i="0" lang="en-US" sz="1800" u="none" cap="none" strike="noStrike"/>
              <a:t> causes a corresponding read request to be made of the underlying character or byte stream. A </a:t>
            </a:r>
            <a:r>
              <a:rPr b="0" i="0" lang="en-US" sz="1800" u="none" cap="none" strike="noStrike">
                <a:latin typeface="Courier New"/>
                <a:ea typeface="Courier New"/>
                <a:cs typeface="Courier New"/>
                <a:sym typeface="Courier New"/>
              </a:rPr>
              <a:t>BufferedReader</a:t>
            </a:r>
            <a:r>
              <a:rPr b="0" i="0" lang="en-US" sz="1800" u="none" cap="none" strike="noStrike"/>
              <a:t> reads characters from the stream into a buffer. (The size of the buffer can be set, but the default value is generally sufficient.)</a:t>
            </a:r>
            <a:endParaRPr/>
          </a:p>
          <a:p>
            <a:pPr indent="0" lvl="1" marL="0" marR="0" rtl="0" algn="l">
              <a:spcBef>
                <a:spcPts val="0"/>
              </a:spcBef>
              <a:spcAft>
                <a:spcPts val="0"/>
              </a:spcAft>
              <a:buSzPts val="1800"/>
              <a:buFont typeface="Arial"/>
              <a:buNone/>
            </a:pPr>
            <a:r>
              <a:t/>
            </a:r>
            <a:endParaRPr b="0" i="0" sz="1800" u="none" cap="none" strike="noStrike">
              <a:latin typeface="Courier New"/>
              <a:ea typeface="Courier New"/>
              <a:cs typeface="Courier New"/>
              <a:sym typeface="Courier New"/>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3364" name="Google Shape;3364;g40a120c017_0_270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2" name="Shape 3372"/>
        <p:cNvGrpSpPr/>
        <p:nvPr/>
      </p:nvGrpSpPr>
      <p:grpSpPr>
        <a:xfrm>
          <a:off x="0" y="0"/>
          <a:ext cx="0" cy="0"/>
          <a:chOff x="0" y="0"/>
          <a:chExt cx="0" cy="0"/>
        </a:xfrm>
      </p:grpSpPr>
      <p:sp>
        <p:nvSpPr>
          <p:cNvPr id="3373" name="Google Shape;3373;g40a120c017_0_271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4" name="Google Shape;3374;g40a120c017_0_271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Console I/O Using System</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System.out</a:t>
            </a:r>
            <a:r>
              <a:rPr b="0" i="0" lang="en-US" sz="1800" u="none" cap="none" strike="noStrike">
                <a:latin typeface="Courier New"/>
                <a:ea typeface="Courier New"/>
                <a:cs typeface="Courier New"/>
                <a:sym typeface="Courier New"/>
              </a:rPr>
              <a:t> </a:t>
            </a:r>
            <a:r>
              <a:rPr b="0" i="0" lang="en-US" sz="1800" u="none" cap="none" strike="noStrike"/>
              <a:t>is the “standard” output stream. This stream is already open and ready to accept output data. Typically, this stream corresponds to display output or another output destination specified by the host environment or user.</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System.in</a:t>
            </a:r>
            <a:r>
              <a:rPr b="0" i="0" lang="en-US" sz="1800" u="none" cap="none" strike="noStrike"/>
              <a:t> is the “standard” input stream. This stream is already open and ready to supply input data. Typically, this stream corresponds to keyboard input or another input source specified by the host environment or user.</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System.err</a:t>
            </a:r>
            <a:r>
              <a:rPr b="0" i="0" lang="en-US" sz="1800" u="none" cap="none" strike="noStrike"/>
              <a:t> is the “standard” error output stream. This stream is already open and ready to accept output data.</a:t>
            </a:r>
            <a:br>
              <a:rPr b="0" i="0" lang="en-US" sz="1800" u="none" cap="none" strike="noStrike"/>
            </a:br>
            <a:r>
              <a:rPr b="0" i="0" lang="en-US" sz="1800" u="none" cap="none" strike="noStrike"/>
              <a:t>Typically, this stream corresponds to display output or another output destination specified by the host environment or user. By convention, this output stream is used to display error messages or other information that should come to the immediate attention of a user even if the principal output stream, the value of the variable </a:t>
            </a:r>
            <a:r>
              <a:rPr b="0" i="0" lang="en-US" sz="1800" u="none" cap="none" strike="noStrike">
                <a:latin typeface="Courier New"/>
                <a:ea typeface="Courier New"/>
                <a:cs typeface="Courier New"/>
                <a:sym typeface="Courier New"/>
              </a:rPr>
              <a:t>out</a:t>
            </a:r>
            <a:r>
              <a:rPr b="0" i="0" lang="en-US" sz="1800" u="none" cap="none" strike="noStrike"/>
              <a:t>, has been redirected to a file or other destination that is typically not continuously monitored.</a:t>
            </a:r>
            <a:endParaRPr/>
          </a:p>
        </p:txBody>
      </p:sp>
      <p:sp>
        <p:nvSpPr>
          <p:cNvPr id="3375" name="Google Shape;3375;g40a120c017_0_271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4: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p34: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1" name="Google Shape;411;p34: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0" name="Shape 3380"/>
        <p:cNvGrpSpPr/>
        <p:nvPr/>
      </p:nvGrpSpPr>
      <p:grpSpPr>
        <a:xfrm>
          <a:off x="0" y="0"/>
          <a:ext cx="0" cy="0"/>
          <a:chOff x="0" y="0"/>
          <a:chExt cx="0" cy="0"/>
        </a:xfrm>
      </p:grpSpPr>
      <p:sp>
        <p:nvSpPr>
          <p:cNvPr id="3381" name="Google Shape;3381;g40a120c017_0_272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2" name="Google Shape;3382;g40a120c017_0_272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383" name="Google Shape;3383;g40a120c017_0_272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8" name="Shape 3388"/>
        <p:cNvGrpSpPr/>
        <p:nvPr/>
      </p:nvGrpSpPr>
      <p:grpSpPr>
        <a:xfrm>
          <a:off x="0" y="0"/>
          <a:ext cx="0" cy="0"/>
          <a:chOff x="0" y="0"/>
          <a:chExt cx="0" cy="0"/>
        </a:xfrm>
      </p:grpSpPr>
      <p:sp>
        <p:nvSpPr>
          <p:cNvPr id="3389" name="Google Shape;3389;g40a120c017_0_27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0" name="Google Shape;3390;g40a120c017_0_27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try</a:t>
            </a:r>
            <a:r>
              <a:rPr b="0" i="0" lang="en-US" sz="1800" u="none" cap="none" strike="noStrike"/>
              <a:t>-with-resources statement on line 6 opens </a:t>
            </a:r>
            <a:r>
              <a:rPr b="0" i="0" lang="en-US" sz="1800" u="none" cap="none" strike="noStrike">
                <a:latin typeface="Courier New"/>
                <a:ea typeface="Courier New"/>
                <a:cs typeface="Courier New"/>
                <a:sym typeface="Courier New"/>
              </a:rPr>
              <a:t>BufferedReader</a:t>
            </a:r>
            <a:r>
              <a:rPr b="0" i="0" lang="en-US" sz="1800" u="none" cap="none" strike="noStrike"/>
              <a:t>, which is chained to an </a:t>
            </a:r>
            <a:r>
              <a:rPr b="0" i="0" lang="en-US" sz="1800" u="none" cap="none" strike="noStrike">
                <a:latin typeface="Courier New"/>
                <a:ea typeface="Courier New"/>
                <a:cs typeface="Courier New"/>
                <a:sym typeface="Courier New"/>
              </a:rPr>
              <a:t>InputStreamReader</a:t>
            </a:r>
            <a:r>
              <a:rPr b="0" i="0" lang="en-US" sz="1800" u="none" cap="none" strike="noStrike"/>
              <a:t>, which is chained to the static standard console input </a:t>
            </a:r>
            <a:r>
              <a:rPr b="0" i="0" lang="en-US" sz="1800" u="none" cap="none" strike="noStrike">
                <a:latin typeface="Courier New"/>
                <a:ea typeface="Courier New"/>
                <a:cs typeface="Courier New"/>
                <a:sym typeface="Courier New"/>
              </a:rPr>
              <a:t>System.in</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If the string read is equal to “</a:t>
            </a:r>
            <a:r>
              <a:rPr b="0" i="0" lang="en-US" sz="1800" u="none" cap="none" strike="noStrike">
                <a:latin typeface="Courier New"/>
                <a:ea typeface="Courier New"/>
                <a:cs typeface="Courier New"/>
                <a:sym typeface="Courier New"/>
              </a:rPr>
              <a:t>xyz</a:t>
            </a:r>
            <a:r>
              <a:rPr b="0" i="0" lang="en-US" sz="1800" u="none" cap="none" strike="noStrike"/>
              <a:t>,” the program exits. The purpose of the </a:t>
            </a:r>
            <a:r>
              <a:rPr b="0" i="0" lang="en-US" sz="1800" u="none" cap="none" strike="noStrike">
                <a:latin typeface="Courier New"/>
                <a:ea typeface="Courier New"/>
                <a:cs typeface="Courier New"/>
                <a:sym typeface="Courier New"/>
              </a:rPr>
              <a:t>trim()</a:t>
            </a:r>
            <a:r>
              <a:rPr b="0" i="0" lang="en-US" sz="1800" u="none" cap="none" strike="noStrike"/>
              <a:t> method on the String returned by </a:t>
            </a:r>
            <a:r>
              <a:rPr b="0" i="0" lang="en-US" sz="1800" u="none" cap="none" strike="noStrike">
                <a:latin typeface="Courier New"/>
                <a:ea typeface="Courier New"/>
                <a:cs typeface="Courier New"/>
                <a:sym typeface="Courier New"/>
              </a:rPr>
              <a:t>in.readLine</a:t>
            </a:r>
            <a:r>
              <a:rPr b="0" i="0" lang="en-US" sz="1800" u="none" cap="none" strike="noStrike"/>
              <a:t> is to remove any whitespace characters.</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 null string is returned if an end of stream is reached (the result of a user pressing </a:t>
            </a:r>
            <a:br>
              <a:rPr b="0" i="0" lang="en-US" sz="1800" u="none" cap="none" strike="noStrike"/>
            </a:br>
            <a:r>
              <a:rPr b="0" i="0" lang="en-US" sz="1800" u="none" cap="none" strike="noStrike"/>
              <a:t>Ctrl + C in Windows, for example), thus the test for null on line 13.</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3391" name="Google Shape;3391;g40a120c017_0_27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8" name="Shape 3398"/>
        <p:cNvGrpSpPr/>
        <p:nvPr/>
      </p:nvGrpSpPr>
      <p:grpSpPr>
        <a:xfrm>
          <a:off x="0" y="0"/>
          <a:ext cx="0" cy="0"/>
          <a:chOff x="0" y="0"/>
          <a:chExt cx="0" cy="0"/>
        </a:xfrm>
      </p:grpSpPr>
      <p:sp>
        <p:nvSpPr>
          <p:cNvPr id="3399" name="Google Shape;3399;g40a120c017_0_273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0" name="Google Shape;3400;g40a120c017_0_273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example, a file can be read in its entirety into a buffer, and then written out in a single operation.</a:t>
            </a:r>
            <a:endParaRPr/>
          </a:p>
          <a:p>
            <a:pPr indent="0" lvl="1" marL="0" marR="0" rtl="0" algn="l">
              <a:spcBef>
                <a:spcPts val="0"/>
              </a:spcBef>
              <a:spcAft>
                <a:spcPts val="0"/>
              </a:spcAft>
              <a:buSzPts val="1800"/>
              <a:buFont typeface="Arial"/>
              <a:buNone/>
            </a:pPr>
            <a:r>
              <a:rPr b="0" i="0" lang="en-US" sz="1800" u="none" cap="none" strike="noStrike"/>
              <a:t>Channel I/O was introduced in the </a:t>
            </a:r>
            <a:r>
              <a:rPr b="0" i="0" lang="en-US" sz="1800" u="none" cap="none" strike="noStrike">
                <a:latin typeface="Courier New"/>
                <a:ea typeface="Courier New"/>
                <a:cs typeface="Courier New"/>
                <a:sym typeface="Courier New"/>
              </a:rPr>
              <a:t>java.nio</a:t>
            </a:r>
            <a:r>
              <a:rPr b="0" i="0" lang="en-US" sz="1800" u="none" cap="none" strike="noStrike"/>
              <a:t> package in JDK 1.4.</a:t>
            </a:r>
            <a:endParaRPr/>
          </a:p>
        </p:txBody>
      </p:sp>
      <p:sp>
        <p:nvSpPr>
          <p:cNvPr id="3401" name="Google Shape;3401;g40a120c017_0_273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8" name="Shape 3408"/>
        <p:cNvGrpSpPr/>
        <p:nvPr/>
      </p:nvGrpSpPr>
      <p:grpSpPr>
        <a:xfrm>
          <a:off x="0" y="0"/>
          <a:ext cx="0" cy="0"/>
          <a:chOff x="0" y="0"/>
          <a:chExt cx="0" cy="0"/>
        </a:xfrm>
      </p:grpSpPr>
      <p:sp>
        <p:nvSpPr>
          <p:cNvPr id="3409" name="Google Shape;3409;g40a120c017_0_274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0" name="Google Shape;3410;g40a120c017_0_274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java.io.Serializable</a:t>
            </a:r>
            <a:r>
              <a:rPr b="0" i="0" lang="en-US" sz="1800" u="none" cap="none" strike="noStrike"/>
              <a:t> interface defines no methods, and serves only as a marker to indicate that the class should be considered for serialization.</a:t>
            </a:r>
            <a:endParaRPr/>
          </a:p>
          <a:p>
            <a:pPr indent="0" lvl="0" marL="0" marR="0" rtl="0" algn="l">
              <a:spcBef>
                <a:spcPts val="0"/>
              </a:spcBef>
              <a:spcAft>
                <a:spcPts val="0"/>
              </a:spcAft>
              <a:buNone/>
            </a:pPr>
            <a:r>
              <a:t/>
            </a:r>
            <a:endParaRPr b="0" i="0" sz="1800" u="none" cap="none" strike="noStrike"/>
          </a:p>
        </p:txBody>
      </p:sp>
      <p:sp>
        <p:nvSpPr>
          <p:cNvPr id="3411" name="Google Shape;3411;g40a120c017_0_274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6" name="Shape 3416"/>
        <p:cNvGrpSpPr/>
        <p:nvPr/>
      </p:nvGrpSpPr>
      <p:grpSpPr>
        <a:xfrm>
          <a:off x="0" y="0"/>
          <a:ext cx="0" cy="0"/>
          <a:chOff x="0" y="0"/>
          <a:chExt cx="0" cy="0"/>
        </a:xfrm>
      </p:grpSpPr>
      <p:sp>
        <p:nvSpPr>
          <p:cNvPr id="3417" name="Google Shape;3417;g40a120c017_0_275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8" name="Google Shape;3418;g40a120c017_0_275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Object Graphs</a:t>
            </a:r>
            <a:endParaRPr/>
          </a:p>
          <a:p>
            <a:pPr indent="0" lvl="1" marL="0" marR="0" rtl="0" algn="l">
              <a:spcBef>
                <a:spcPts val="0"/>
              </a:spcBef>
              <a:spcAft>
                <a:spcPts val="0"/>
              </a:spcAft>
              <a:buSzPts val="1800"/>
              <a:buFont typeface="Arial"/>
              <a:buNone/>
            </a:pPr>
            <a:r>
              <a:rPr b="0" i="0" lang="en-US" sz="1800" u="none" cap="none" strike="noStrike"/>
              <a:t>Serialization traverses the object graph and writes that data to the file (or other output stream) for each node of the graph.</a:t>
            </a:r>
            <a:endParaRPr/>
          </a:p>
        </p:txBody>
      </p:sp>
      <p:sp>
        <p:nvSpPr>
          <p:cNvPr id="3419" name="Google Shape;3419;g40a120c017_0_275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3" name="Shape 3433"/>
        <p:cNvGrpSpPr/>
        <p:nvPr/>
      </p:nvGrpSpPr>
      <p:grpSpPr>
        <a:xfrm>
          <a:off x="0" y="0"/>
          <a:ext cx="0" cy="0"/>
          <a:chOff x="0" y="0"/>
          <a:chExt cx="0" cy="0"/>
        </a:xfrm>
      </p:grpSpPr>
      <p:sp>
        <p:nvSpPr>
          <p:cNvPr id="3434" name="Google Shape;3434;g40a120c017_0_27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5" name="Google Shape;3435;g40a120c017_0_276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Transient</a:t>
            </a:r>
            <a:endParaRPr/>
          </a:p>
          <a:p>
            <a:pPr indent="0" lvl="1" marL="0" marR="0" rtl="0" algn="l">
              <a:spcBef>
                <a:spcPts val="0"/>
              </a:spcBef>
              <a:spcAft>
                <a:spcPts val="0"/>
              </a:spcAft>
              <a:buSzPts val="1800"/>
              <a:buFont typeface="Arial"/>
              <a:buNone/>
            </a:pPr>
            <a:r>
              <a:rPr b="0" i="0" lang="en-US" sz="1800" u="none" cap="none" strike="noStrike"/>
              <a:t>If a field containing an object reference is encountered that is not marked as serializable (implement </a:t>
            </a:r>
            <a:r>
              <a:rPr b="0" i="0" lang="en-US" sz="1800" u="none" cap="none" strike="noStrike">
                <a:latin typeface="Courier New"/>
                <a:ea typeface="Courier New"/>
                <a:cs typeface="Courier New"/>
                <a:sym typeface="Courier New"/>
              </a:rPr>
              <a:t>java.io.Serializable</a:t>
            </a:r>
            <a:r>
              <a:rPr b="0" i="0" lang="en-US" sz="1800" u="none" cap="none" strike="noStrike"/>
              <a:t>), a </a:t>
            </a:r>
            <a:r>
              <a:rPr b="0" i="0" lang="en-US" sz="1800" u="none" cap="none" strike="noStrike">
                <a:latin typeface="Courier New"/>
                <a:ea typeface="Courier New"/>
                <a:cs typeface="Courier New"/>
                <a:sym typeface="Courier New"/>
              </a:rPr>
              <a:t>NotSerializableException</a:t>
            </a:r>
            <a:r>
              <a:rPr b="0" i="0" lang="en-US" sz="1800" u="none" cap="none" strike="noStrike"/>
              <a:t> is thrown and the entire serialization operation fails. To serialize a graph containing fields that reference objects that are not serializable, those fields must be marked using the keyword </a:t>
            </a:r>
            <a:r>
              <a:rPr b="0" i="0" lang="en-US" sz="1800" u="none" cap="none" strike="noStrike">
                <a:latin typeface="Courier New"/>
                <a:ea typeface="Courier New"/>
                <a:cs typeface="Courier New"/>
                <a:sym typeface="Courier New"/>
              </a:rPr>
              <a:t>transient</a:t>
            </a:r>
            <a:r>
              <a:rPr b="0" i="0" lang="en-US" sz="1800" u="none" cap="none" strike="noStrike"/>
              <a:t>.</a:t>
            </a:r>
            <a:endParaRPr/>
          </a:p>
          <a:p>
            <a:pPr indent="0" lvl="0" marL="0" marR="0" rtl="0" algn="l">
              <a:spcBef>
                <a:spcPts val="0"/>
              </a:spcBef>
              <a:spcAft>
                <a:spcPts val="0"/>
              </a:spcAft>
              <a:buNone/>
            </a:pPr>
            <a:r>
              <a:t/>
            </a:r>
            <a:endParaRPr b="0" i="0" sz="1800" u="none" cap="none" strike="noStrike"/>
          </a:p>
        </p:txBody>
      </p:sp>
      <p:sp>
        <p:nvSpPr>
          <p:cNvPr id="3436" name="Google Shape;3436;g40a120c017_0_27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1" name="Shape 3451"/>
        <p:cNvGrpSpPr/>
        <p:nvPr/>
      </p:nvGrpSpPr>
      <p:grpSpPr>
        <a:xfrm>
          <a:off x="0" y="0"/>
          <a:ext cx="0" cy="0"/>
          <a:chOff x="0" y="0"/>
          <a:chExt cx="0" cy="0"/>
        </a:xfrm>
      </p:grpSpPr>
      <p:sp>
        <p:nvSpPr>
          <p:cNvPr id="3452" name="Google Shape;3452;g40a120c017_0_27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3" name="Google Shape;3453;g40a120c017_0_27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When an object is deserialized, the values of static and transient fields are set to the values defined in the class declaration. The values of non-static fields are set to the default value of their type. So in the example shown in the slide, the value of BASE will be 100, per the class declaration. The value of non-static transient fields, </a:t>
            </a:r>
            <a:r>
              <a:rPr b="0" i="0" lang="en-US" sz="1800" u="none" cap="none" strike="noStrike">
                <a:latin typeface="Courier New"/>
                <a:ea typeface="Courier New"/>
                <a:cs typeface="Courier New"/>
                <a:sym typeface="Courier New"/>
              </a:rPr>
              <a:t>inputFile</a:t>
            </a:r>
            <a:r>
              <a:rPr b="0" i="0" lang="en-US" sz="1800" u="none" cap="none" strike="noStrike"/>
              <a:t> and </a:t>
            </a:r>
            <a:r>
              <a:rPr b="0" i="0" lang="en-US" sz="1800" u="none" cap="none" strike="noStrike">
                <a:latin typeface="Courier New"/>
                <a:ea typeface="Courier New"/>
                <a:cs typeface="Courier New"/>
                <a:sym typeface="Courier New"/>
              </a:rPr>
              <a:t>totalValue</a:t>
            </a:r>
            <a:r>
              <a:rPr b="0" i="0" lang="en-US" sz="1800" u="none" cap="none" strike="noStrike"/>
              <a:t>, are set to their default values, </a:t>
            </a:r>
            <a:r>
              <a:rPr b="0" i="0" lang="en-US" sz="1800" u="none" cap="none" strike="noStrike">
                <a:latin typeface="Courier New"/>
                <a:ea typeface="Courier New"/>
                <a:cs typeface="Courier New"/>
                <a:sym typeface="Courier New"/>
              </a:rPr>
              <a:t>null</a:t>
            </a:r>
            <a:r>
              <a:rPr b="0" i="0" lang="en-US" sz="1800" u="none" cap="none" strike="noStrike"/>
              <a:t> and </a:t>
            </a:r>
            <a:r>
              <a:rPr b="0" i="0" lang="en-US" sz="1800" u="none" cap="none" strike="noStrike">
                <a:latin typeface="Courier New"/>
                <a:ea typeface="Courier New"/>
                <a:cs typeface="Courier New"/>
                <a:sym typeface="Courier New"/>
              </a:rPr>
              <a:t>0</a:t>
            </a:r>
            <a:r>
              <a:rPr b="0" i="0" lang="en-US" sz="1800" u="none" cap="none" strike="noStrike"/>
              <a:t>, respectively.</a:t>
            </a:r>
            <a:endParaRPr/>
          </a:p>
        </p:txBody>
      </p:sp>
      <p:sp>
        <p:nvSpPr>
          <p:cNvPr id="3454" name="Google Shape;3454;g40a120c017_0_27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2" name="Shape 3462"/>
        <p:cNvGrpSpPr/>
        <p:nvPr/>
      </p:nvGrpSpPr>
      <p:grpSpPr>
        <a:xfrm>
          <a:off x="0" y="0"/>
          <a:ext cx="0" cy="0"/>
          <a:chOff x="0" y="0"/>
          <a:chExt cx="0" cy="0"/>
        </a:xfrm>
      </p:grpSpPr>
      <p:sp>
        <p:nvSpPr>
          <p:cNvPr id="3463" name="Google Shape;3463;g40a120c017_0_27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4" name="Google Shape;3464;g40a120c017_0_27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documentation for </a:t>
            </a:r>
            <a:r>
              <a:rPr b="0" i="0" lang="en-US" sz="1800" u="none" cap="none" strike="noStrike">
                <a:latin typeface="Courier New"/>
                <a:ea typeface="Courier New"/>
                <a:cs typeface="Courier New"/>
                <a:sym typeface="Courier New"/>
              </a:rPr>
              <a:t>java.io.Serializable</a:t>
            </a:r>
            <a:r>
              <a:rPr b="0" i="0" lang="en-US" sz="1800" u="none" cap="none" strike="noStrike"/>
              <a:t> states the following: </a:t>
            </a:r>
            <a:endParaRPr/>
          </a:p>
          <a:p>
            <a:pPr indent="0" lvl="2" marL="0" marR="0" rtl="0" algn="l">
              <a:spcBef>
                <a:spcPts val="0"/>
              </a:spcBef>
              <a:spcAft>
                <a:spcPts val="0"/>
              </a:spcAft>
              <a:buSzPts val="1800"/>
              <a:buFont typeface="Arial"/>
              <a:buNone/>
            </a:pPr>
            <a:r>
              <a:rPr b="0" i="0" lang="en-US" sz="1800" u="none" cap="none" strike="noStrike"/>
              <a:t>“If a serializable class does not explicitly declare a serialVersionUID, then the serialization run time will calculate a default serialVersionUID value for that class based on various aspects of the class, as described in the Java(TM) Object Serialization Specification. However, it is strongly recommended that all serializable classes explicitly declare serialVersionUID values, since the default serialVersionUID computation is highly sensitive to class details that may vary depending on compiler implementations, and can thus result in unexpected InvalidClassExceptions during deserialization. Therefore, to guarantee a consistent serialVersionUID value across different Java compiler implementations, a serializable class must declare an explicit serialVersionUID value. It is also strongly advised that explicit serialVersionUID declarations use the private modifier where possible, since such declarations apply only to the immediately declaring class--serialVersionUID fields are not useful as inherited members. Array classes cannot declare an explicit serialVersionUID, so they always have the default computed value, but the requirement for matching serialVersionUID values is waived for array classes.”</a:t>
            </a:r>
            <a:endParaRPr/>
          </a:p>
        </p:txBody>
      </p:sp>
      <p:sp>
        <p:nvSpPr>
          <p:cNvPr id="3465" name="Google Shape;3465;g40a120c017_0_27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0" name="Shape 3470"/>
        <p:cNvGrpSpPr/>
        <p:nvPr/>
      </p:nvGrpSpPr>
      <p:grpSpPr>
        <a:xfrm>
          <a:off x="0" y="0"/>
          <a:ext cx="0" cy="0"/>
          <a:chOff x="0" y="0"/>
          <a:chExt cx="0" cy="0"/>
        </a:xfrm>
      </p:grpSpPr>
      <p:sp>
        <p:nvSpPr>
          <p:cNvPr id="3471" name="Google Shape;3471;g40a120c017_0_279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2" name="Google Shape;3472;g40a120c017_0_279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473" name="Google Shape;3473;g40a120c017_0_279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0" name="Shape 3480"/>
        <p:cNvGrpSpPr/>
        <p:nvPr/>
      </p:nvGrpSpPr>
      <p:grpSpPr>
        <a:xfrm>
          <a:off x="0" y="0"/>
          <a:ext cx="0" cy="0"/>
          <a:chOff x="0" y="0"/>
          <a:chExt cx="0" cy="0"/>
        </a:xfrm>
      </p:grpSpPr>
      <p:sp>
        <p:nvSpPr>
          <p:cNvPr id="3481" name="Google Shape;3481;g40a120c017_0_280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2" name="Google Shape;3482;g40a120c017_0_280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SerializeStock</a:t>
            </a:r>
            <a:r>
              <a:rPr b="0" i="0" lang="en-US" sz="1800" u="none" cap="none" strike="noStrike"/>
              <a:t> class.</a:t>
            </a:r>
            <a:endParaRPr/>
          </a:p>
          <a:p>
            <a:pPr indent="0" lvl="2" marL="0" marR="0" rtl="0" algn="l">
              <a:spcBef>
                <a:spcPts val="0"/>
              </a:spcBef>
              <a:spcAft>
                <a:spcPts val="0"/>
              </a:spcAft>
              <a:buSzPts val="1800"/>
              <a:buFont typeface="Arial"/>
              <a:buNone/>
            </a:pPr>
            <a:r>
              <a:rPr b="1" i="0" lang="en-US" sz="1800" u="none" cap="none" strike="noStrike"/>
              <a:t>Line 6 – 8:</a:t>
            </a:r>
            <a:r>
              <a:rPr b="0" i="0" lang="en-US" sz="1800" u="none" cap="none" strike="noStrike"/>
              <a:t> A </a:t>
            </a:r>
            <a:r>
              <a:rPr b="0" i="0" lang="en-US" sz="1800" u="none" cap="none" strike="noStrike">
                <a:latin typeface="Courier New"/>
                <a:ea typeface="Courier New"/>
                <a:cs typeface="Courier New"/>
                <a:sym typeface="Courier New"/>
              </a:rPr>
              <a:t>FileOutputStream</a:t>
            </a:r>
            <a:r>
              <a:rPr b="0" i="0" lang="en-US" sz="1800" u="none" cap="none" strike="noStrike"/>
              <a:t> is chained to an </a:t>
            </a:r>
            <a:r>
              <a:rPr b="0" i="0" lang="en-US" sz="1800" u="none" cap="none" strike="noStrike">
                <a:latin typeface="Courier New"/>
                <a:ea typeface="Courier New"/>
                <a:cs typeface="Courier New"/>
                <a:sym typeface="Courier New"/>
              </a:rPr>
              <a:t>ObjectOutputStream</a:t>
            </a:r>
            <a:r>
              <a:rPr b="0" i="0" lang="en-US" sz="1800" u="none" cap="none" strike="noStrike"/>
              <a:t>. This allows the raw bytes generated by the </a:t>
            </a:r>
            <a:r>
              <a:rPr b="0" i="0" lang="en-US" sz="1800" u="none" cap="none" strike="noStrike">
                <a:latin typeface="Courier New"/>
                <a:ea typeface="Courier New"/>
                <a:cs typeface="Courier New"/>
                <a:sym typeface="Courier New"/>
              </a:rPr>
              <a:t>ObjectOutputStream</a:t>
            </a:r>
            <a:r>
              <a:rPr b="0" i="0" lang="en-US" sz="1800" u="none" cap="none" strike="noStrike"/>
              <a:t> to be written to a file through the </a:t>
            </a:r>
            <a:r>
              <a:rPr b="0" i="0" lang="en-US" sz="1800" u="none" cap="none" strike="noStrike">
                <a:latin typeface="Courier New"/>
                <a:ea typeface="Courier New"/>
                <a:cs typeface="Courier New"/>
                <a:sym typeface="Courier New"/>
              </a:rPr>
              <a:t>writeObject</a:t>
            </a:r>
            <a:r>
              <a:rPr b="0" i="0" lang="en-US" sz="1800" u="none" cap="none" strike="noStrike"/>
              <a:t> method. This method walks the object’s graph and writes the data contained in the non-transient and non-static fields as raw bytes.</a:t>
            </a:r>
            <a:endParaRPr/>
          </a:p>
          <a:p>
            <a:pPr indent="0" lvl="2" marL="0" marR="0" rtl="0" algn="l">
              <a:spcBef>
                <a:spcPts val="0"/>
              </a:spcBef>
              <a:spcAft>
                <a:spcPts val="0"/>
              </a:spcAft>
              <a:buSzPts val="1800"/>
              <a:buFont typeface="Arial"/>
              <a:buNone/>
            </a:pPr>
            <a:r>
              <a:rPr b="1" i="0" lang="en-US" sz="1800" u="none" cap="none" strike="noStrike"/>
              <a:t>Line 12 – 14:</a:t>
            </a:r>
            <a:r>
              <a:rPr b="0" i="0" lang="en-US" sz="1800" u="none" cap="none" strike="noStrike"/>
              <a:t> To restore an object from a file, a </a:t>
            </a:r>
            <a:r>
              <a:rPr b="0" i="0" lang="en-US" sz="1800" u="none" cap="none" strike="noStrike">
                <a:latin typeface="Courier New"/>
                <a:ea typeface="Courier New"/>
                <a:cs typeface="Courier New"/>
                <a:sym typeface="Courier New"/>
              </a:rPr>
              <a:t>FileInputStream</a:t>
            </a:r>
            <a:r>
              <a:rPr b="0" i="0" lang="en-US" sz="1800" u="none" cap="none" strike="noStrike"/>
              <a:t> is chained to an </a:t>
            </a:r>
            <a:r>
              <a:rPr b="0" i="0" lang="en-US" sz="1800" u="none" cap="none" strike="noStrike">
                <a:latin typeface="Courier New"/>
                <a:ea typeface="Courier New"/>
                <a:cs typeface="Courier New"/>
                <a:sym typeface="Courier New"/>
              </a:rPr>
              <a:t>ObjectInputStream</a:t>
            </a:r>
            <a:r>
              <a:rPr b="0" i="0" lang="en-US" sz="1800" u="none" cap="none" strike="noStrike"/>
              <a:t>. The raw bytes read by the </a:t>
            </a:r>
            <a:r>
              <a:rPr b="0" i="0" lang="en-US" sz="1800" u="none" cap="none" strike="noStrike">
                <a:latin typeface="Courier New"/>
                <a:ea typeface="Courier New"/>
                <a:cs typeface="Courier New"/>
                <a:sym typeface="Courier New"/>
              </a:rPr>
              <a:t>readObject</a:t>
            </a:r>
            <a:r>
              <a:rPr b="0" i="0" lang="en-US" sz="1800" u="none" cap="none" strike="noStrike"/>
              <a:t> method restore an </a:t>
            </a:r>
            <a:r>
              <a:rPr b="0" i="0" lang="en-US" sz="1800" u="none" cap="none" strike="noStrike">
                <a:latin typeface="Courier New"/>
                <a:ea typeface="Courier New"/>
                <a:cs typeface="Courier New"/>
                <a:sym typeface="Courier New"/>
              </a:rPr>
              <a:t>Object</a:t>
            </a:r>
            <a:r>
              <a:rPr b="0" i="0" lang="en-US" sz="1800" u="none" cap="none" strike="noStrike"/>
              <a:t> containing the non-static and non-transient data fields. This </a:t>
            </a:r>
            <a:r>
              <a:rPr b="0" i="0" lang="en-US" sz="1800" u="none" cap="none" strike="noStrike">
                <a:latin typeface="Courier New"/>
                <a:ea typeface="Courier New"/>
                <a:cs typeface="Courier New"/>
                <a:sym typeface="Courier New"/>
              </a:rPr>
              <a:t>Object</a:t>
            </a:r>
            <a:r>
              <a:rPr b="0" i="0" lang="en-US" sz="1800" u="none" cap="none" strike="noStrike"/>
              <a:t> must be cast to expected type.</a:t>
            </a:r>
            <a:endParaRPr/>
          </a:p>
        </p:txBody>
      </p:sp>
      <p:sp>
        <p:nvSpPr>
          <p:cNvPr id="3483" name="Google Shape;3483;g40a120c017_0_280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5: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p35:notes"/>
          <p:cNvSpPr txBox="1"/>
          <p:nvPr>
            <p:ph idx="1" type="body"/>
          </p:nvPr>
        </p:nvSpPr>
        <p:spPr>
          <a:xfrm>
            <a:off x="547687" y="5278437"/>
            <a:ext cx="5942012" cy="30988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Answer:  c</a:t>
            </a:r>
            <a:endParaRPr/>
          </a:p>
          <a:p>
            <a:pPr indent="0" lvl="1" marL="0" marR="0" rtl="0" algn="l">
              <a:spcBef>
                <a:spcPts val="0"/>
              </a:spcBef>
              <a:spcAft>
                <a:spcPts val="0"/>
              </a:spcAft>
              <a:buClr>
                <a:srgbClr val="000000"/>
              </a:buClr>
              <a:buSzPts val="1800"/>
              <a:buFont typeface="Arial"/>
              <a:buNone/>
            </a:pPr>
            <a:r>
              <a:rPr b="0" i="0" lang="en-US" sz="1800" u="none" cap="none" strike="noStrike">
                <a:solidFill>
                  <a:srgbClr val="000000"/>
                </a:solidFill>
              </a:rPr>
              <a:t>Arrays begin with an index of 0. This average method is only averaging the second through n</a:t>
            </a:r>
            <a:r>
              <a:rPr b="0" baseline="30000" i="0" lang="en-US" sz="1800" u="none" cap="none" strike="noStrike">
                <a:solidFill>
                  <a:srgbClr val="000000"/>
                </a:solidFill>
              </a:rPr>
              <a:t>th</a:t>
            </a:r>
            <a:r>
              <a:rPr b="0" i="0" lang="en-US" sz="1800" u="none" cap="none" strike="noStrike">
                <a:solidFill>
                  <a:srgbClr val="000000"/>
                </a:solidFill>
              </a:rPr>
              <a:t> values. Therefore, the result is  200+300/3 = 166.66667. Change the for loop to int = 0; to calculate the average.</a:t>
            </a:r>
            <a:endParaRPr/>
          </a:p>
        </p:txBody>
      </p:sp>
      <p:sp>
        <p:nvSpPr>
          <p:cNvPr id="420" name="Google Shape;420;p35: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2" name="Shape 3492"/>
        <p:cNvGrpSpPr/>
        <p:nvPr/>
      </p:nvGrpSpPr>
      <p:grpSpPr>
        <a:xfrm>
          <a:off x="0" y="0"/>
          <a:ext cx="0" cy="0"/>
          <a:chOff x="0" y="0"/>
          <a:chExt cx="0" cy="0"/>
        </a:xfrm>
      </p:grpSpPr>
      <p:sp>
        <p:nvSpPr>
          <p:cNvPr id="3493" name="Google Shape;3493;g40a120c017_0_281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4" name="Google Shape;3494;g40a120c017_0_281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writeObject</a:t>
            </a:r>
            <a:r>
              <a:rPr b="0" i="0" lang="en-US" sz="1800" u="none" cap="none" strike="noStrike"/>
              <a:t> method is invoked on the object being serialized. If the object does not contain this method, the </a:t>
            </a:r>
            <a:r>
              <a:rPr b="0" i="0" lang="en-US" sz="1800" u="none" cap="none" strike="noStrike">
                <a:latin typeface="Courier New"/>
                <a:ea typeface="Courier New"/>
                <a:cs typeface="Courier New"/>
                <a:sym typeface="Courier New"/>
              </a:rPr>
              <a:t>defaultWriteObject</a:t>
            </a:r>
            <a:r>
              <a:rPr b="0" i="0" lang="en-US" sz="1800" u="none" cap="none" strike="noStrike"/>
              <a:t> method is invoked instead.</a:t>
            </a:r>
            <a:endParaRPr/>
          </a:p>
          <a:p>
            <a:pPr indent="0" lvl="2" marL="0" marR="0" rtl="0" algn="l">
              <a:spcBef>
                <a:spcPts val="0"/>
              </a:spcBef>
              <a:spcAft>
                <a:spcPts val="0"/>
              </a:spcAft>
              <a:buSzPts val="1800"/>
              <a:buFont typeface="Arial"/>
              <a:buNone/>
            </a:pPr>
            <a:r>
              <a:rPr b="0" i="0" lang="en-US" sz="1800" u="none" cap="none" strike="noStrike"/>
              <a:t>This method must also be called once and only once from the object’s </a:t>
            </a:r>
            <a:r>
              <a:rPr b="0" i="0" lang="en-US" sz="1800" u="none" cap="none" strike="noStrike">
                <a:latin typeface="Courier New"/>
                <a:ea typeface="Courier New"/>
                <a:cs typeface="Courier New"/>
                <a:sym typeface="Courier New"/>
              </a:rPr>
              <a:t>writeObject</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During deserialization, the </a:t>
            </a:r>
            <a:r>
              <a:rPr b="0" i="0" lang="en-US" sz="1800" u="none" cap="none" strike="noStrike">
                <a:latin typeface="Courier New"/>
                <a:ea typeface="Courier New"/>
                <a:cs typeface="Courier New"/>
                <a:sym typeface="Courier New"/>
              </a:rPr>
              <a:t>readObject</a:t>
            </a:r>
            <a:r>
              <a:rPr b="0" i="0" lang="en-US" sz="1800" u="none" cap="none" strike="noStrike"/>
              <a:t> method is invoked on the object being deserialized (if present in the class file of the object). The signature of the method is important.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private void readObject(ObjectInputStream ois) throws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ClassNotFoundException, IOException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ois.defaultReadObject();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 Print the date this object was serialized</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System.out.println ("Restored from date: "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(java.util.Date)ois.readObject()));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t>
            </a:r>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3495" name="Google Shape;3495;g40a120c017_0_281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3" name="Shape 3503"/>
        <p:cNvGrpSpPr/>
        <p:nvPr/>
      </p:nvGrpSpPr>
      <p:grpSpPr>
        <a:xfrm>
          <a:off x="0" y="0"/>
          <a:ext cx="0" cy="0"/>
          <a:chOff x="0" y="0"/>
          <a:chExt cx="0" cy="0"/>
        </a:xfrm>
      </p:grpSpPr>
      <p:sp>
        <p:nvSpPr>
          <p:cNvPr id="3504" name="Google Shape;3504;g40a120c017_0_282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5" name="Google Shape;3505;g40a120c017_0_282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Stock class, the </a:t>
            </a:r>
            <a:r>
              <a:rPr b="0" i="0" lang="en-US" sz="1800" u="none" cap="none" strike="noStrike">
                <a:latin typeface="Courier New"/>
                <a:ea typeface="Courier New"/>
                <a:cs typeface="Courier New"/>
                <a:sym typeface="Courier New"/>
              </a:rPr>
              <a:t>readObject</a:t>
            </a:r>
            <a:r>
              <a:rPr b="0" i="0" lang="en-US" sz="1800" u="none" cap="none" strike="noStrike"/>
              <a:t> method is provided to ensure that the stock’s </a:t>
            </a:r>
            <a:r>
              <a:rPr b="0" i="0" lang="en-US" sz="1800" u="none" cap="none" strike="noStrike">
                <a:latin typeface="Courier New"/>
                <a:ea typeface="Courier New"/>
                <a:cs typeface="Courier New"/>
                <a:sym typeface="Courier New"/>
              </a:rPr>
              <a:t>currPrice</a:t>
            </a:r>
            <a:r>
              <a:rPr b="0" i="0" lang="en-US" sz="1800" u="none" cap="none" strike="noStrike"/>
              <a:t> is set (by the </a:t>
            </a:r>
            <a:r>
              <a:rPr b="0" i="0" lang="en-US" sz="1800" u="none" cap="none" strike="noStrike">
                <a:latin typeface="Courier New"/>
                <a:ea typeface="Courier New"/>
                <a:cs typeface="Courier New"/>
                <a:sym typeface="Courier New"/>
              </a:rPr>
              <a:t>setStockPrice</a:t>
            </a:r>
            <a:r>
              <a:rPr b="0" i="0" lang="en-US" sz="1800" u="none" cap="none" strike="noStrike"/>
              <a:t> method) after deserialization of the Stock object.</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signature of the </a:t>
            </a:r>
            <a:r>
              <a:rPr b="0" i="0" lang="en-US" sz="1800" u="none" cap="none" strike="noStrike">
                <a:latin typeface="Courier New"/>
                <a:ea typeface="Courier New"/>
                <a:cs typeface="Courier New"/>
                <a:sym typeface="Courier New"/>
              </a:rPr>
              <a:t>readObject</a:t>
            </a:r>
            <a:r>
              <a:rPr b="0" i="0" lang="en-US" sz="1800" u="none" cap="none" strike="noStrike"/>
              <a:t> method is critical for this method to be called during deserialization.</a:t>
            </a:r>
            <a:endParaRPr/>
          </a:p>
        </p:txBody>
      </p:sp>
      <p:sp>
        <p:nvSpPr>
          <p:cNvPr id="3506" name="Google Shape;3506;g40a120c017_0_282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5" name="Shape 3515"/>
        <p:cNvGrpSpPr/>
        <p:nvPr/>
      </p:nvGrpSpPr>
      <p:grpSpPr>
        <a:xfrm>
          <a:off x="0" y="0"/>
          <a:ext cx="0" cy="0"/>
          <a:chOff x="0" y="0"/>
          <a:chExt cx="0" cy="0"/>
        </a:xfrm>
      </p:grpSpPr>
      <p:sp>
        <p:nvSpPr>
          <p:cNvPr id="3516" name="Google Shape;3516;g40a120c017_0_283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7" name="Google Shape;3517;g40a120c017_0_283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518" name="Google Shape;3518;g40a120c017_0_283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4" name="Shape 3524"/>
        <p:cNvGrpSpPr/>
        <p:nvPr/>
      </p:nvGrpSpPr>
      <p:grpSpPr>
        <a:xfrm>
          <a:off x="0" y="0"/>
          <a:ext cx="0" cy="0"/>
          <a:chOff x="0" y="0"/>
          <a:chExt cx="0" cy="0"/>
        </a:xfrm>
      </p:grpSpPr>
      <p:sp>
        <p:nvSpPr>
          <p:cNvPr id="3525" name="Google Shape;3525;g40a120c017_0_284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6" name="Google Shape;3526;g40a120c017_0_284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practice, you will write the code necessary to read a file name as an application argument, and use the </a:t>
            </a:r>
            <a:r>
              <a:rPr b="0" i="0" lang="en-US" sz="1800" u="none" cap="none" strike="noStrike">
                <a:latin typeface="Courier New"/>
                <a:ea typeface="Courier New"/>
                <a:cs typeface="Courier New"/>
                <a:sym typeface="Courier New"/>
              </a:rPr>
              <a:t>System</a:t>
            </a:r>
            <a:r>
              <a:rPr b="0" i="0" lang="en-US" sz="1800" u="none" cap="none" strike="noStrike"/>
              <a:t> console to read from standard input until a termination character is typed in.</a:t>
            </a:r>
            <a:endParaRPr/>
          </a:p>
        </p:txBody>
      </p:sp>
      <p:sp>
        <p:nvSpPr>
          <p:cNvPr id="3527" name="Google Shape;3527;g40a120c017_0_284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3" name="Shape 3533"/>
        <p:cNvGrpSpPr/>
        <p:nvPr/>
      </p:nvGrpSpPr>
      <p:grpSpPr>
        <a:xfrm>
          <a:off x="0" y="0"/>
          <a:ext cx="0" cy="0"/>
          <a:chOff x="0" y="0"/>
          <a:chExt cx="0" cy="0"/>
        </a:xfrm>
      </p:grpSpPr>
      <p:sp>
        <p:nvSpPr>
          <p:cNvPr id="3534" name="Google Shape;3534;g40a120c017_0_2849:notes"/>
          <p:cNvSpPr txBox="1"/>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535" name="Google Shape;3535;g40a120c017_0_28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
        <p:nvSpPr>
          <p:cNvPr id="3536" name="Google Shape;3536;g40a120c017_0_28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7" name="Google Shape;3537;g40a120c017_0_284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3" name="Shape 3543"/>
        <p:cNvGrpSpPr/>
        <p:nvPr/>
      </p:nvGrpSpPr>
      <p:grpSpPr>
        <a:xfrm>
          <a:off x="0" y="0"/>
          <a:ext cx="0" cy="0"/>
          <a:chOff x="0" y="0"/>
          <a:chExt cx="0" cy="0"/>
        </a:xfrm>
      </p:grpSpPr>
      <p:sp>
        <p:nvSpPr>
          <p:cNvPr id="3544" name="Google Shape;3544;g40a120c017_0_28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5" name="Google Shape;3545;g40a120c017_0_2857: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a:t>
            </a:r>
            <a:endParaRPr/>
          </a:p>
        </p:txBody>
      </p:sp>
      <p:sp>
        <p:nvSpPr>
          <p:cNvPr id="3546" name="Google Shape;3546;g40a120c017_0_28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1" name="Shape 3551"/>
        <p:cNvGrpSpPr/>
        <p:nvPr/>
      </p:nvGrpSpPr>
      <p:grpSpPr>
        <a:xfrm>
          <a:off x="0" y="0"/>
          <a:ext cx="0" cy="0"/>
          <a:chOff x="0" y="0"/>
          <a:chExt cx="0" cy="0"/>
        </a:xfrm>
      </p:grpSpPr>
      <p:sp>
        <p:nvSpPr>
          <p:cNvPr id="3552" name="Google Shape;3552;g40a120c017_0_286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3" name="Google Shape;3553;g40a120c017_0_2863: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c</a:t>
            </a:r>
            <a:endParaRPr/>
          </a:p>
        </p:txBody>
      </p:sp>
      <p:sp>
        <p:nvSpPr>
          <p:cNvPr id="3554" name="Google Shape;3554;g40a120c017_0_286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9" name="Shape 3559"/>
        <p:cNvGrpSpPr/>
        <p:nvPr/>
      </p:nvGrpSpPr>
      <p:grpSpPr>
        <a:xfrm>
          <a:off x="0" y="0"/>
          <a:ext cx="0" cy="0"/>
          <a:chOff x="0" y="0"/>
          <a:chExt cx="0" cy="0"/>
        </a:xfrm>
      </p:grpSpPr>
      <p:sp>
        <p:nvSpPr>
          <p:cNvPr id="3560" name="Google Shape;3560;g40a120c017_0_28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1" name="Google Shape;3561;g40a120c017_0_2869: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p:txBody>
      </p:sp>
      <p:sp>
        <p:nvSpPr>
          <p:cNvPr id="3562" name="Google Shape;3562;g40a120c017_0_28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9" name="Shape 3569"/>
        <p:cNvGrpSpPr/>
        <p:nvPr/>
      </p:nvGrpSpPr>
      <p:grpSpPr>
        <a:xfrm>
          <a:off x="0" y="0"/>
          <a:ext cx="0" cy="0"/>
          <a:chOff x="0" y="0"/>
          <a:chExt cx="0" cy="0"/>
        </a:xfrm>
      </p:grpSpPr>
      <p:sp>
        <p:nvSpPr>
          <p:cNvPr id="3570" name="Google Shape;3570;g40a120c017_0_291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1" name="Google Shape;3571;g40a120c017_0_291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5" name="Shape 3575"/>
        <p:cNvGrpSpPr/>
        <p:nvPr/>
      </p:nvGrpSpPr>
      <p:grpSpPr>
        <a:xfrm>
          <a:off x="0" y="0"/>
          <a:ext cx="0" cy="0"/>
          <a:chOff x="0" y="0"/>
          <a:chExt cx="0" cy="0"/>
        </a:xfrm>
      </p:grpSpPr>
      <p:sp>
        <p:nvSpPr>
          <p:cNvPr id="3576" name="Google Shape;3576;g40a120c017_0_291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7" name="Google Shape;3577;g40a120c017_0_291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578" name="Google Shape;3578;g40a120c017_0_291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6: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36:notes"/>
          <p:cNvSpPr txBox="1"/>
          <p:nvPr>
            <p:ph idx="1" type="body"/>
          </p:nvPr>
        </p:nvSpPr>
        <p:spPr>
          <a:xfrm>
            <a:off x="547687" y="5278437"/>
            <a:ext cx="5942012" cy="30988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Answer: b and f will cause compilation errors.</a:t>
            </a:r>
            <a:endParaRPr/>
          </a:p>
          <a:p>
            <a:pPr indent="-114300" lvl="1" marL="342900" marR="0" rtl="0" algn="l">
              <a:spcBef>
                <a:spcPts val="0"/>
              </a:spcBef>
              <a:spcAft>
                <a:spcPts val="0"/>
              </a:spcAft>
              <a:buClr>
                <a:srgbClr val="000000"/>
              </a:buClr>
              <a:buSzPts val="1800"/>
              <a:buFont typeface="Times New Roman"/>
              <a:buAutoNum type="alphaLcPeriod"/>
            </a:pPr>
            <a:r>
              <a:rPr b="0" i="0" lang="en-US" sz="1800" u="none" cap="none" strike="noStrike">
                <a:solidFill>
                  <a:srgbClr val="000000"/>
                </a:solidFill>
              </a:rPr>
              <a:t>An </a:t>
            </a:r>
            <a:r>
              <a:rPr b="0" i="0" lang="en-US" sz="1800" u="none" cap="none" strike="noStrike">
                <a:solidFill>
                  <a:srgbClr val="000000"/>
                </a:solidFill>
                <a:latin typeface="Courier New"/>
                <a:ea typeface="Courier New"/>
                <a:cs typeface="Courier New"/>
                <a:sym typeface="Courier New"/>
              </a:rPr>
              <a:t>import</a:t>
            </a:r>
            <a:r>
              <a:rPr b="0" i="0" lang="en-US" sz="1800" u="none" cap="none" strike="noStrike">
                <a:solidFill>
                  <a:srgbClr val="000000"/>
                </a:solidFill>
              </a:rPr>
              <a:t> statement is not required, unless the class uses classes outside of </a:t>
            </a:r>
            <a:r>
              <a:rPr b="0" i="0" lang="en-US" sz="1800" u="none" cap="none" strike="noStrike">
                <a:solidFill>
                  <a:srgbClr val="000000"/>
                </a:solidFill>
                <a:latin typeface="Courier New"/>
                <a:ea typeface="Courier New"/>
                <a:cs typeface="Courier New"/>
                <a:sym typeface="Courier New"/>
              </a:rPr>
              <a:t>java.lang</a:t>
            </a:r>
            <a:r>
              <a:rPr b="0" i="0" lang="en-US" sz="1800" u="none" cap="none" strike="noStrike">
                <a:solidFill>
                  <a:srgbClr val="000000"/>
                </a:solidFill>
              </a:rPr>
              <a:t>.</a:t>
            </a:r>
            <a:endParaRPr/>
          </a:p>
          <a:p>
            <a:pPr indent="-114300" lvl="1" marL="342900" marR="0" rtl="0" algn="l">
              <a:spcBef>
                <a:spcPts val="0"/>
              </a:spcBef>
              <a:spcAft>
                <a:spcPts val="0"/>
              </a:spcAft>
              <a:buClr>
                <a:srgbClr val="000000"/>
              </a:buClr>
              <a:buSzPts val="1800"/>
              <a:buFont typeface="Times New Roman"/>
              <a:buAutoNum type="alphaLcPeriod" startAt="4"/>
            </a:pPr>
            <a:r>
              <a:rPr b="0" i="0" lang="en-US" sz="1800" u="none" cap="none" strike="noStrike">
                <a:solidFill>
                  <a:srgbClr val="000000"/>
                </a:solidFill>
                <a:latin typeface="Courier New"/>
                <a:ea typeface="Courier New"/>
                <a:cs typeface="Courier New"/>
                <a:sym typeface="Courier New"/>
              </a:rPr>
              <a:t>BrokenClass()</a:t>
            </a:r>
            <a:r>
              <a:rPr b="0" i="0" lang="en-US" sz="1800" u="none" cap="none" strike="noStrike">
                <a:solidFill>
                  <a:srgbClr val="000000"/>
                </a:solidFill>
              </a:rPr>
              <a:t> is a constructor.</a:t>
            </a:r>
            <a:endParaRPr/>
          </a:p>
          <a:p>
            <a:pPr indent="-114300" lvl="1" marL="342900" marR="0" rtl="0" algn="l">
              <a:spcBef>
                <a:spcPts val="0"/>
              </a:spcBef>
              <a:spcAft>
                <a:spcPts val="0"/>
              </a:spcAft>
              <a:buClr>
                <a:srgbClr val="000000"/>
              </a:buClr>
              <a:buSzPts val="1800"/>
              <a:buFont typeface="Times New Roman"/>
              <a:buAutoNum type="alphaLcPeriod" startAt="4"/>
            </a:pPr>
            <a:r>
              <a:rPr b="0" i="0" lang="en-US" sz="1800" u="none" cap="none" strike="noStrike">
                <a:solidFill>
                  <a:srgbClr val="000000"/>
                </a:solidFill>
              </a:rPr>
              <a:t>Construction of a </a:t>
            </a:r>
            <a:r>
              <a:rPr b="0" i="0" lang="en-US" sz="1800" u="none" cap="none" strike="noStrike">
                <a:solidFill>
                  <a:srgbClr val="000000"/>
                </a:solidFill>
                <a:latin typeface="Courier New"/>
                <a:ea typeface="Courier New"/>
                <a:cs typeface="Courier New"/>
                <a:sym typeface="Courier New"/>
              </a:rPr>
              <a:t>BrokenClass</a:t>
            </a:r>
            <a:r>
              <a:rPr b="0" i="0" lang="en-US" sz="1800" u="none" cap="none" strike="noStrike">
                <a:solidFill>
                  <a:srgbClr val="000000"/>
                </a:solidFill>
              </a:rPr>
              <a:t> instance would typically happen in another class.</a:t>
            </a:r>
            <a:endParaRPr/>
          </a:p>
        </p:txBody>
      </p:sp>
      <p:sp>
        <p:nvSpPr>
          <p:cNvPr id="429" name="Google Shape;429;p36: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4" name="Shape 3584"/>
        <p:cNvGrpSpPr/>
        <p:nvPr/>
      </p:nvGrpSpPr>
      <p:grpSpPr>
        <a:xfrm>
          <a:off x="0" y="0"/>
          <a:ext cx="0" cy="0"/>
          <a:chOff x="0" y="0"/>
          <a:chExt cx="0" cy="0"/>
        </a:xfrm>
      </p:grpSpPr>
      <p:sp>
        <p:nvSpPr>
          <p:cNvPr id="3585" name="Google Shape;3585;g40a120c017_0_292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6" name="Google Shape;3586;g40a120c017_0_292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NIO API in JSR 51 established the basis for NIO in Java, focusing on buffers, channels, and charsets. JSR 51 delivered the first piece of the scalable socket I/Os into the platform, providing a non-blocking, multiplexed I/O API, thus allowing the development of highly scalable servers without having to resort to native code.</a:t>
            </a:r>
            <a:endParaRPr/>
          </a:p>
          <a:p>
            <a:pPr indent="0" lvl="1" marL="0" marR="0" rtl="0" algn="l">
              <a:spcBef>
                <a:spcPts val="0"/>
              </a:spcBef>
              <a:spcAft>
                <a:spcPts val="0"/>
              </a:spcAft>
              <a:buSzPts val="1800"/>
              <a:buFont typeface="Arial"/>
              <a:buNone/>
            </a:pPr>
            <a:r>
              <a:rPr b="0" i="0" lang="en-US" sz="1800" u="none" cap="none" strike="noStrike"/>
              <a:t>For many developers, the most significant goal of JSR 203 is to address issues with </a:t>
            </a:r>
            <a:r>
              <a:rPr b="0" i="0" lang="en-US" sz="1800" u="none" cap="none" strike="noStrike">
                <a:latin typeface="Courier New"/>
                <a:ea typeface="Courier New"/>
                <a:cs typeface="Courier New"/>
                <a:sym typeface="Courier New"/>
              </a:rPr>
              <a:t>java.io.File</a:t>
            </a:r>
            <a:r>
              <a:rPr b="0" i="0" lang="en-US" sz="1800" u="none" cap="none" strike="noStrike"/>
              <a:t> by developing a new file system interface. </a:t>
            </a:r>
            <a:endParaRPr/>
          </a:p>
          <a:p>
            <a:pPr indent="0" lvl="1" marL="0" marR="0" rtl="0" algn="l">
              <a:spcBef>
                <a:spcPts val="0"/>
              </a:spcBef>
              <a:spcAft>
                <a:spcPts val="0"/>
              </a:spcAft>
              <a:buSzPts val="1800"/>
              <a:buFont typeface="Arial"/>
              <a:buNone/>
            </a:pPr>
            <a:r>
              <a:rPr b="0" i="0" lang="en-US" sz="1800" u="none" cap="none" strike="noStrike"/>
              <a:t>The new API:</a:t>
            </a:r>
            <a:endParaRPr/>
          </a:p>
          <a:p>
            <a:pPr indent="0" lvl="2" marL="0" marR="0" rtl="0" algn="l">
              <a:spcBef>
                <a:spcPts val="0"/>
              </a:spcBef>
              <a:spcAft>
                <a:spcPts val="0"/>
              </a:spcAft>
              <a:buSzPts val="1800"/>
              <a:buFont typeface="Arial"/>
              <a:buNone/>
            </a:pPr>
            <a:r>
              <a:rPr b="0" i="0" lang="en-US" sz="1800" u="none" cap="none" strike="noStrike"/>
              <a:t>Works more consistently across platforms</a:t>
            </a:r>
            <a:endParaRPr/>
          </a:p>
          <a:p>
            <a:pPr indent="0" lvl="2" marL="0" marR="0" rtl="0" algn="l">
              <a:spcBef>
                <a:spcPts val="0"/>
              </a:spcBef>
              <a:spcAft>
                <a:spcPts val="0"/>
              </a:spcAft>
              <a:buSzPts val="1800"/>
              <a:buFont typeface="Arial"/>
              <a:buNone/>
            </a:pPr>
            <a:r>
              <a:rPr b="0" i="0" lang="en-US" sz="1800" u="none" cap="none" strike="noStrike"/>
              <a:t>Makes it easier to write programs that gracefully handle the failure of file system operations</a:t>
            </a:r>
            <a:endParaRPr/>
          </a:p>
          <a:p>
            <a:pPr indent="0" lvl="2" marL="0" marR="0" rtl="0" algn="l">
              <a:spcBef>
                <a:spcPts val="0"/>
              </a:spcBef>
              <a:spcAft>
                <a:spcPts val="0"/>
              </a:spcAft>
              <a:buSzPts val="1800"/>
              <a:buFont typeface="Arial"/>
              <a:buNone/>
            </a:pPr>
            <a:r>
              <a:rPr b="0" i="0" lang="en-US" sz="1800" u="none" cap="none" strike="noStrike"/>
              <a:t>Provides more efficient access to a larger set of file attributes</a:t>
            </a:r>
            <a:endParaRPr/>
          </a:p>
          <a:p>
            <a:pPr indent="0" lvl="2" marL="0" marR="0" rtl="0" algn="l">
              <a:spcBef>
                <a:spcPts val="0"/>
              </a:spcBef>
              <a:spcAft>
                <a:spcPts val="0"/>
              </a:spcAft>
              <a:buSzPts val="1800"/>
              <a:buFont typeface="Arial"/>
              <a:buNone/>
            </a:pPr>
            <a:r>
              <a:rPr b="0" i="0" lang="en-US" sz="1800" u="none" cap="none" strike="noStrike"/>
              <a:t>Allows developers of sophisticated applications to take advantage of platform-specific features when absolutely necessary</a:t>
            </a:r>
            <a:endParaRPr/>
          </a:p>
          <a:p>
            <a:pPr indent="0" lvl="2" marL="0" marR="0" rtl="0" algn="l">
              <a:spcBef>
                <a:spcPts val="0"/>
              </a:spcBef>
              <a:spcAft>
                <a:spcPts val="0"/>
              </a:spcAft>
              <a:buSzPts val="1800"/>
              <a:buFont typeface="Arial"/>
              <a:buNone/>
            </a:pPr>
            <a:r>
              <a:rPr b="0" i="0" lang="en-US" sz="1800" u="none" cap="none" strike="noStrike"/>
              <a:t>Allows support for non-native file systems, to be “plugged in” to the platform</a:t>
            </a:r>
            <a:endParaRPr/>
          </a:p>
        </p:txBody>
      </p:sp>
      <p:sp>
        <p:nvSpPr>
          <p:cNvPr id="3587" name="Google Shape;3587;g40a120c017_0_292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6" name="Shape 3596"/>
        <p:cNvGrpSpPr/>
        <p:nvPr/>
      </p:nvGrpSpPr>
      <p:grpSpPr>
        <a:xfrm>
          <a:off x="0" y="0"/>
          <a:ext cx="0" cy="0"/>
          <a:chOff x="0" y="0"/>
          <a:chExt cx="0" cy="0"/>
        </a:xfrm>
      </p:grpSpPr>
      <p:sp>
        <p:nvSpPr>
          <p:cNvPr id="3597" name="Google Shape;3597;g40a120c017_0_293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8" name="Google Shape;3598;g40a120c017_0_293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Java I/O File API (</a:t>
            </a:r>
            <a:r>
              <a:rPr b="0" i="0" lang="en-US" sz="1800" u="none" cap="none" strike="noStrike">
                <a:latin typeface="Courier New"/>
                <a:ea typeface="Courier New"/>
                <a:cs typeface="Courier New"/>
                <a:sym typeface="Courier New"/>
              </a:rPr>
              <a:t>java.io.File</a:t>
            </a:r>
            <a:r>
              <a:rPr b="0" i="0" lang="en-US" sz="1800" u="none" cap="none" strike="noStrike"/>
              <a:t>) presented challenges for developers. </a:t>
            </a:r>
            <a:endParaRPr/>
          </a:p>
          <a:p>
            <a:pPr indent="0" lvl="2" marL="0" marR="0" rtl="0" algn="l">
              <a:spcBef>
                <a:spcPts val="0"/>
              </a:spcBef>
              <a:spcAft>
                <a:spcPts val="0"/>
              </a:spcAft>
              <a:buSzPts val="1800"/>
              <a:buFont typeface="Arial"/>
              <a:buNone/>
            </a:pPr>
            <a:r>
              <a:rPr b="0" i="0" lang="en-US" sz="1800" u="none" cap="none" strike="noStrike"/>
              <a:t>Many methods did not throw exceptions when they failed, so it was impossible to obtain a useful error message. </a:t>
            </a:r>
            <a:endParaRPr/>
          </a:p>
          <a:p>
            <a:pPr indent="0" lvl="2" marL="0" marR="0" rtl="0" algn="l">
              <a:spcBef>
                <a:spcPts val="0"/>
              </a:spcBef>
              <a:spcAft>
                <a:spcPts val="0"/>
              </a:spcAft>
              <a:buSzPts val="1800"/>
              <a:buFont typeface="Arial"/>
              <a:buNone/>
            </a:pPr>
            <a:r>
              <a:rPr b="0" i="0" lang="en-US" sz="1800" u="none" cap="none" strike="noStrike"/>
              <a:t>Several operations were missing (file copy, move, and so on).</a:t>
            </a:r>
            <a:endParaRPr/>
          </a:p>
          <a:p>
            <a:pPr indent="0" lvl="2" marL="0" marR="0" rtl="0" algn="l">
              <a:spcBef>
                <a:spcPts val="0"/>
              </a:spcBef>
              <a:spcAft>
                <a:spcPts val="0"/>
              </a:spcAft>
              <a:buSzPts val="1800"/>
              <a:buFont typeface="Arial"/>
              <a:buNone/>
            </a:pPr>
            <a:r>
              <a:rPr b="0" i="0" lang="en-US" sz="1800" u="none" cap="none" strike="noStrike"/>
              <a:t>The rename method did not work consistently across platforms.</a:t>
            </a:r>
            <a:endParaRPr/>
          </a:p>
          <a:p>
            <a:pPr indent="0" lvl="2" marL="0" marR="0" rtl="0" algn="l">
              <a:spcBef>
                <a:spcPts val="0"/>
              </a:spcBef>
              <a:spcAft>
                <a:spcPts val="0"/>
              </a:spcAft>
              <a:buSzPts val="1800"/>
              <a:buFont typeface="Arial"/>
              <a:buNone/>
            </a:pPr>
            <a:r>
              <a:rPr b="0" i="0" lang="en-US" sz="1800" u="none" cap="none" strike="noStrike"/>
              <a:t>There was no real support for symbolic links.</a:t>
            </a:r>
            <a:endParaRPr/>
          </a:p>
          <a:p>
            <a:pPr indent="0" lvl="2" marL="0" marR="0" rtl="0" algn="l">
              <a:spcBef>
                <a:spcPts val="0"/>
              </a:spcBef>
              <a:spcAft>
                <a:spcPts val="0"/>
              </a:spcAft>
              <a:buSzPts val="1800"/>
              <a:buFont typeface="Arial"/>
              <a:buNone/>
            </a:pPr>
            <a:r>
              <a:rPr b="0" i="0" lang="en-US" sz="1800" u="none" cap="none" strike="noStrike"/>
              <a:t>More support for metadata was desired, such as file permissions, file owner, and other security attributes.</a:t>
            </a:r>
            <a:endParaRPr/>
          </a:p>
          <a:p>
            <a:pPr indent="0" lvl="2" marL="0" marR="0" rtl="0" algn="l">
              <a:spcBef>
                <a:spcPts val="0"/>
              </a:spcBef>
              <a:spcAft>
                <a:spcPts val="0"/>
              </a:spcAft>
              <a:buSzPts val="1800"/>
              <a:buFont typeface="Arial"/>
              <a:buNone/>
            </a:pPr>
            <a:r>
              <a:rPr b="0" i="0" lang="en-US" sz="1800" u="none" cap="none" strike="noStrike"/>
              <a:t>Accessing file metadata was inefficient—every call for metadata resulted in a system call, which made the operations very inefficient.</a:t>
            </a:r>
            <a:endParaRPr/>
          </a:p>
          <a:p>
            <a:pPr indent="0" lvl="2" marL="0" marR="0" rtl="0" algn="l">
              <a:spcBef>
                <a:spcPts val="0"/>
              </a:spcBef>
              <a:spcAft>
                <a:spcPts val="0"/>
              </a:spcAft>
              <a:buSzPts val="1800"/>
              <a:buFont typeface="Arial"/>
              <a:buNone/>
            </a:pPr>
            <a:r>
              <a:rPr b="0" i="0" lang="en-US" sz="1800" u="none" cap="none" strike="noStrike"/>
              <a:t>Many of the File methods did not scale. Requesting a large directory listing on a server could result in a hang. </a:t>
            </a:r>
            <a:endParaRPr/>
          </a:p>
          <a:p>
            <a:pPr indent="0" lvl="2" marL="0" marR="0" rtl="0" algn="l">
              <a:spcBef>
                <a:spcPts val="0"/>
              </a:spcBef>
              <a:spcAft>
                <a:spcPts val="0"/>
              </a:spcAft>
              <a:buSzPts val="1800"/>
              <a:buFont typeface="Arial"/>
              <a:buNone/>
            </a:pPr>
            <a:r>
              <a:rPr b="0" i="0" lang="en-US" sz="1800" u="none" cap="none" strike="noStrike"/>
              <a:t>It was not possible to write reliable code that could recursively walk a file tree and respond appropriately if there were circular symbolic links. </a:t>
            </a:r>
            <a:endParaRPr/>
          </a:p>
          <a:p>
            <a:pPr indent="0" lvl="1" marL="0" marR="0" rtl="0" algn="l">
              <a:spcBef>
                <a:spcPts val="0"/>
              </a:spcBef>
              <a:spcAft>
                <a:spcPts val="0"/>
              </a:spcAft>
              <a:buSzPts val="1800"/>
              <a:buFont typeface="Arial"/>
              <a:buNone/>
            </a:pPr>
            <a:r>
              <a:rPr b="0" i="0" lang="en-US" sz="1800" u="none" cap="none" strike="noStrike"/>
              <a:t>Further, the overall I/O was not written to be extended. Developers had requested the ability to develop their own file system implementations. For example, by keeping a pseudofile system in memory, or by formatting files as zip files.</a:t>
            </a:r>
            <a:endParaRPr/>
          </a:p>
        </p:txBody>
      </p:sp>
      <p:sp>
        <p:nvSpPr>
          <p:cNvPr id="3599" name="Google Shape;3599;g40a120c017_0_293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4" name="Shape 3614"/>
        <p:cNvGrpSpPr/>
        <p:nvPr/>
      </p:nvGrpSpPr>
      <p:grpSpPr>
        <a:xfrm>
          <a:off x="0" y="0"/>
          <a:ext cx="0" cy="0"/>
          <a:chOff x="0" y="0"/>
          <a:chExt cx="0" cy="0"/>
        </a:xfrm>
      </p:grpSpPr>
      <p:sp>
        <p:nvSpPr>
          <p:cNvPr id="3615" name="Google Shape;3615;g40a120c017_0_29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6" name="Google Shape;3616;g40a120c017_0_29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File Systems</a:t>
            </a:r>
            <a:endParaRPr/>
          </a:p>
          <a:p>
            <a:pPr indent="0" lvl="1" marL="0" marR="0" rtl="0" algn="l">
              <a:spcBef>
                <a:spcPts val="0"/>
              </a:spcBef>
              <a:spcAft>
                <a:spcPts val="0"/>
              </a:spcAft>
              <a:buSzPts val="1800"/>
              <a:buFont typeface="Arial"/>
              <a:buNone/>
            </a:pPr>
            <a:r>
              <a:rPr b="0" i="0" lang="en-US" sz="1800" u="none" cap="none" strike="noStrike"/>
              <a:t>Prior to the NIO.2 implementation in JDK 7, files were represented by the </a:t>
            </a:r>
            <a:r>
              <a:rPr b="0" i="0" lang="en-US" sz="1800" u="none" cap="none" strike="noStrike">
                <a:latin typeface="Courier New"/>
                <a:ea typeface="Courier New"/>
                <a:cs typeface="Courier New"/>
                <a:sym typeface="Courier New"/>
              </a:rPr>
              <a:t>java.io.File</a:t>
            </a:r>
            <a:r>
              <a:rPr b="0" i="0" lang="en-US" sz="1800" u="none" cap="none" strike="noStrike"/>
              <a:t> class.</a:t>
            </a:r>
            <a:endParaRPr/>
          </a:p>
          <a:p>
            <a:pPr indent="0" lvl="1" marL="0" marR="0" rtl="0" algn="l">
              <a:spcBef>
                <a:spcPts val="0"/>
              </a:spcBef>
              <a:spcAft>
                <a:spcPts val="0"/>
              </a:spcAft>
              <a:buSzPts val="1800"/>
              <a:buFont typeface="Arial"/>
              <a:buNone/>
            </a:pPr>
            <a:r>
              <a:rPr b="0" i="0" lang="en-US" sz="1800" u="none" cap="none" strike="noStrike"/>
              <a:t>In NIO.2, instances of </a:t>
            </a:r>
            <a:r>
              <a:rPr b="0" i="0" lang="en-US" sz="1800" u="none" cap="none" strike="noStrike">
                <a:latin typeface="Courier New"/>
                <a:ea typeface="Courier New"/>
                <a:cs typeface="Courier New"/>
                <a:sym typeface="Courier New"/>
              </a:rPr>
              <a:t>java.nio.file.Path</a:t>
            </a:r>
            <a:r>
              <a:rPr b="0" i="0" lang="en-US" sz="1800" u="none" cap="none" strike="noStrike"/>
              <a:t> objects are used to represent the relative or absolute location of a file or directory.</a:t>
            </a:r>
            <a:endParaRPr/>
          </a:p>
          <a:p>
            <a:pPr indent="0" lvl="1" marL="0" marR="0" rtl="0" algn="l">
              <a:spcBef>
                <a:spcPts val="0"/>
              </a:spcBef>
              <a:spcAft>
                <a:spcPts val="0"/>
              </a:spcAft>
              <a:buSzPts val="1800"/>
              <a:buFont typeface="Arial"/>
              <a:buNone/>
            </a:pPr>
            <a:r>
              <a:rPr b="0" i="0" lang="en-US" sz="1800" u="none" cap="none" strike="noStrike"/>
              <a:t>File systems are hierarchical (tree) structures. File systems can have one or more root directories. For example, typical Windows machines have at least two disk root nodes: C:\ and D:\.</a:t>
            </a:r>
            <a:endParaRPr/>
          </a:p>
          <a:p>
            <a:pPr indent="0" lvl="1" marL="0" marR="0" rtl="0" algn="l">
              <a:spcBef>
                <a:spcPts val="0"/>
              </a:spcBef>
              <a:spcAft>
                <a:spcPts val="0"/>
              </a:spcAft>
              <a:buSzPts val="1800"/>
              <a:buFont typeface="Arial"/>
              <a:buNone/>
            </a:pPr>
            <a:r>
              <a:rPr b="0" i="0" lang="en-US" sz="1800" u="none" cap="none" strike="noStrike"/>
              <a:t>Note that file systems may also have different characteristics for path separators, as shown in the slide.</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3617" name="Google Shape;3617;g40a120c017_0_29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5" name="Shape 3635"/>
        <p:cNvGrpSpPr/>
        <p:nvPr/>
      </p:nvGrpSpPr>
      <p:grpSpPr>
        <a:xfrm>
          <a:off x="0" y="0"/>
          <a:ext cx="0" cy="0"/>
          <a:chOff x="0" y="0"/>
          <a:chExt cx="0" cy="0"/>
        </a:xfrm>
      </p:grpSpPr>
      <p:sp>
        <p:nvSpPr>
          <p:cNvPr id="3636" name="Google Shape;3636;g40a120c017_0_29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7" name="Google Shape;3637;g40a120c017_0_296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path can either be relative or absolute. An absolute path always contains the root element and the complete directory list required to locate the file. For example, </a:t>
            </a:r>
            <a:r>
              <a:rPr b="0" i="0" lang="en-US" sz="1800" u="none" cap="none" strike="noStrike">
                <a:latin typeface="Courier New"/>
                <a:ea typeface="Courier New"/>
                <a:cs typeface="Courier New"/>
                <a:sym typeface="Courier New"/>
              </a:rPr>
              <a:t>/home/peter/statusReport</a:t>
            </a:r>
            <a:r>
              <a:rPr b="0" i="0" lang="en-US" sz="1800" u="none" cap="none" strike="noStrike"/>
              <a:t> is an absolute path. All the information needed to locate the file is contained in the path string.</a:t>
            </a:r>
            <a:endParaRPr/>
          </a:p>
          <a:p>
            <a:pPr indent="0" lvl="1" marL="0" marR="0" rtl="0" algn="l">
              <a:spcBef>
                <a:spcPts val="0"/>
              </a:spcBef>
              <a:spcAft>
                <a:spcPts val="0"/>
              </a:spcAft>
              <a:buSzPts val="1800"/>
              <a:buFont typeface="Arial"/>
              <a:buNone/>
            </a:pPr>
            <a:r>
              <a:rPr b="0" i="0" lang="en-US" sz="1800" u="none" cap="none" strike="noStrike"/>
              <a:t>A relative path must be combined with another path in order to access a file. For example, </a:t>
            </a:r>
            <a:r>
              <a:rPr b="0" i="0" lang="en-US" sz="1800" u="none" cap="none" strike="noStrike">
                <a:latin typeface="Courier New"/>
                <a:ea typeface="Courier New"/>
                <a:cs typeface="Courier New"/>
                <a:sym typeface="Courier New"/>
              </a:rPr>
              <a:t>clarence/foo</a:t>
            </a:r>
            <a:r>
              <a:rPr b="0" i="0" lang="en-US" sz="1800" u="none" cap="none" strike="noStrike"/>
              <a:t> is a relative path. Without more information, a program cannot reliably locate the </a:t>
            </a:r>
            <a:r>
              <a:rPr b="0" i="0" lang="en-US" sz="1800" u="none" cap="none" strike="noStrike">
                <a:latin typeface="Courier New"/>
                <a:ea typeface="Courier New"/>
                <a:cs typeface="Courier New"/>
                <a:sym typeface="Courier New"/>
              </a:rPr>
              <a:t>clarence/foo</a:t>
            </a:r>
            <a:r>
              <a:rPr b="0" i="0" lang="en-US" sz="1800" u="none" cap="none" strike="noStrike"/>
              <a:t> directory in the file system.</a:t>
            </a:r>
            <a:endParaRPr/>
          </a:p>
        </p:txBody>
      </p:sp>
      <p:sp>
        <p:nvSpPr>
          <p:cNvPr id="3638" name="Google Shape;3638;g40a120c017_0_29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5" name="Shape 3645"/>
        <p:cNvGrpSpPr/>
        <p:nvPr/>
      </p:nvGrpSpPr>
      <p:grpSpPr>
        <a:xfrm>
          <a:off x="0" y="0"/>
          <a:ext cx="0" cy="0"/>
          <a:chOff x="0" y="0"/>
          <a:chExt cx="0" cy="0"/>
        </a:xfrm>
      </p:grpSpPr>
      <p:sp>
        <p:nvSpPr>
          <p:cNvPr id="3646" name="Google Shape;3646;g40a120c017_0_297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7" name="Google Shape;3647;g40a120c017_0_297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Java NIO.2</a:t>
            </a:r>
            <a:endParaRPr/>
          </a:p>
          <a:p>
            <a:pPr indent="0" lvl="1" marL="0" marR="0" rtl="0" algn="l">
              <a:spcBef>
                <a:spcPts val="0"/>
              </a:spcBef>
              <a:spcAft>
                <a:spcPts val="0"/>
              </a:spcAft>
              <a:buSzPts val="1800"/>
              <a:buFont typeface="Arial"/>
              <a:buNone/>
            </a:pPr>
            <a:r>
              <a:rPr b="0" i="0" lang="en-US" sz="1800" u="none" cap="none" strike="noStrike"/>
              <a:t>A significant difference between NIO.2 and </a:t>
            </a:r>
            <a:r>
              <a:rPr b="0" i="0" lang="en-US" sz="1800" u="none" cap="none" strike="noStrike">
                <a:latin typeface="Courier New"/>
                <a:ea typeface="Courier New"/>
                <a:cs typeface="Courier New"/>
                <a:sym typeface="Courier New"/>
              </a:rPr>
              <a:t>java.io.File</a:t>
            </a:r>
            <a:r>
              <a:rPr b="0" i="0" lang="en-US" sz="1800" u="none" cap="none" strike="noStrike"/>
              <a:t> is the architecture of access to the file system. With the </a:t>
            </a:r>
            <a:r>
              <a:rPr b="0" i="0" lang="en-US" sz="1800" u="none" cap="none" strike="noStrike">
                <a:latin typeface="Courier New"/>
                <a:ea typeface="Courier New"/>
                <a:cs typeface="Courier New"/>
                <a:sym typeface="Courier New"/>
              </a:rPr>
              <a:t>java.io.File</a:t>
            </a:r>
            <a:r>
              <a:rPr b="0" i="0" lang="en-US" sz="1800" u="none" cap="none" strike="noStrike"/>
              <a:t> class, the methods used to manipulate path information are in the same class with methods used to read and write files and directories.</a:t>
            </a:r>
            <a:endParaRPr/>
          </a:p>
          <a:p>
            <a:pPr indent="0" lvl="1" marL="0" marR="0" rtl="0" algn="l">
              <a:spcBef>
                <a:spcPts val="0"/>
              </a:spcBef>
              <a:spcAft>
                <a:spcPts val="0"/>
              </a:spcAft>
              <a:buSzPts val="1800"/>
              <a:buFont typeface="Arial"/>
              <a:buNone/>
            </a:pPr>
            <a:r>
              <a:rPr b="0" i="0" lang="en-US" sz="1800" u="none" cap="none" strike="noStrike"/>
              <a:t>In NIO.2, the two concerns are separated. Paths are created and manipulated using the </a:t>
            </a:r>
            <a:r>
              <a:rPr b="0" i="0" lang="en-US" sz="1800" u="none" cap="none" strike="noStrike">
                <a:latin typeface="Courier New"/>
                <a:ea typeface="Courier New"/>
                <a:cs typeface="Courier New"/>
                <a:sym typeface="Courier New"/>
              </a:rPr>
              <a:t>Path</a:t>
            </a:r>
            <a:r>
              <a:rPr b="0" i="0" lang="en-US" sz="1800" u="none" cap="none" strike="noStrike"/>
              <a:t> interface, while operations on files and directories is the responsibility of the </a:t>
            </a:r>
            <a:r>
              <a:rPr b="0" i="0" lang="en-US" sz="1800" u="none" cap="none" strike="noStrike">
                <a:latin typeface="Courier New"/>
                <a:ea typeface="Courier New"/>
                <a:cs typeface="Courier New"/>
                <a:sym typeface="Courier New"/>
              </a:rPr>
              <a:t>Files</a:t>
            </a:r>
            <a:r>
              <a:rPr b="0" i="0" lang="en-US" sz="1800" u="none" cap="none" strike="noStrike"/>
              <a:t> class, which operates only on </a:t>
            </a:r>
            <a:r>
              <a:rPr b="0" i="0" lang="en-US" sz="1800" u="none" cap="none" strike="noStrike">
                <a:latin typeface="Courier New"/>
                <a:ea typeface="Courier New"/>
                <a:cs typeface="Courier New"/>
                <a:sym typeface="Courier New"/>
              </a:rPr>
              <a:t>Path</a:t>
            </a:r>
            <a:r>
              <a:rPr b="0" i="0" lang="en-US" sz="1800" u="none" cap="none" strike="noStrike"/>
              <a:t> objects.</a:t>
            </a:r>
            <a:endParaRPr/>
          </a:p>
          <a:p>
            <a:pPr indent="0" lvl="1" marL="0" marR="0" rtl="0" algn="l">
              <a:spcBef>
                <a:spcPts val="0"/>
              </a:spcBef>
              <a:spcAft>
                <a:spcPts val="0"/>
              </a:spcAft>
              <a:buSzPts val="1800"/>
              <a:buFont typeface="Arial"/>
              <a:buNone/>
            </a:pPr>
            <a:r>
              <a:rPr b="0" i="0" lang="en-US" sz="1800" u="none" cap="none" strike="noStrike"/>
              <a:t>Finally, unlike </a:t>
            </a:r>
            <a:r>
              <a:rPr b="0" i="0" lang="en-US" sz="1800" u="none" cap="none" strike="noStrike">
                <a:latin typeface="Courier New"/>
                <a:ea typeface="Courier New"/>
                <a:cs typeface="Courier New"/>
                <a:sym typeface="Courier New"/>
              </a:rPr>
              <a:t>java.io.File</a:t>
            </a:r>
            <a:r>
              <a:rPr b="0" i="0" lang="en-US" sz="1800" u="none" cap="none" strike="noStrike"/>
              <a:t>, </a:t>
            </a:r>
            <a:r>
              <a:rPr b="0" i="0" lang="en-US" sz="1800" u="none" cap="none" strike="noStrike">
                <a:latin typeface="Courier New"/>
                <a:ea typeface="Courier New"/>
                <a:cs typeface="Courier New"/>
                <a:sym typeface="Courier New"/>
              </a:rPr>
              <a:t>Files</a:t>
            </a:r>
            <a:r>
              <a:rPr b="0" i="0" lang="en-US" sz="1800" u="none" cap="none" strike="noStrike"/>
              <a:t> class methods that operate directly on the file system, throw an </a:t>
            </a:r>
            <a:r>
              <a:rPr b="0" i="0" lang="en-US" sz="1800" u="none" cap="none" strike="noStrike">
                <a:latin typeface="Courier New"/>
                <a:ea typeface="Courier New"/>
                <a:cs typeface="Courier New"/>
                <a:sym typeface="Courier New"/>
              </a:rPr>
              <a:t>IOException</a:t>
            </a:r>
            <a:r>
              <a:rPr b="0" i="0" lang="en-US" sz="1800" u="none" cap="none" strike="noStrike"/>
              <a:t> (or a subclass). Subclasses provide details on what the cause of the exception was.</a:t>
            </a:r>
            <a:endParaRPr/>
          </a:p>
        </p:txBody>
      </p:sp>
      <p:sp>
        <p:nvSpPr>
          <p:cNvPr id="3648" name="Google Shape;3648;g40a120c017_0_297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3" name="Shape 3653"/>
        <p:cNvGrpSpPr/>
        <p:nvPr/>
      </p:nvGrpSpPr>
      <p:grpSpPr>
        <a:xfrm>
          <a:off x="0" y="0"/>
          <a:ext cx="0" cy="0"/>
          <a:chOff x="0" y="0"/>
          <a:chExt cx="0" cy="0"/>
        </a:xfrm>
      </p:grpSpPr>
      <p:sp>
        <p:nvSpPr>
          <p:cNvPr id="3654" name="Google Shape;3654;g40a120c017_0_298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5" name="Google Shape;3655;g40a120c017_0_298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656" name="Google Shape;3656;g40a120c017_0_298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3" name="Shape 3663"/>
        <p:cNvGrpSpPr/>
        <p:nvPr/>
      </p:nvGrpSpPr>
      <p:grpSpPr>
        <a:xfrm>
          <a:off x="0" y="0"/>
          <a:ext cx="0" cy="0"/>
          <a:chOff x="0" y="0"/>
          <a:chExt cx="0" cy="0"/>
        </a:xfrm>
      </p:grpSpPr>
      <p:sp>
        <p:nvSpPr>
          <p:cNvPr id="3664" name="Google Shape;3664;g40a120c017_0_298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5" name="Google Shape;3665;g40a120c017_0_298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Path</a:t>
            </a:r>
            <a:r>
              <a:rPr b="0" i="0" lang="en-US" sz="1800" u="none" cap="none" strike="noStrike"/>
              <a:t> Objects Are Like </a:t>
            </a:r>
            <a:r>
              <a:rPr b="0" i="0" lang="en-US" sz="1800" u="none" cap="none" strike="noStrike">
                <a:latin typeface="Courier New"/>
                <a:ea typeface="Courier New"/>
                <a:cs typeface="Courier New"/>
                <a:sym typeface="Courier New"/>
              </a:rPr>
              <a:t>String</a:t>
            </a:r>
            <a:r>
              <a:rPr b="0" i="0" lang="en-US" sz="1800" u="none" cap="none" strike="noStrike"/>
              <a:t> Objects</a:t>
            </a:r>
            <a:endParaRPr/>
          </a:p>
          <a:p>
            <a:pPr indent="0" lvl="1" marL="0" marR="0" rtl="0" algn="l">
              <a:spcBef>
                <a:spcPts val="0"/>
              </a:spcBef>
              <a:spcAft>
                <a:spcPts val="0"/>
              </a:spcAft>
              <a:buSzPts val="1800"/>
              <a:buFont typeface="Arial"/>
              <a:buNone/>
            </a:pPr>
            <a:r>
              <a:rPr b="0" i="0" lang="en-US" sz="1800" u="none" cap="none" strike="noStrike"/>
              <a:t>It is best to think of </a:t>
            </a:r>
            <a:r>
              <a:rPr b="0" i="0" lang="en-US" sz="1800" u="none" cap="none" strike="noStrike">
                <a:latin typeface="Courier New"/>
                <a:ea typeface="Courier New"/>
                <a:cs typeface="Courier New"/>
                <a:sym typeface="Courier New"/>
              </a:rPr>
              <a:t>Path</a:t>
            </a:r>
            <a:r>
              <a:rPr b="0" i="0" lang="en-US" sz="1800" u="none" cap="none" strike="noStrike"/>
              <a:t> objects in the same way you think of </a:t>
            </a:r>
            <a:r>
              <a:rPr b="0" i="0" lang="en-US" sz="1800" u="none" cap="none" strike="noStrike">
                <a:latin typeface="Courier New"/>
                <a:ea typeface="Courier New"/>
                <a:cs typeface="Courier New"/>
                <a:sym typeface="Courier New"/>
              </a:rPr>
              <a:t>String</a:t>
            </a:r>
            <a:r>
              <a:rPr b="0" i="0" lang="en-US" sz="1800" u="none" cap="none" strike="noStrike"/>
              <a:t> objects. </a:t>
            </a:r>
            <a:r>
              <a:rPr b="0" i="0" lang="en-US" sz="1800" u="none" cap="none" strike="noStrike">
                <a:latin typeface="Courier New"/>
                <a:ea typeface="Courier New"/>
                <a:cs typeface="Courier New"/>
                <a:sym typeface="Courier New"/>
              </a:rPr>
              <a:t>Path</a:t>
            </a:r>
            <a:r>
              <a:rPr b="0" i="0" lang="en-US" sz="1800" u="none" cap="none" strike="noStrike"/>
              <a:t> objects can be created from a single text string, or a set of components:</a:t>
            </a:r>
            <a:endParaRPr/>
          </a:p>
          <a:p>
            <a:pPr indent="0" lvl="2" marL="0" marR="0" rtl="0" algn="l">
              <a:spcBef>
                <a:spcPts val="0"/>
              </a:spcBef>
              <a:spcAft>
                <a:spcPts val="0"/>
              </a:spcAft>
              <a:buSzPts val="1800"/>
              <a:buFont typeface="Arial"/>
              <a:buNone/>
            </a:pPr>
            <a:r>
              <a:rPr b="0" i="0" lang="en-US" sz="1800" u="none" cap="none" strike="noStrike"/>
              <a:t>A </a:t>
            </a:r>
            <a:r>
              <a:rPr b="0" i="1" lang="en-US" sz="1800" u="none" cap="none" strike="noStrike"/>
              <a:t>root component</a:t>
            </a:r>
            <a:r>
              <a:rPr b="0" i="0" lang="en-US" sz="1800" u="none" cap="none" strike="noStrike"/>
              <a:t>, that identifies the file system hierarchy</a:t>
            </a:r>
            <a:endParaRPr/>
          </a:p>
          <a:p>
            <a:pPr indent="0" lvl="2" marL="0" marR="0" rtl="0" algn="l">
              <a:spcBef>
                <a:spcPts val="0"/>
              </a:spcBef>
              <a:spcAft>
                <a:spcPts val="0"/>
              </a:spcAft>
              <a:buSzPts val="1800"/>
              <a:buFont typeface="Arial"/>
              <a:buNone/>
            </a:pPr>
            <a:r>
              <a:rPr b="0" i="0" lang="en-US" sz="1800" u="none" cap="none" strike="noStrike"/>
              <a:t>A </a:t>
            </a:r>
            <a:r>
              <a:rPr b="0" i="1" lang="en-US" sz="1800" u="none" cap="none" strike="noStrike"/>
              <a:t>name element</a:t>
            </a:r>
            <a:r>
              <a:rPr b="0" i="0" lang="en-US" sz="1800" u="none" cap="none" strike="noStrike"/>
              <a:t>, farthest from the root element, that defines the file or directory the path points to</a:t>
            </a:r>
            <a:endParaRPr/>
          </a:p>
          <a:p>
            <a:pPr indent="0" lvl="2" marL="0" marR="0" rtl="0" algn="l">
              <a:spcBef>
                <a:spcPts val="0"/>
              </a:spcBef>
              <a:spcAft>
                <a:spcPts val="0"/>
              </a:spcAft>
              <a:buSzPts val="1800"/>
              <a:buFont typeface="Arial"/>
              <a:buNone/>
            </a:pPr>
            <a:r>
              <a:rPr b="0" i="0" lang="en-US" sz="1800" u="none" cap="none" strike="noStrike"/>
              <a:t>Additional elements may be present as well, separated by a special character or delimiter that identify directory names that are part of the hierarchy.</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Path</a:t>
            </a:r>
            <a:r>
              <a:rPr b="0" i="0" lang="en-US" sz="1800" u="none" cap="none" strike="noStrike"/>
              <a:t> objects are immutable. Once created, operations on </a:t>
            </a:r>
            <a:r>
              <a:rPr b="0" i="0" lang="en-US" sz="1800" u="none" cap="none" strike="noStrike">
                <a:latin typeface="Courier New"/>
                <a:ea typeface="Courier New"/>
                <a:cs typeface="Courier New"/>
                <a:sym typeface="Courier New"/>
              </a:rPr>
              <a:t>Path</a:t>
            </a:r>
            <a:r>
              <a:rPr b="0" i="0" lang="en-US" sz="1800" u="none" cap="none" strike="noStrike"/>
              <a:t> objects return new </a:t>
            </a:r>
            <a:r>
              <a:rPr b="0" i="0" lang="en-US" sz="1800" u="none" cap="none" strike="noStrike">
                <a:latin typeface="Courier New"/>
                <a:ea typeface="Courier New"/>
                <a:cs typeface="Courier New"/>
                <a:sym typeface="Courier New"/>
              </a:rPr>
              <a:t>Path</a:t>
            </a:r>
            <a:r>
              <a:rPr b="0" i="0" lang="en-US" sz="1800" u="none" cap="none" strike="noStrike"/>
              <a:t> objects.</a:t>
            </a:r>
            <a:endParaRPr/>
          </a:p>
        </p:txBody>
      </p:sp>
      <p:sp>
        <p:nvSpPr>
          <p:cNvPr id="3666" name="Google Shape;3666;g40a120c017_0_298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1" name="Shape 3671"/>
        <p:cNvGrpSpPr/>
        <p:nvPr/>
      </p:nvGrpSpPr>
      <p:grpSpPr>
        <a:xfrm>
          <a:off x="0" y="0"/>
          <a:ext cx="0" cy="0"/>
          <a:chOff x="0" y="0"/>
          <a:chExt cx="0" cy="0"/>
        </a:xfrm>
      </p:grpSpPr>
      <p:sp>
        <p:nvSpPr>
          <p:cNvPr id="3672" name="Google Shape;3672;g40a120c017_0_299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3" name="Google Shape;3673;g40a120c017_0_299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Unlike the </a:t>
            </a:r>
            <a:r>
              <a:rPr b="0" i="0" lang="en-US" sz="1800" u="none" cap="none" strike="noStrike">
                <a:solidFill>
                  <a:srgbClr val="000000"/>
                </a:solidFill>
                <a:latin typeface="Courier New"/>
                <a:ea typeface="Courier New"/>
                <a:cs typeface="Courier New"/>
                <a:sym typeface="Courier New"/>
              </a:rPr>
              <a:t>java.io.File</a:t>
            </a:r>
            <a:r>
              <a:rPr b="0" i="0" lang="en-US" sz="1800" u="none" cap="none" strike="noStrike"/>
              <a:t> class, files and directories are represented by instances of </a:t>
            </a:r>
            <a:r>
              <a:rPr b="0" i="0" lang="en-US" sz="1800" u="none" cap="none" strike="noStrike">
                <a:latin typeface="Courier New"/>
                <a:ea typeface="Courier New"/>
                <a:cs typeface="Courier New"/>
                <a:sym typeface="Courier New"/>
              </a:rPr>
              <a:t>Path</a:t>
            </a:r>
            <a:r>
              <a:rPr b="0" i="0" lang="en-US" sz="1800" u="none" cap="none" strike="noStrike"/>
              <a:t> objects in a </a:t>
            </a:r>
            <a:r>
              <a:rPr b="0" i="1" lang="en-US" sz="1800" u="none" cap="none" strike="noStrike"/>
              <a:t>system-dependent</a:t>
            </a:r>
            <a:r>
              <a:rPr b="0" i="0" lang="en-US" sz="1800" u="none" cap="none" strike="noStrike"/>
              <a:t> way.</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Path</a:t>
            </a:r>
            <a:r>
              <a:rPr b="0" i="0" lang="en-US" sz="1800" u="none" cap="none" strike="noStrike"/>
              <a:t> interface provides several methods for reporting information about the path:</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Path getFileName</a:t>
            </a:r>
            <a:r>
              <a:rPr b="0" i="0" lang="en-US" sz="1800" u="none" cap="none" strike="noStrike"/>
              <a:t>: The end point of this </a:t>
            </a:r>
            <a:r>
              <a:rPr b="0" i="0" lang="en-US" sz="1800" u="none" cap="none" strike="noStrike">
                <a:latin typeface="Courier New"/>
                <a:ea typeface="Courier New"/>
                <a:cs typeface="Courier New"/>
                <a:sym typeface="Courier New"/>
              </a:rPr>
              <a:t>Path</a:t>
            </a:r>
            <a:r>
              <a:rPr b="0" i="0" lang="en-US" sz="1800" u="none" cap="none" strike="noStrike"/>
              <a:t>, returned as a </a:t>
            </a:r>
            <a:r>
              <a:rPr b="0" i="0" lang="en-US" sz="1800" u="none" cap="none" strike="noStrike">
                <a:latin typeface="Courier New"/>
                <a:ea typeface="Courier New"/>
                <a:cs typeface="Courier New"/>
                <a:sym typeface="Courier New"/>
              </a:rPr>
              <a:t>Path</a:t>
            </a:r>
            <a:r>
              <a:rPr b="0" i="0" lang="en-US" sz="1800" u="none" cap="none" strike="noStrike"/>
              <a:t> object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Path getParent</a:t>
            </a:r>
            <a:r>
              <a:rPr b="0" i="0" lang="en-US" sz="1800" u="none" cap="none" strike="noStrike"/>
              <a:t>: The parent path or null. Everything in </a:t>
            </a:r>
            <a:r>
              <a:rPr b="0" i="0" lang="en-US" sz="1800" u="none" cap="none" strike="noStrike">
                <a:latin typeface="Courier New"/>
                <a:ea typeface="Courier New"/>
                <a:cs typeface="Courier New"/>
                <a:sym typeface="Courier New"/>
              </a:rPr>
              <a:t>Path</a:t>
            </a:r>
            <a:r>
              <a:rPr b="0" i="0" lang="en-US" sz="1800" u="none" cap="none" strike="noStrike"/>
              <a:t> up to the file name (file or directory)</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int getNameCount</a:t>
            </a:r>
            <a:r>
              <a:rPr b="0" i="0" lang="en-US" sz="1800" u="none" cap="none" strike="noStrike"/>
              <a:t>: The number of name elements that make up this path</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Path getRoot</a:t>
            </a:r>
            <a:r>
              <a:rPr b="0" i="0" lang="en-US" sz="1800" u="none" cap="none" strike="noStrike"/>
              <a:t>: The root component of this </a:t>
            </a:r>
            <a:r>
              <a:rPr b="0" i="0" lang="en-US" sz="1800" u="none" cap="none" strike="noStrike">
                <a:latin typeface="Courier New"/>
                <a:ea typeface="Courier New"/>
                <a:cs typeface="Courier New"/>
                <a:sym typeface="Courier New"/>
              </a:rPr>
              <a:t>Path</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boolean isAbsolute</a:t>
            </a:r>
            <a:r>
              <a:rPr b="0" i="0" lang="en-US" sz="1800" u="none" cap="none" strike="noStrike"/>
              <a:t>: </a:t>
            </a:r>
            <a:r>
              <a:rPr b="0" i="0" lang="en-US" sz="1800" u="none" cap="none" strike="noStrike">
                <a:latin typeface="Courier New"/>
                <a:ea typeface="Courier New"/>
                <a:cs typeface="Courier New"/>
                <a:sym typeface="Courier New"/>
              </a:rPr>
              <a:t>true</a:t>
            </a:r>
            <a:r>
              <a:rPr b="0" i="0" lang="en-US" sz="1800" u="none" cap="none" strike="noStrike"/>
              <a:t> if this path contains a system-dependent root element. </a:t>
            </a:r>
            <a:r>
              <a:rPr b="1" i="0" lang="en-US" sz="1800" u="none" cap="none" strike="noStrike"/>
              <a:t>Note:</a:t>
            </a:r>
            <a:r>
              <a:rPr b="0" i="0" lang="en-US" sz="1800" u="none" cap="none" strike="noStrike"/>
              <a:t> Because this example is being run on a Windows machine, the </a:t>
            </a:r>
            <a:r>
              <a:rPr b="0" i="1" lang="en-US" sz="1800" u="none" cap="none" strike="noStrike"/>
              <a:t>system-dependent</a:t>
            </a:r>
            <a:r>
              <a:rPr b="0" i="0" lang="en-US" sz="1800" u="none" cap="none" strike="noStrike"/>
              <a:t> root element contains a drive letter and colon. On a UNIX-based OS, </a:t>
            </a:r>
            <a:r>
              <a:rPr b="0" i="0" lang="en-US" sz="1800" u="none" cap="none" strike="noStrike">
                <a:latin typeface="Courier New"/>
                <a:ea typeface="Courier New"/>
                <a:cs typeface="Courier New"/>
                <a:sym typeface="Courier New"/>
              </a:rPr>
              <a:t>isAbsolute</a:t>
            </a:r>
            <a:r>
              <a:rPr b="0" i="0" lang="en-US" sz="1800" u="none" cap="none" strike="noStrike"/>
              <a:t> returns true for any path that begins with a slash.</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Path toAbsolutePath</a:t>
            </a:r>
            <a:r>
              <a:rPr b="0" i="0" lang="en-US" sz="1800" u="none" cap="none" strike="noStrike"/>
              <a:t>: Returns a path representing the absolute path of this path</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java.net.URI toUri</a:t>
            </a:r>
            <a:r>
              <a:rPr b="0" i="0" lang="en-US" sz="1800" u="none" cap="none" strike="noStrike"/>
              <a:t>: Returns an absolute URI</a:t>
            </a:r>
            <a:endParaRPr b="0" i="0" sz="1800" u="none" cap="none" strike="noStrike">
              <a:latin typeface="Courier New"/>
              <a:ea typeface="Courier New"/>
              <a:cs typeface="Courier New"/>
              <a:sym typeface="Courier New"/>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 </a:t>
            </a:r>
            <a:r>
              <a:rPr b="0" i="0" lang="en-US" sz="1800" u="none" cap="none" strike="noStrike">
                <a:latin typeface="Courier New"/>
                <a:ea typeface="Courier New"/>
                <a:cs typeface="Courier New"/>
                <a:sym typeface="Courier New"/>
              </a:rPr>
              <a:t>Path</a:t>
            </a:r>
            <a:r>
              <a:rPr b="0" i="0" lang="en-US" sz="1800" u="none" cap="none" strike="noStrike"/>
              <a:t> object can be created for any path. The actual file or directory need not exist.</a:t>
            </a:r>
            <a:endParaRPr/>
          </a:p>
        </p:txBody>
      </p:sp>
      <p:sp>
        <p:nvSpPr>
          <p:cNvPr id="3674" name="Google Shape;3674;g40a120c017_0_299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1" name="Shape 3681"/>
        <p:cNvGrpSpPr/>
        <p:nvPr/>
      </p:nvGrpSpPr>
      <p:grpSpPr>
        <a:xfrm>
          <a:off x="0" y="0"/>
          <a:ext cx="0" cy="0"/>
          <a:chOff x="0" y="0"/>
          <a:chExt cx="0" cy="0"/>
        </a:xfrm>
      </p:grpSpPr>
      <p:sp>
        <p:nvSpPr>
          <p:cNvPr id="3682" name="Google Shape;3682;g40a120c017_0_300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3" name="Google Shape;3683;g40a120c017_0_300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Many file systems use “</a:t>
            </a:r>
            <a:r>
              <a:rPr b="0" i="0" lang="en-US" sz="1800" u="none" cap="none" strike="noStrike">
                <a:latin typeface="Courier New"/>
                <a:ea typeface="Courier New"/>
                <a:cs typeface="Courier New"/>
                <a:sym typeface="Courier New"/>
              </a:rPr>
              <a:t>.</a:t>
            </a:r>
            <a:r>
              <a:rPr b="0" i="0" lang="en-US" sz="1800" u="none" cap="none" strike="noStrike"/>
              <a:t>” notation to denote the current directory and “</a:t>
            </a:r>
            <a:r>
              <a:rPr b="0" i="0" lang="en-US" sz="1800" u="none" cap="none" strike="noStrike">
                <a:latin typeface="Courier New"/>
                <a:ea typeface="Courier New"/>
                <a:cs typeface="Courier New"/>
                <a:sym typeface="Courier New"/>
              </a:rPr>
              <a:t>..</a:t>
            </a:r>
            <a:r>
              <a:rPr b="0" i="0" lang="en-US" sz="1800" u="none" cap="none" strike="noStrike"/>
              <a:t>” to denote the parent directory. You might have a situation where a </a:t>
            </a:r>
            <a:r>
              <a:rPr b="0" i="0" lang="en-US" sz="1800" u="none" cap="none" strike="noStrike">
                <a:latin typeface="Courier New"/>
                <a:ea typeface="Courier New"/>
                <a:cs typeface="Courier New"/>
                <a:sym typeface="Courier New"/>
              </a:rPr>
              <a:t>Path</a:t>
            </a:r>
            <a:r>
              <a:rPr b="0" i="0" lang="en-US" sz="1800" u="none" cap="none" strike="noStrike"/>
              <a:t> contains redundant directory information. Perhaps a server is configured to save its log files in the “</a:t>
            </a:r>
            <a:r>
              <a:rPr b="0" i="0" lang="en-US" sz="1800" u="none" cap="none" strike="noStrike">
                <a:latin typeface="Courier New"/>
                <a:ea typeface="Courier New"/>
                <a:cs typeface="Courier New"/>
                <a:sym typeface="Courier New"/>
              </a:rPr>
              <a:t>/dir/logs/.</a:t>
            </a:r>
            <a:r>
              <a:rPr b="0" i="0" lang="en-US" sz="1800" u="none" cap="none" strike="noStrike"/>
              <a:t>” directory, and you want to delete the trailing “</a:t>
            </a:r>
            <a:r>
              <a:rPr b="0" i="0" lang="en-US" sz="1800" u="none" cap="none" strike="noStrike">
                <a:latin typeface="Courier New"/>
                <a:ea typeface="Courier New"/>
                <a:cs typeface="Courier New"/>
                <a:sym typeface="Courier New"/>
              </a:rPr>
              <a:t>/.</a:t>
            </a:r>
            <a:r>
              <a:rPr b="0" i="0" lang="en-US" sz="1800" u="none" cap="none" strike="noStrike"/>
              <a:t>” notation from the path.</a:t>
            </a:r>
            <a:endParaRPr/>
          </a:p>
          <a:p>
            <a:pPr indent="0" lvl="1" marL="0" marR="0" rtl="0" algn="l">
              <a:spcBef>
                <a:spcPts val="0"/>
              </a:spcBef>
              <a:spcAft>
                <a:spcPts val="0"/>
              </a:spcAft>
              <a:buSzPts val="1800"/>
              <a:buFont typeface="Arial"/>
              <a:buNone/>
            </a:pPr>
            <a:r>
              <a:rPr b="0" i="0" lang="en-US" sz="1800" u="none" cap="none" strike="noStrike"/>
              <a:t> The </a:t>
            </a:r>
            <a:r>
              <a:rPr b="0" i="0" lang="en-US" sz="1800" u="none" cap="none" strike="noStrike">
                <a:latin typeface="Courier New"/>
                <a:ea typeface="Courier New"/>
                <a:cs typeface="Courier New"/>
                <a:sym typeface="Courier New"/>
              </a:rPr>
              <a:t>normalize</a:t>
            </a:r>
            <a:r>
              <a:rPr b="0" i="0" lang="en-US" sz="1800" u="none" cap="none" strike="noStrike"/>
              <a:t> method removes any redundant elements, which includes any “</a:t>
            </a:r>
            <a:r>
              <a:rPr b="0" i="0" lang="en-US" sz="1800" u="none" cap="none" strike="noStrike">
                <a:latin typeface="Courier New"/>
                <a:ea typeface="Courier New"/>
                <a:cs typeface="Courier New"/>
                <a:sym typeface="Courier New"/>
              </a:rPr>
              <a:t>.</a:t>
            </a:r>
            <a:r>
              <a:rPr b="0" i="0" lang="en-US" sz="1800" u="none" cap="none" strike="noStrike"/>
              <a:t>” or “</a:t>
            </a:r>
            <a:r>
              <a:rPr b="0" i="0" lang="en-US" sz="1800" u="none" cap="none" strike="noStrike">
                <a:latin typeface="Courier New"/>
                <a:ea typeface="Courier New"/>
                <a:cs typeface="Courier New"/>
                <a:sym typeface="Courier New"/>
              </a:rPr>
              <a:t>directory/..</a:t>
            </a:r>
            <a:r>
              <a:rPr b="0" i="0" lang="en-US" sz="1800" u="none" cap="none" strike="noStrike"/>
              <a:t>” occurrences. The slide examples would be normalized to </a:t>
            </a:r>
            <a:r>
              <a:rPr b="0" i="0" lang="en-US" sz="1800" u="none" cap="none" strike="noStrike">
                <a:latin typeface="Courier New"/>
                <a:ea typeface="Courier New"/>
                <a:cs typeface="Courier New"/>
                <a:sym typeface="Courier New"/>
              </a:rPr>
              <a:t>/home/clarence/foo</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It is important to note that </a:t>
            </a:r>
            <a:r>
              <a:rPr b="0" i="0" lang="en-US" sz="1800" u="none" cap="none" strike="noStrike">
                <a:latin typeface="Courier New"/>
                <a:ea typeface="Courier New"/>
                <a:cs typeface="Courier New"/>
                <a:sym typeface="Courier New"/>
              </a:rPr>
              <a:t>normalize</a:t>
            </a:r>
            <a:r>
              <a:rPr b="0" i="0" lang="en-US" sz="1800" u="none" cap="none" strike="noStrike"/>
              <a:t> does not check the file system when it cleans up a path. It is a purely syntactic operation. In the second example, if </a:t>
            </a:r>
            <a:r>
              <a:rPr b="0" i="0" lang="en-US" sz="1800" u="none" cap="none" strike="noStrike">
                <a:latin typeface="Courier New"/>
                <a:ea typeface="Courier New"/>
                <a:cs typeface="Courier New"/>
                <a:sym typeface="Courier New"/>
              </a:rPr>
              <a:t>peter</a:t>
            </a:r>
            <a:r>
              <a:rPr b="0" i="0" lang="en-US" sz="1800" u="none" cap="none" strike="noStrike"/>
              <a:t> were a symbolic link, removing </a:t>
            </a:r>
            <a:r>
              <a:rPr b="0" i="0" lang="en-US" sz="1800" u="none" cap="none" strike="noStrike">
                <a:latin typeface="Courier New"/>
                <a:ea typeface="Courier New"/>
                <a:cs typeface="Courier New"/>
                <a:sym typeface="Courier New"/>
              </a:rPr>
              <a:t>peter/..</a:t>
            </a:r>
            <a:r>
              <a:rPr b="0" i="0" lang="en-US" sz="1800" u="none" cap="none" strike="noStrike"/>
              <a:t> might result in a path that no longer locates the intended file.</a:t>
            </a:r>
            <a:endParaRPr/>
          </a:p>
        </p:txBody>
      </p:sp>
      <p:sp>
        <p:nvSpPr>
          <p:cNvPr id="3684" name="Google Shape;3684;g40a120c017_0_300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2" name="Shape 3692"/>
        <p:cNvGrpSpPr/>
        <p:nvPr/>
      </p:nvGrpSpPr>
      <p:grpSpPr>
        <a:xfrm>
          <a:off x="0" y="0"/>
          <a:ext cx="0" cy="0"/>
          <a:chOff x="0" y="0"/>
          <a:chExt cx="0" cy="0"/>
        </a:xfrm>
      </p:grpSpPr>
      <p:sp>
        <p:nvSpPr>
          <p:cNvPr id="3693" name="Google Shape;3693;g40a120c017_0_30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4" name="Google Shape;3694;g40a120c017_0_301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element name closest to the root has index 0.</a:t>
            </a:r>
            <a:endParaRPr/>
          </a:p>
          <a:p>
            <a:pPr indent="0" lvl="1" marL="0" marR="0" rtl="0" algn="l">
              <a:spcBef>
                <a:spcPts val="0"/>
              </a:spcBef>
              <a:spcAft>
                <a:spcPts val="0"/>
              </a:spcAft>
              <a:buSzPts val="1800"/>
              <a:buFont typeface="Arial"/>
              <a:buNone/>
            </a:pPr>
            <a:r>
              <a:rPr b="0" i="0" lang="en-US" sz="1800" u="none" cap="none" strike="noStrike"/>
              <a:t>The element farthest from the root has index </a:t>
            </a:r>
            <a:r>
              <a:rPr b="0" i="0" lang="en-US" sz="1800" u="none" cap="none" strike="noStrike">
                <a:latin typeface="Courier New"/>
                <a:ea typeface="Courier New"/>
                <a:cs typeface="Courier New"/>
                <a:sym typeface="Courier New"/>
              </a:rPr>
              <a:t>count-1</a:t>
            </a:r>
            <a:r>
              <a:rPr b="0" i="0" lang="en-US" sz="1800" u="none" cap="none" strike="noStrike"/>
              <a:t>.</a:t>
            </a:r>
            <a:endParaRPr b="1" i="0" sz="1800" u="none" cap="none" strike="noStrike"/>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returned </a:t>
            </a:r>
            <a:r>
              <a:rPr b="0" i="0" lang="en-US" sz="1800" u="none" cap="none" strike="noStrike">
                <a:latin typeface="Courier New"/>
                <a:ea typeface="Courier New"/>
                <a:cs typeface="Courier New"/>
                <a:sym typeface="Courier New"/>
              </a:rPr>
              <a:t>Path</a:t>
            </a:r>
            <a:r>
              <a:rPr b="0" i="0" lang="en-US" sz="1800" u="none" cap="none" strike="noStrike"/>
              <a:t> object has the name elements that begin at </a:t>
            </a:r>
            <a:r>
              <a:rPr b="0" i="0" lang="en-US" sz="1800" u="none" cap="none" strike="noStrike">
                <a:latin typeface="Courier New"/>
                <a:ea typeface="Courier New"/>
                <a:cs typeface="Courier New"/>
                <a:sym typeface="Courier New"/>
              </a:rPr>
              <a:t>beginIndex </a:t>
            </a:r>
            <a:r>
              <a:rPr b="0" i="0" lang="en-US" sz="1800" u="none" cap="none" strike="noStrike"/>
              <a:t>and extend to the element at index </a:t>
            </a:r>
            <a:r>
              <a:rPr b="0" i="0" lang="en-US" sz="1800" u="none" cap="none" strike="noStrike">
                <a:latin typeface="Courier New"/>
                <a:ea typeface="Courier New"/>
                <a:cs typeface="Courier New"/>
                <a:sym typeface="Courier New"/>
              </a:rPr>
              <a:t>endIndex-1</a:t>
            </a:r>
            <a:r>
              <a:rPr b="0" i="0" lang="en-US" sz="1800" u="none" cap="none" strike="noStrike"/>
              <a:t>.</a:t>
            </a:r>
            <a:endParaRPr/>
          </a:p>
        </p:txBody>
      </p:sp>
      <p:sp>
        <p:nvSpPr>
          <p:cNvPr id="3695" name="Google Shape;3695;g40a120c017_0_30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7: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p37:notes"/>
          <p:cNvSpPr txBox="1"/>
          <p:nvPr>
            <p:ph idx="1" type="body"/>
          </p:nvPr>
        </p:nvSpPr>
        <p:spPr>
          <a:xfrm>
            <a:off x="547687" y="5278437"/>
            <a:ext cx="5942012" cy="30988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Answer: b</a:t>
            </a:r>
            <a:endParaRPr/>
          </a:p>
          <a:p>
            <a:pPr indent="0" lvl="1" marL="0" marR="0" rtl="0" algn="l">
              <a:spcBef>
                <a:spcPts val="0"/>
              </a:spcBef>
              <a:spcAft>
                <a:spcPts val="0"/>
              </a:spcAft>
              <a:buSzPts val="1800"/>
              <a:buFont typeface="Arial"/>
              <a:buNone/>
            </a:pPr>
            <a:r>
              <a:rPr b="0" i="0" lang="en-US" sz="1800" u="none" cap="none" strike="noStrike"/>
              <a:t>Because Strings S1 and S2 are created by using a </a:t>
            </a:r>
            <a:r>
              <a:rPr b="0" i="0" lang="en-US" sz="1800" u="none" cap="none" strike="noStrike">
                <a:latin typeface="Courier New"/>
                <a:ea typeface="Courier New"/>
                <a:cs typeface="Courier New"/>
                <a:sym typeface="Courier New"/>
              </a:rPr>
              <a:t>new</a:t>
            </a:r>
            <a:r>
              <a:rPr b="0" i="0" lang="en-US" sz="1800" u="none" cap="none" strike="noStrike"/>
              <a:t> keyword, their addresses are not the same. However, the values are the same and so “</a:t>
            </a:r>
            <a:r>
              <a:rPr b="0" i="0" lang="en-US" sz="1800" u="none" cap="none" strike="noStrike">
                <a:latin typeface="Courier New"/>
                <a:ea typeface="Courier New"/>
                <a:cs typeface="Courier New"/>
                <a:sym typeface="Courier New"/>
              </a:rPr>
              <a:t>Equals</a:t>
            </a:r>
            <a:r>
              <a:rPr b="0" i="0" lang="en-US" sz="1800" u="none" cap="none" strike="noStrike"/>
              <a:t>” is printed.</a:t>
            </a:r>
            <a:endParaRPr/>
          </a:p>
        </p:txBody>
      </p:sp>
      <p:sp>
        <p:nvSpPr>
          <p:cNvPr id="438" name="Google Shape;438;p37: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5" name="Shape 3705"/>
        <p:cNvGrpSpPr/>
        <p:nvPr/>
      </p:nvGrpSpPr>
      <p:grpSpPr>
        <a:xfrm>
          <a:off x="0" y="0"/>
          <a:ext cx="0" cy="0"/>
          <a:chOff x="0" y="0"/>
          <a:chExt cx="0" cy="0"/>
        </a:xfrm>
      </p:grpSpPr>
      <p:sp>
        <p:nvSpPr>
          <p:cNvPr id="3706" name="Google Shape;3706;g40a120c017_0_30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7" name="Google Shape;3707;g40a120c017_0_30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resolve</a:t>
            </a:r>
            <a:r>
              <a:rPr b="0" i="0" lang="en-US" sz="1800" u="none" cap="none" strike="noStrike"/>
              <a:t> method is used to combine paths. It accepts a partial path, which is a path that does not include a root element, and that partial path is appended to the original path.</a:t>
            </a:r>
            <a:endParaRPr/>
          </a:p>
        </p:txBody>
      </p:sp>
      <p:sp>
        <p:nvSpPr>
          <p:cNvPr id="3708" name="Google Shape;3708;g40a120c017_0_30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40a120c017_0_303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7" name="Google Shape;3717;g40a120c017_0_303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File system objects are most typically directories or files. Everyone is familiar with these objects. But some file systems also support the notion of symbolic links. A symbolic link is also referred to as a “symlink” or a “soft link.”</a:t>
            </a:r>
            <a:endParaRPr/>
          </a:p>
          <a:p>
            <a:pPr indent="0" lvl="1" marL="0" marR="0" rtl="0" algn="l">
              <a:spcBef>
                <a:spcPts val="0"/>
              </a:spcBef>
              <a:spcAft>
                <a:spcPts val="0"/>
              </a:spcAft>
              <a:buSzPts val="1800"/>
              <a:buFont typeface="Arial"/>
              <a:buNone/>
            </a:pPr>
            <a:r>
              <a:rPr b="0" i="0" lang="en-US" sz="1800" u="none" cap="none" strike="noStrike"/>
              <a:t>A symbolic link is a special file that serves as a reference to another file. A symbolic link is usually transparent to the user. Reading or writing to a symbolic link is the same as reading or writing to any other file or directory.</a:t>
            </a:r>
            <a:endParaRPr/>
          </a:p>
          <a:p>
            <a:pPr indent="0" lvl="1" marL="0" marR="0" rtl="0" algn="l">
              <a:spcBef>
                <a:spcPts val="0"/>
              </a:spcBef>
              <a:spcAft>
                <a:spcPts val="0"/>
              </a:spcAft>
              <a:buSzPts val="1800"/>
              <a:buFont typeface="Arial"/>
              <a:buNone/>
            </a:pPr>
            <a:r>
              <a:rPr b="0" i="0" lang="en-US" sz="1800" u="none" cap="none" strike="noStrike"/>
              <a:t>In the slide’s diagram, </a:t>
            </a:r>
            <a:r>
              <a:rPr b="0" i="0" lang="en-US" sz="1800" u="none" cap="none" strike="noStrike">
                <a:latin typeface="Courier New"/>
                <a:ea typeface="Courier New"/>
                <a:cs typeface="Courier New"/>
                <a:sym typeface="Courier New"/>
              </a:rPr>
              <a:t>logFile</a:t>
            </a:r>
            <a:r>
              <a:rPr b="0" i="0" lang="en-US" sz="1800" u="none" cap="none" strike="noStrike"/>
              <a:t> appears to the user to be a regular file, but it is actually a symbolic link to </a:t>
            </a:r>
            <a:r>
              <a:rPr b="0" i="0" lang="en-US" sz="1800" u="none" cap="none" strike="noStrike">
                <a:latin typeface="Courier New"/>
                <a:ea typeface="Courier New"/>
                <a:cs typeface="Courier New"/>
                <a:sym typeface="Courier New"/>
              </a:rPr>
              <a:t>/var/log/homeLogFile</a:t>
            </a:r>
            <a:r>
              <a:rPr b="0" i="0" lang="en-US" sz="1800" u="none" cap="none" strike="noStrike"/>
              <a:t>. </a:t>
            </a:r>
            <a:r>
              <a:rPr b="0" i="0" lang="en-US" sz="1800" u="none" cap="none" strike="noStrike">
                <a:latin typeface="Courier New"/>
                <a:ea typeface="Courier New"/>
                <a:cs typeface="Courier New"/>
                <a:sym typeface="Courier New"/>
              </a:rPr>
              <a:t>homeLogFile</a:t>
            </a:r>
            <a:r>
              <a:rPr b="0" i="0" lang="en-US" sz="1800" u="none" cap="none" strike="noStrike"/>
              <a:t> is the target of the link.</a:t>
            </a:r>
            <a:endParaRPr/>
          </a:p>
        </p:txBody>
      </p:sp>
      <p:sp>
        <p:nvSpPr>
          <p:cNvPr id="3718" name="Google Shape;3718;g40a120c017_0_303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9" name="Shape 3749"/>
        <p:cNvGrpSpPr/>
        <p:nvPr/>
      </p:nvGrpSpPr>
      <p:grpSpPr>
        <a:xfrm>
          <a:off x="0" y="0"/>
          <a:ext cx="0" cy="0"/>
          <a:chOff x="0" y="0"/>
          <a:chExt cx="0" cy="0"/>
        </a:xfrm>
      </p:grpSpPr>
      <p:sp>
        <p:nvSpPr>
          <p:cNvPr id="3750" name="Google Shape;3750;g40a120c017_0_306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1" name="Google Shape;3751;g40a120c017_0_306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java.nio.file</a:t>
            </a:r>
            <a:r>
              <a:rPr b="0" i="0" lang="en-US" sz="1800" u="none" cap="none" strike="noStrike"/>
              <a:t> package and the </a:t>
            </a:r>
            <a:r>
              <a:rPr b="0" i="0" lang="en-US" sz="1800" u="none" cap="none" strike="noStrike">
                <a:latin typeface="Courier New"/>
                <a:ea typeface="Courier New"/>
                <a:cs typeface="Courier New"/>
                <a:sym typeface="Courier New"/>
              </a:rPr>
              <a:t>Path</a:t>
            </a:r>
            <a:r>
              <a:rPr b="0" i="0" lang="en-US" sz="1800" u="none" cap="none" strike="noStrike"/>
              <a:t> interface in particular are “link aware.” Every </a:t>
            </a:r>
            <a:r>
              <a:rPr b="0" i="0" lang="en-US" sz="1800" u="none" cap="none" strike="noStrike">
                <a:latin typeface="Courier New"/>
                <a:ea typeface="Courier New"/>
                <a:cs typeface="Courier New"/>
                <a:sym typeface="Courier New"/>
              </a:rPr>
              <a:t>Path</a:t>
            </a:r>
            <a:r>
              <a:rPr b="0" i="0" lang="en-US" sz="1800" u="none" cap="none" strike="noStrike"/>
              <a:t> method either detects what to do when a symbolic link is encountered, or it provides an option enabling you to configure the behavior when a symbolic link is encountered.</a:t>
            </a:r>
            <a:endParaRPr/>
          </a:p>
          <a:p>
            <a:pPr indent="0" lvl="1" marL="0" marR="0" rtl="0" algn="l">
              <a:spcBef>
                <a:spcPts val="0"/>
              </a:spcBef>
              <a:spcAft>
                <a:spcPts val="0"/>
              </a:spcAft>
              <a:buSzPts val="1800"/>
              <a:buFont typeface="Arial"/>
              <a:buNone/>
            </a:pPr>
            <a:r>
              <a:rPr b="0" i="0" lang="en-US" sz="1800" u="none" cap="none" strike="noStrike"/>
              <a:t>Some file systems also support hard links. Hard links are more restrictive than symbolic links, as follows:</a:t>
            </a:r>
            <a:endParaRPr/>
          </a:p>
          <a:p>
            <a:pPr indent="0" lvl="2" marL="0" marR="0" rtl="0" algn="l">
              <a:spcBef>
                <a:spcPts val="0"/>
              </a:spcBef>
              <a:spcAft>
                <a:spcPts val="0"/>
              </a:spcAft>
              <a:buSzPts val="1800"/>
              <a:buFont typeface="Arial"/>
              <a:buNone/>
            </a:pPr>
            <a:r>
              <a:rPr b="0" i="0" lang="en-US" sz="1800" u="none" cap="none" strike="noStrike"/>
              <a:t>The target of the link must exist.</a:t>
            </a:r>
            <a:endParaRPr/>
          </a:p>
          <a:p>
            <a:pPr indent="0" lvl="2" marL="0" marR="0" rtl="0" algn="l">
              <a:spcBef>
                <a:spcPts val="0"/>
              </a:spcBef>
              <a:spcAft>
                <a:spcPts val="0"/>
              </a:spcAft>
              <a:buSzPts val="1800"/>
              <a:buFont typeface="Arial"/>
              <a:buNone/>
            </a:pPr>
            <a:r>
              <a:rPr b="0" i="0" lang="en-US" sz="1800" u="none" cap="none" strike="noStrike"/>
              <a:t>Hard links are generally not allowed on directories.</a:t>
            </a:r>
            <a:endParaRPr/>
          </a:p>
          <a:p>
            <a:pPr indent="0" lvl="2" marL="0" marR="0" rtl="0" algn="l">
              <a:spcBef>
                <a:spcPts val="0"/>
              </a:spcBef>
              <a:spcAft>
                <a:spcPts val="0"/>
              </a:spcAft>
              <a:buSzPts val="1800"/>
              <a:buFont typeface="Arial"/>
              <a:buNone/>
            </a:pPr>
            <a:r>
              <a:rPr b="0" i="0" lang="en-US" sz="1800" u="none" cap="none" strike="noStrike"/>
              <a:t>Hard links are not allowed to cross partitions or volumes. Therefore, they cannot exist across file systems.</a:t>
            </a:r>
            <a:endParaRPr/>
          </a:p>
          <a:p>
            <a:pPr indent="0" lvl="2" marL="0" marR="0" rtl="0" algn="l">
              <a:spcBef>
                <a:spcPts val="0"/>
              </a:spcBef>
              <a:spcAft>
                <a:spcPts val="0"/>
              </a:spcAft>
              <a:buSzPts val="1800"/>
              <a:buFont typeface="Arial"/>
              <a:buNone/>
            </a:pPr>
            <a:r>
              <a:rPr b="0" i="0" lang="en-US" sz="1800" u="none" cap="none" strike="noStrike"/>
              <a:t>A hard link looks, and behaves, like a regular file, so they can be hard to find.</a:t>
            </a:r>
            <a:endParaRPr/>
          </a:p>
          <a:p>
            <a:pPr indent="0" lvl="2" marL="0" marR="0" rtl="0" algn="l">
              <a:spcBef>
                <a:spcPts val="0"/>
              </a:spcBef>
              <a:spcAft>
                <a:spcPts val="0"/>
              </a:spcAft>
              <a:buSzPts val="1800"/>
              <a:buFont typeface="Arial"/>
              <a:buNone/>
            </a:pPr>
            <a:r>
              <a:rPr b="0" i="0" lang="en-US" sz="1800" u="none" cap="none" strike="noStrike"/>
              <a:t>A hard link is, for all intents and purposes, the same entity as the original file. They have the same file permissions, time stamps, and so on. All attributes are identical.</a:t>
            </a:r>
            <a:endParaRPr/>
          </a:p>
          <a:p>
            <a:pPr indent="0" lvl="1" marL="0" marR="0" rtl="0" algn="l">
              <a:spcBef>
                <a:spcPts val="0"/>
              </a:spcBef>
              <a:spcAft>
                <a:spcPts val="0"/>
              </a:spcAft>
              <a:buSzPts val="1800"/>
              <a:buFont typeface="Arial"/>
              <a:buNone/>
            </a:pPr>
            <a:r>
              <a:rPr b="0" i="0" lang="en-US" sz="1800" u="none" cap="none" strike="noStrike"/>
              <a:t>Because of these restrictions, hard links are not used as often as symbolic links, but the </a:t>
            </a:r>
            <a:r>
              <a:rPr b="0" i="0" lang="en-US" sz="1800" u="none" cap="none" strike="noStrike">
                <a:latin typeface="Courier New"/>
                <a:ea typeface="Courier New"/>
                <a:cs typeface="Courier New"/>
                <a:sym typeface="Courier New"/>
              </a:rPr>
              <a:t>Path</a:t>
            </a:r>
            <a:r>
              <a:rPr b="0" i="0" lang="en-US" sz="1800" u="none" cap="none" strike="noStrike"/>
              <a:t> methods work seamlessly with hard links.</a:t>
            </a:r>
            <a:endParaRPr/>
          </a:p>
          <a:p>
            <a:pPr indent="0" lvl="0" marL="0" marR="0" rtl="0" algn="l">
              <a:spcBef>
                <a:spcPts val="0"/>
              </a:spcBef>
              <a:spcAft>
                <a:spcPts val="0"/>
              </a:spcAft>
              <a:buNone/>
            </a:pPr>
            <a:r>
              <a:t/>
            </a:r>
            <a:endParaRPr b="0" i="0" sz="1800" u="none" cap="none" strike="noStrike"/>
          </a:p>
        </p:txBody>
      </p:sp>
      <p:sp>
        <p:nvSpPr>
          <p:cNvPr id="3752" name="Google Shape;3752;g40a120c017_0_306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1" name="Shape 3781"/>
        <p:cNvGrpSpPr/>
        <p:nvPr/>
      </p:nvGrpSpPr>
      <p:grpSpPr>
        <a:xfrm>
          <a:off x="0" y="0"/>
          <a:ext cx="0" cy="0"/>
          <a:chOff x="0" y="0"/>
          <a:chExt cx="0" cy="0"/>
        </a:xfrm>
      </p:grpSpPr>
      <p:sp>
        <p:nvSpPr>
          <p:cNvPr id="3782" name="Google Shape;3782;g40a120c017_0_309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3" name="Google Shape;3783;g40a120c017_0_309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java.nio.file.Files </a:t>
            </a:r>
            <a:r>
              <a:rPr b="0" i="0" lang="en-US" sz="1800" u="none" cap="none" strike="noStrike"/>
              <a:t>class is the primary entry point for operations on </a:t>
            </a:r>
            <a:r>
              <a:rPr b="0" i="0" lang="en-US" sz="1800" u="none" cap="none" strike="noStrike">
                <a:latin typeface="Courier New"/>
                <a:ea typeface="Courier New"/>
                <a:cs typeface="Courier New"/>
                <a:sym typeface="Courier New"/>
              </a:rPr>
              <a:t>Path</a:t>
            </a:r>
            <a:r>
              <a:rPr b="0" i="0" lang="en-US" sz="1800" u="none" cap="none" strike="noStrike"/>
              <a:t> objects. </a:t>
            </a:r>
            <a:endParaRPr/>
          </a:p>
          <a:p>
            <a:pPr indent="0" lvl="1" marL="0" marR="0" rtl="0" algn="l">
              <a:spcBef>
                <a:spcPts val="0"/>
              </a:spcBef>
              <a:spcAft>
                <a:spcPts val="0"/>
              </a:spcAft>
              <a:buSzPts val="1800"/>
              <a:buFont typeface="Arial"/>
              <a:buNone/>
            </a:pPr>
            <a:r>
              <a:rPr b="0" i="0" lang="en-US" sz="1800" u="none" cap="none" strike="noStrike"/>
              <a:t>Static methods in this class read, write, and manipulate files and directories represented by </a:t>
            </a:r>
            <a:r>
              <a:rPr b="0" i="0" lang="en-US" sz="1800" u="none" cap="none" strike="noStrike">
                <a:latin typeface="Courier New"/>
                <a:ea typeface="Courier New"/>
                <a:cs typeface="Courier New"/>
                <a:sym typeface="Courier New"/>
              </a:rPr>
              <a:t>Path</a:t>
            </a:r>
            <a:r>
              <a:rPr b="0" i="0" lang="en-US" sz="1800" u="none" cap="none" strike="noStrike"/>
              <a:t> objects.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Files</a:t>
            </a:r>
            <a:r>
              <a:rPr b="0" i="0" lang="en-US" sz="1800" u="none" cap="none" strike="noStrike"/>
              <a:t> class is also link aware—methods detect symbolic links in </a:t>
            </a:r>
            <a:r>
              <a:rPr b="0" i="0" lang="en-US" sz="1800" u="none" cap="none" strike="noStrike">
                <a:latin typeface="Courier New"/>
                <a:ea typeface="Courier New"/>
                <a:cs typeface="Courier New"/>
                <a:sym typeface="Courier New"/>
              </a:rPr>
              <a:t>Path</a:t>
            </a:r>
            <a:r>
              <a:rPr b="0" i="0" lang="en-US" sz="1800" u="none" cap="none" strike="noStrike"/>
              <a:t> objects and automatically manage links or provide options for dealing with links.</a:t>
            </a:r>
            <a:endParaRPr/>
          </a:p>
        </p:txBody>
      </p:sp>
      <p:sp>
        <p:nvSpPr>
          <p:cNvPr id="3784" name="Google Shape;3784;g40a120c017_0_309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6" name="Shape 3806"/>
        <p:cNvGrpSpPr/>
        <p:nvPr/>
      </p:nvGrpSpPr>
      <p:grpSpPr>
        <a:xfrm>
          <a:off x="0" y="0"/>
          <a:ext cx="0" cy="0"/>
          <a:chOff x="0" y="0"/>
          <a:chExt cx="0" cy="0"/>
        </a:xfrm>
      </p:grpSpPr>
      <p:sp>
        <p:nvSpPr>
          <p:cNvPr id="3807" name="Google Shape;3807;g40a120c017_0_311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8" name="Google Shape;3808;g40a120c017_0_311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Recall that </a:t>
            </a:r>
            <a:r>
              <a:rPr b="0" i="0" lang="en-US" sz="1800" u="none" cap="none" strike="noStrike">
                <a:latin typeface="Courier New"/>
                <a:ea typeface="Courier New"/>
                <a:cs typeface="Courier New"/>
                <a:sym typeface="Courier New"/>
              </a:rPr>
              <a:t>Path</a:t>
            </a:r>
            <a:r>
              <a:rPr b="0" i="0" lang="en-US" sz="1800" u="none" cap="none" strike="noStrike"/>
              <a:t> objects may point to files or directories that do not exist. The </a:t>
            </a:r>
            <a:r>
              <a:rPr b="0" i="0" lang="en-US" sz="1800" u="none" cap="none" strike="noStrike">
                <a:latin typeface="Courier New"/>
                <a:ea typeface="Courier New"/>
                <a:cs typeface="Courier New"/>
                <a:sym typeface="Courier New"/>
              </a:rPr>
              <a:t>exists()</a:t>
            </a:r>
            <a:r>
              <a:rPr b="0" i="0" lang="en-US" sz="1800" u="none" cap="none" strike="noStrike"/>
              <a:t> and </a:t>
            </a:r>
            <a:r>
              <a:rPr b="0" i="0" lang="en-US" sz="1800" u="none" cap="none" strike="noStrike">
                <a:latin typeface="Courier New"/>
                <a:ea typeface="Courier New"/>
                <a:cs typeface="Courier New"/>
                <a:sym typeface="Courier New"/>
              </a:rPr>
              <a:t>notExists()</a:t>
            </a:r>
            <a:r>
              <a:rPr b="0" i="0" lang="en-US" sz="1800" u="none" cap="none" strike="noStrike"/>
              <a:t> methods are used to determine whether the </a:t>
            </a:r>
            <a:r>
              <a:rPr b="0" i="0" lang="en-US" sz="1800" u="none" cap="none" strike="noStrike">
                <a:latin typeface="Courier New"/>
                <a:ea typeface="Courier New"/>
                <a:cs typeface="Courier New"/>
                <a:sym typeface="Courier New"/>
              </a:rPr>
              <a:t>Path</a:t>
            </a:r>
            <a:r>
              <a:rPr b="0" i="0" lang="en-US" sz="1800" u="none" cap="none" strike="noStrike"/>
              <a:t> points to a legitimate file or directory, and the particulars of that file or directory.</a:t>
            </a:r>
            <a:endParaRPr/>
          </a:p>
          <a:p>
            <a:pPr indent="0" lvl="1" marL="0" marR="0" rtl="0" algn="l">
              <a:spcBef>
                <a:spcPts val="0"/>
              </a:spcBef>
              <a:spcAft>
                <a:spcPts val="0"/>
              </a:spcAft>
              <a:buSzPts val="1800"/>
              <a:buFont typeface="Arial"/>
              <a:buNone/>
            </a:pPr>
            <a:r>
              <a:rPr b="0" i="0" lang="en-US" sz="1800" u="none" cap="none" strike="noStrike"/>
              <a:t>When testing for the existence of a file, there are three outcomes possible:</a:t>
            </a:r>
            <a:endParaRPr/>
          </a:p>
          <a:p>
            <a:pPr indent="0" lvl="2" marL="0" marR="0" rtl="0" algn="l">
              <a:spcBef>
                <a:spcPts val="0"/>
              </a:spcBef>
              <a:spcAft>
                <a:spcPts val="0"/>
              </a:spcAft>
              <a:buSzPts val="1800"/>
              <a:buFont typeface="Arial"/>
              <a:buNone/>
            </a:pPr>
            <a:r>
              <a:rPr b="0" i="0" lang="en-US" sz="1800" u="none" cap="none" strike="noStrike"/>
              <a:t>The file is verified to exist.</a:t>
            </a:r>
            <a:endParaRPr/>
          </a:p>
          <a:p>
            <a:pPr indent="0" lvl="2" marL="0" marR="0" rtl="0" algn="l">
              <a:spcBef>
                <a:spcPts val="0"/>
              </a:spcBef>
              <a:spcAft>
                <a:spcPts val="0"/>
              </a:spcAft>
              <a:buSzPts val="1800"/>
              <a:buFont typeface="Arial"/>
              <a:buNone/>
            </a:pPr>
            <a:r>
              <a:rPr b="0" i="0" lang="en-US" sz="1800" u="none" cap="none" strike="noStrike"/>
              <a:t>The file is verified to not exist.</a:t>
            </a:r>
            <a:endParaRPr/>
          </a:p>
          <a:p>
            <a:pPr indent="0" lvl="2" marL="0" marR="0" rtl="0" algn="l">
              <a:spcBef>
                <a:spcPts val="0"/>
              </a:spcBef>
              <a:spcAft>
                <a:spcPts val="0"/>
              </a:spcAft>
              <a:buSzPts val="1800"/>
              <a:buFont typeface="Arial"/>
              <a:buNone/>
            </a:pPr>
            <a:r>
              <a:rPr b="0" i="0" lang="en-US" sz="1800" u="none" cap="none" strike="noStrike"/>
              <a:t>The file’s status is unknown. This result can occur when the program does not have access to the file. </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t>
            </a:r>
            <a:r>
              <a:rPr b="0" i="0" lang="en-US" sz="1800" u="none" cap="none" strike="noStrike">
                <a:latin typeface="Courier New"/>
                <a:ea typeface="Courier New"/>
                <a:cs typeface="Courier New"/>
                <a:sym typeface="Courier New"/>
              </a:rPr>
              <a:t>!Files.exists(path)</a:t>
            </a:r>
            <a:r>
              <a:rPr b="0" i="0" lang="en-US" sz="1800" u="none" cap="none" strike="noStrike"/>
              <a:t> is not equivalent to </a:t>
            </a:r>
            <a:r>
              <a:rPr b="0" i="0" lang="en-US" sz="1800" u="none" cap="none" strike="noStrike">
                <a:latin typeface="Courier New"/>
                <a:ea typeface="Courier New"/>
                <a:cs typeface="Courier New"/>
                <a:sym typeface="Courier New"/>
              </a:rPr>
              <a:t>Files.notExists(path)</a:t>
            </a:r>
            <a:r>
              <a:rPr b="0" i="0" lang="en-US" sz="1800" u="none" cap="none" strike="noStrike"/>
              <a:t>. If both </a:t>
            </a:r>
            <a:r>
              <a:rPr b="0" i="0" lang="en-US" sz="1800" u="none" cap="none" strike="noStrike">
                <a:latin typeface="Courier New"/>
                <a:ea typeface="Courier New"/>
                <a:cs typeface="Courier New"/>
                <a:sym typeface="Courier New"/>
              </a:rPr>
              <a:t>exists</a:t>
            </a:r>
            <a:r>
              <a:rPr b="0" i="0" lang="en-US" sz="1800" u="none" cap="none" strike="noStrike"/>
              <a:t> and </a:t>
            </a:r>
            <a:r>
              <a:rPr b="0" i="0" lang="en-US" sz="1800" u="none" cap="none" strike="noStrike">
                <a:latin typeface="Courier New"/>
                <a:ea typeface="Courier New"/>
                <a:cs typeface="Courier New"/>
                <a:sym typeface="Courier New"/>
              </a:rPr>
              <a:t>notExists</a:t>
            </a:r>
            <a:r>
              <a:rPr b="0" i="0" lang="en-US" sz="1800" u="none" cap="none" strike="noStrike"/>
              <a:t> return false, the existence of the file or directory cannot be determined. For example, in Windows, it is possible to achieve this by requesting the status of an offline drive, such as a CD-ROM drive.</a:t>
            </a:r>
            <a:endParaRPr/>
          </a:p>
          <a:p>
            <a:pPr indent="0" lvl="0" marL="0" marR="0" rtl="0" algn="l">
              <a:spcBef>
                <a:spcPts val="0"/>
              </a:spcBef>
              <a:spcAft>
                <a:spcPts val="0"/>
              </a:spcAft>
              <a:buNone/>
            </a:pPr>
            <a:r>
              <a:t/>
            </a:r>
            <a:endParaRPr b="0" i="0" sz="1800" u="none" cap="none" strike="noStrike"/>
          </a:p>
        </p:txBody>
      </p:sp>
      <p:sp>
        <p:nvSpPr>
          <p:cNvPr id="3809" name="Google Shape;3809;g40a120c017_0_311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6" name="Shape 3816"/>
        <p:cNvGrpSpPr/>
        <p:nvPr/>
      </p:nvGrpSpPr>
      <p:grpSpPr>
        <a:xfrm>
          <a:off x="0" y="0"/>
          <a:ext cx="0" cy="0"/>
          <a:chOff x="0" y="0"/>
          <a:chExt cx="0" cy="0"/>
        </a:xfrm>
      </p:grpSpPr>
      <p:sp>
        <p:nvSpPr>
          <p:cNvPr id="3817" name="Google Shape;3817;g40a120c017_0_312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8" name="Google Shape;3818;g40a120c017_0_312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result of any of these tests is immediately outdated once the operation completes. According to the documentation: “Note that result of this method is immediately outdated. There is no guarantee that a subsequent attempt to open the file for writing will succeed (or even that it will access the same file). Care should be taken when using this method in security-sensitive applications.”</a:t>
            </a:r>
            <a:endParaRPr/>
          </a:p>
        </p:txBody>
      </p:sp>
      <p:sp>
        <p:nvSpPr>
          <p:cNvPr id="3819" name="Google Shape;3819;g40a120c017_0_312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4" name="Shape 3824"/>
        <p:cNvGrpSpPr/>
        <p:nvPr/>
      </p:nvGrpSpPr>
      <p:grpSpPr>
        <a:xfrm>
          <a:off x="0" y="0"/>
          <a:ext cx="0" cy="0"/>
          <a:chOff x="0" y="0"/>
          <a:chExt cx="0" cy="0"/>
        </a:xfrm>
      </p:grpSpPr>
      <p:sp>
        <p:nvSpPr>
          <p:cNvPr id="3825" name="Google Shape;3825;g40a120c017_0_31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6" name="Google Shape;3826;g40a120c017_0_31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Files</a:t>
            </a:r>
            <a:r>
              <a:rPr b="0" i="0" lang="en-US" sz="1800" u="none" cap="none" strike="noStrike"/>
              <a:t> class also has methods to create temporary files and directories, hard links, and symbolic links.</a:t>
            </a:r>
            <a:endParaRPr/>
          </a:p>
        </p:txBody>
      </p:sp>
      <p:sp>
        <p:nvSpPr>
          <p:cNvPr id="3827" name="Google Shape;3827;g40a120c017_0_31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4" name="Shape 3834"/>
        <p:cNvGrpSpPr/>
        <p:nvPr/>
      </p:nvGrpSpPr>
      <p:grpSpPr>
        <a:xfrm>
          <a:off x="0" y="0"/>
          <a:ext cx="0" cy="0"/>
          <a:chOff x="0" y="0"/>
          <a:chExt cx="0" cy="0"/>
        </a:xfrm>
      </p:grpSpPr>
      <p:sp>
        <p:nvSpPr>
          <p:cNvPr id="3835" name="Google Shape;3835;g40a120c017_0_313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6" name="Google Shape;3836;g40a120c017_0_313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delete(Path)</a:t>
            </a:r>
            <a:r>
              <a:rPr b="0" i="0" lang="en-US" sz="1800" u="none" cap="none" strike="noStrike"/>
              <a:t> method deletes the file or throws an exception if the deletion fails. For example, if the file does not exist, a </a:t>
            </a:r>
            <a:r>
              <a:rPr b="0" i="0" lang="en-US" sz="1800" u="none" cap="none" strike="noStrike">
                <a:latin typeface="Courier New"/>
                <a:ea typeface="Courier New"/>
                <a:cs typeface="Courier New"/>
                <a:sym typeface="Courier New"/>
              </a:rPr>
              <a:t>NoSuchFileException</a:t>
            </a:r>
            <a:r>
              <a:rPr b="0" i="0" lang="en-US" sz="1800" u="none" cap="none" strike="noStrike"/>
              <a:t> is thrown. </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deleteIfExists(Path)</a:t>
            </a:r>
            <a:r>
              <a:rPr b="0" i="0" lang="en-US" sz="1800" u="none" cap="none" strike="noStrike"/>
              <a:t> method also deletes the file, but if the file does not exist, no exception is thrown. Failing silently is useful when you have multiple threads deleting files and you do not want to throw an exception just because one thread did so first.</a:t>
            </a:r>
            <a:endParaRPr/>
          </a:p>
        </p:txBody>
      </p:sp>
      <p:sp>
        <p:nvSpPr>
          <p:cNvPr id="3837" name="Google Shape;3837;g40a120c017_0_313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0" name="Shape 3850"/>
        <p:cNvGrpSpPr/>
        <p:nvPr/>
      </p:nvGrpSpPr>
      <p:grpSpPr>
        <a:xfrm>
          <a:off x="0" y="0"/>
          <a:ext cx="0" cy="0"/>
          <a:chOff x="0" y="0"/>
          <a:chExt cx="0" cy="0"/>
        </a:xfrm>
      </p:grpSpPr>
      <p:sp>
        <p:nvSpPr>
          <p:cNvPr id="3851" name="Google Shape;3851;g40a120c017_0_315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2" name="Google Shape;3852;g40a120c017_0_315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You can copy a file or directory by using the </a:t>
            </a:r>
            <a:r>
              <a:rPr b="0" i="0" lang="en-US" sz="1800" u="none" cap="none" strike="noStrike">
                <a:latin typeface="Courier New"/>
                <a:ea typeface="Courier New"/>
                <a:cs typeface="Courier New"/>
                <a:sym typeface="Courier New"/>
              </a:rPr>
              <a:t>copy(Path, Path, CopyOption...)</a:t>
            </a:r>
            <a:r>
              <a:rPr b="0" i="0" lang="en-US" sz="1800" u="none" cap="none" strike="noStrike"/>
              <a:t> method. The copy fails if the target file exists, unless the </a:t>
            </a:r>
            <a:r>
              <a:rPr b="0" i="0" lang="en-US" sz="1800" u="none" cap="none" strike="noStrike">
                <a:latin typeface="Courier New"/>
                <a:ea typeface="Courier New"/>
                <a:cs typeface="Courier New"/>
                <a:sym typeface="Courier New"/>
              </a:rPr>
              <a:t>REPLACE_EXISTING</a:t>
            </a:r>
            <a:r>
              <a:rPr b="0" i="0" lang="en-US" sz="1800" u="none" cap="none" strike="noStrike"/>
              <a:t> option is specified.</a:t>
            </a:r>
            <a:endParaRPr/>
          </a:p>
          <a:p>
            <a:pPr indent="0" lvl="1" marL="0" marR="0" rtl="0" algn="l">
              <a:spcBef>
                <a:spcPts val="0"/>
              </a:spcBef>
              <a:spcAft>
                <a:spcPts val="0"/>
              </a:spcAft>
              <a:buSzPts val="1800"/>
              <a:buFont typeface="Arial"/>
              <a:buNone/>
            </a:pPr>
            <a:r>
              <a:rPr b="0" i="0" lang="en-US" sz="1800" u="none" cap="none" strike="noStrike"/>
              <a:t>Directories can be copied. However, files inside the directory are not copied, so the new directory is empty even when the original directory contains files.</a:t>
            </a:r>
            <a:endParaRPr/>
          </a:p>
          <a:p>
            <a:pPr indent="0" lvl="1" marL="0" marR="0" rtl="0" algn="l">
              <a:spcBef>
                <a:spcPts val="0"/>
              </a:spcBef>
              <a:spcAft>
                <a:spcPts val="0"/>
              </a:spcAft>
              <a:buSzPts val="1800"/>
              <a:buFont typeface="Arial"/>
              <a:buNone/>
            </a:pPr>
            <a:r>
              <a:rPr b="0" i="0" lang="en-US" sz="1800" u="none" cap="none" strike="noStrike"/>
              <a:t>When copying a symbolic link, the target of the link is copied. If you want to copy the link itself, and not the contents of the link, specify either the </a:t>
            </a:r>
            <a:r>
              <a:rPr b="0" i="0" lang="en-US" sz="1800" u="none" cap="none" strike="noStrike">
                <a:latin typeface="Courier New"/>
                <a:ea typeface="Courier New"/>
                <a:cs typeface="Courier New"/>
                <a:sym typeface="Courier New"/>
              </a:rPr>
              <a:t>NOFOLLOW_LINKS</a:t>
            </a:r>
            <a:r>
              <a:rPr b="0" i="0" lang="en-US" sz="1800" u="none" cap="none" strike="noStrike"/>
              <a:t> or </a:t>
            </a:r>
            <a:r>
              <a:rPr b="0" i="0" lang="en-US" sz="1800" u="none" cap="none" strike="noStrike">
                <a:latin typeface="Courier New"/>
                <a:ea typeface="Courier New"/>
                <a:cs typeface="Courier New"/>
                <a:sym typeface="Courier New"/>
              </a:rPr>
              <a:t>REPLACE_EXISTING</a:t>
            </a:r>
            <a:r>
              <a:rPr b="0" i="0" lang="en-US" sz="1800" u="none" cap="none" strike="noStrike"/>
              <a:t> option.</a:t>
            </a:r>
            <a:endParaRPr/>
          </a:p>
          <a:p>
            <a:pPr indent="0" lvl="1" marL="0" marR="0" rtl="0" algn="l">
              <a:spcBef>
                <a:spcPts val="0"/>
              </a:spcBef>
              <a:spcAft>
                <a:spcPts val="0"/>
              </a:spcAft>
              <a:buSzPts val="1800"/>
              <a:buFont typeface="Arial"/>
              <a:buNone/>
            </a:pPr>
            <a:r>
              <a:rPr b="0" i="0" lang="en-US" sz="1800" u="none" cap="none" strike="noStrike"/>
              <a:t>The following </a:t>
            </a:r>
            <a:r>
              <a:rPr b="0" i="0" lang="en-US" sz="1800" u="none" cap="none" strike="noStrike">
                <a:latin typeface="Courier New"/>
                <a:ea typeface="Courier New"/>
                <a:cs typeface="Courier New"/>
                <a:sym typeface="Courier New"/>
              </a:rPr>
              <a:t>StandardCopyOption</a:t>
            </a:r>
            <a:r>
              <a:rPr b="0" i="0" lang="en-US" sz="1800" u="none" cap="none" strike="noStrike"/>
              <a:t> and </a:t>
            </a:r>
            <a:r>
              <a:rPr b="0" i="0" lang="en-US" sz="1800" u="none" cap="none" strike="noStrike">
                <a:latin typeface="Courier New"/>
                <a:ea typeface="Courier New"/>
                <a:cs typeface="Courier New"/>
                <a:sym typeface="Courier New"/>
              </a:rPr>
              <a:t>LinkOption</a:t>
            </a:r>
            <a:r>
              <a:rPr b="0" i="0" lang="en-US" sz="1800" u="none" cap="none" strike="noStrike"/>
              <a:t> enums are supported:</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REPLACE_EXISTING</a:t>
            </a:r>
            <a:r>
              <a:rPr b="1" i="0" lang="en-US" sz="1800" u="none" cap="none" strike="noStrike"/>
              <a:t>:</a:t>
            </a:r>
            <a:r>
              <a:rPr b="0" i="0" lang="en-US" sz="1800" u="none" cap="none" strike="noStrike"/>
              <a:t> Performs the copy even when the target file already exists. If the target is a symbolic link, the link itself is copied (and not the target of the link). If the target is a non-empty directory, the copy fails with the </a:t>
            </a:r>
            <a:r>
              <a:rPr b="0" i="0" lang="en-US" sz="1800" u="none" cap="none" strike="noStrike">
                <a:latin typeface="Courier New"/>
                <a:ea typeface="Courier New"/>
                <a:cs typeface="Courier New"/>
                <a:sym typeface="Courier New"/>
              </a:rPr>
              <a:t>FileAlreadyExistsException</a:t>
            </a:r>
            <a:r>
              <a:rPr b="0" i="0" lang="en-US" sz="1800" u="none" cap="none" strike="noStrike"/>
              <a:t> exception.</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COPY_ATTRIBUTES</a:t>
            </a:r>
            <a:r>
              <a:rPr b="1" i="0" lang="en-US" sz="1800" u="none" cap="none" strike="noStrike"/>
              <a:t>: </a:t>
            </a:r>
            <a:r>
              <a:rPr b="0" i="0" lang="en-US" sz="1800" u="none" cap="none" strike="noStrike"/>
              <a:t>Copies the file attributes associated with the file to the target file. The exact file attributes supported are file system– and platform-dependent, but last-modified-time is supported across platforms and is copied to the target file.</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NOFOLLOW_LINKS</a:t>
            </a:r>
            <a:r>
              <a:rPr b="1" i="0" lang="en-US" sz="1800" u="none" cap="none" strike="noStrike"/>
              <a:t>:</a:t>
            </a:r>
            <a:r>
              <a:rPr b="0" i="0" lang="en-US" sz="1800" u="none" cap="none" strike="noStrike"/>
              <a:t> Indicates that symbolic links should not be followed. If the file to be copied is a symbolic link, the link is copied (and not the target of the link).</a:t>
            </a:r>
            <a:endParaRPr/>
          </a:p>
          <a:p>
            <a:pPr indent="0" lvl="0" marL="0" marR="0" rtl="0" algn="l">
              <a:spcBef>
                <a:spcPts val="0"/>
              </a:spcBef>
              <a:spcAft>
                <a:spcPts val="0"/>
              </a:spcAft>
              <a:buNone/>
            </a:pPr>
            <a:r>
              <a:t/>
            </a:r>
            <a:endParaRPr b="0" i="0" sz="1800" u="none" cap="none" strike="noStrike"/>
          </a:p>
        </p:txBody>
      </p:sp>
      <p:sp>
        <p:nvSpPr>
          <p:cNvPr id="3853" name="Google Shape;3853;g40a120c017_0_315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6" name="Shape 3866"/>
        <p:cNvGrpSpPr/>
        <p:nvPr/>
      </p:nvGrpSpPr>
      <p:grpSpPr>
        <a:xfrm>
          <a:off x="0" y="0"/>
          <a:ext cx="0" cy="0"/>
          <a:chOff x="0" y="0"/>
          <a:chExt cx="0" cy="0"/>
        </a:xfrm>
      </p:grpSpPr>
      <p:sp>
        <p:nvSpPr>
          <p:cNvPr id="3867" name="Google Shape;3867;g40a120c017_0_316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8" name="Google Shape;3868;g40a120c017_0_316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Guidelines for moves:</a:t>
            </a:r>
            <a:endParaRPr/>
          </a:p>
          <a:p>
            <a:pPr indent="0" lvl="2" marL="0" marR="0" rtl="0" algn="l">
              <a:spcBef>
                <a:spcPts val="0"/>
              </a:spcBef>
              <a:spcAft>
                <a:spcPts val="0"/>
              </a:spcAft>
              <a:buSzPts val="1800"/>
              <a:buFont typeface="Arial"/>
              <a:buNone/>
            </a:pPr>
            <a:r>
              <a:rPr b="0" i="0" lang="en-US" sz="1800" u="none" cap="none" strike="noStrike"/>
              <a:t>If the target path is a directory and that directory is empty, the move succeeds if </a:t>
            </a:r>
            <a:r>
              <a:rPr b="0" i="0" lang="en-US" sz="1800" u="none" cap="none" strike="noStrike">
                <a:latin typeface="Courier New"/>
                <a:ea typeface="Courier New"/>
                <a:cs typeface="Courier New"/>
                <a:sym typeface="Courier New"/>
              </a:rPr>
              <a:t>REPLACE_EXISTING</a:t>
            </a:r>
            <a:r>
              <a:rPr b="0" i="0" lang="en-US" sz="1800" u="none" cap="none" strike="noStrike"/>
              <a:t> is set.</a:t>
            </a:r>
            <a:endParaRPr/>
          </a:p>
          <a:p>
            <a:pPr indent="0" lvl="2" marL="0" marR="0" rtl="0" algn="l">
              <a:spcBef>
                <a:spcPts val="0"/>
              </a:spcBef>
              <a:spcAft>
                <a:spcPts val="0"/>
              </a:spcAft>
              <a:buSzPts val="1800"/>
              <a:buFont typeface="Arial"/>
              <a:buNone/>
            </a:pPr>
            <a:r>
              <a:rPr b="0" i="0" lang="en-US" sz="1800" u="none" cap="none" strike="noStrike"/>
              <a:t>If the target directory does not exist, the move succeeds. Essentially, this is a rename of the directory.</a:t>
            </a:r>
            <a:endParaRPr/>
          </a:p>
          <a:p>
            <a:pPr indent="0" lvl="2" marL="0" marR="0" rtl="0" algn="l">
              <a:spcBef>
                <a:spcPts val="0"/>
              </a:spcBef>
              <a:spcAft>
                <a:spcPts val="0"/>
              </a:spcAft>
              <a:buSzPts val="1800"/>
              <a:buFont typeface="Arial"/>
              <a:buNone/>
            </a:pPr>
            <a:r>
              <a:rPr b="0" i="0" lang="en-US" sz="1800" u="none" cap="none" strike="noStrike"/>
              <a:t>If the target directory exists and is not empty, a </a:t>
            </a:r>
            <a:r>
              <a:rPr b="0" i="0" lang="en-US" sz="1800" u="none" cap="none" strike="noStrike">
                <a:latin typeface="Courier New"/>
                <a:ea typeface="Courier New"/>
                <a:cs typeface="Courier New"/>
                <a:sym typeface="Courier New"/>
              </a:rPr>
              <a:t>DirectoryNotEmptyException</a:t>
            </a:r>
            <a:r>
              <a:rPr b="0" i="0" lang="en-US" sz="1800" u="none" cap="none" strike="noStrike"/>
              <a:t> is thrown.</a:t>
            </a:r>
            <a:endParaRPr/>
          </a:p>
          <a:p>
            <a:pPr indent="0" lvl="2" marL="0" marR="0" rtl="0" algn="l">
              <a:spcBef>
                <a:spcPts val="0"/>
              </a:spcBef>
              <a:spcAft>
                <a:spcPts val="0"/>
              </a:spcAft>
              <a:buSzPts val="1800"/>
              <a:buFont typeface="Arial"/>
              <a:buNone/>
            </a:pPr>
            <a:r>
              <a:rPr b="0" i="0" lang="en-US" sz="1800" u="none" cap="none" strike="noStrike"/>
              <a:t>If the source is a file and the target is a directory that exists, and </a:t>
            </a:r>
            <a:r>
              <a:rPr b="0" i="0" lang="en-US" sz="1800" u="none" cap="none" strike="noStrike">
                <a:latin typeface="Courier New"/>
                <a:ea typeface="Courier New"/>
                <a:cs typeface="Courier New"/>
                <a:sym typeface="Courier New"/>
              </a:rPr>
              <a:t>REPLACE_EXISTING</a:t>
            </a:r>
            <a:r>
              <a:rPr b="0" i="0" lang="en-US" sz="1800" u="none" cap="none" strike="noStrike"/>
              <a:t> is set, the move will rename the file to the intended directory name.</a:t>
            </a:r>
            <a:endParaRPr/>
          </a:p>
          <a:p>
            <a:pPr indent="0" lvl="1" marL="0" marR="0" rtl="0" algn="l">
              <a:spcBef>
                <a:spcPts val="0"/>
              </a:spcBef>
              <a:spcAft>
                <a:spcPts val="0"/>
              </a:spcAft>
              <a:buSzPts val="1800"/>
              <a:buFont typeface="Arial"/>
              <a:buNone/>
            </a:pPr>
            <a:r>
              <a:rPr b="0" i="0" lang="en-US" sz="1800" u="none" cap="none" strike="noStrike"/>
              <a:t>To move a directory containing files to another directory, essentially you need to recursively copy the contents of the directory, and then delete the old directory.</a:t>
            </a:r>
            <a:endParaRPr/>
          </a:p>
          <a:p>
            <a:pPr indent="0" lvl="1" marL="0" marR="0" rtl="0" algn="l">
              <a:spcBef>
                <a:spcPts val="0"/>
              </a:spcBef>
              <a:spcAft>
                <a:spcPts val="0"/>
              </a:spcAft>
              <a:buSzPts val="1800"/>
              <a:buFont typeface="Arial"/>
              <a:buNone/>
            </a:pPr>
            <a:r>
              <a:rPr b="0" i="0" lang="en-US" sz="1800" u="none" cap="none" strike="noStrike"/>
              <a:t>You can also perform the move as an atomic file operation using </a:t>
            </a:r>
            <a:r>
              <a:rPr b="0" i="0" lang="en-US" sz="1800" u="none" cap="none" strike="noStrike">
                <a:latin typeface="Courier New"/>
                <a:ea typeface="Courier New"/>
                <a:cs typeface="Courier New"/>
                <a:sym typeface="Courier New"/>
              </a:rPr>
              <a:t>ATOMIC_MOVE</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If the file system does not support an atomic move, an exception is thrown. With an </a:t>
            </a:r>
            <a:r>
              <a:rPr b="0" i="0" lang="en-US" sz="1800" u="none" cap="none" strike="noStrike">
                <a:latin typeface="Courier New"/>
                <a:ea typeface="Courier New"/>
                <a:cs typeface="Courier New"/>
                <a:sym typeface="Courier New"/>
              </a:rPr>
              <a:t>ATOMIC_MOVE</a:t>
            </a:r>
            <a:r>
              <a:rPr b="0" i="0" lang="en-US" sz="1800" u="none" cap="none" strike="noStrike"/>
              <a:t> you can move a file into a directory and be guaranteed that any process watching the directory accesses a complete file.</a:t>
            </a:r>
            <a:endParaRPr/>
          </a:p>
          <a:p>
            <a:pPr indent="0" lvl="0" marL="0" marR="0" rtl="0" algn="l">
              <a:spcBef>
                <a:spcPts val="0"/>
              </a:spcBef>
              <a:spcAft>
                <a:spcPts val="0"/>
              </a:spcAft>
              <a:buNone/>
            </a:pPr>
            <a:r>
              <a:t/>
            </a:r>
            <a:endParaRPr b="0" i="0" sz="1800" u="none" cap="none" strike="noStrike"/>
          </a:p>
        </p:txBody>
      </p:sp>
      <p:sp>
        <p:nvSpPr>
          <p:cNvPr id="3869" name="Google Shape;3869;g40a120c017_0_316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0a120c017_0_51:notes"/>
          <p:cNvSpPr txBox="1"/>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46" name="Google Shape;446;g40a120c017_0_5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g40a120c017_0_5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3" name="Shape 3883"/>
        <p:cNvGrpSpPr/>
        <p:nvPr/>
      </p:nvGrpSpPr>
      <p:grpSpPr>
        <a:xfrm>
          <a:off x="0" y="0"/>
          <a:ext cx="0" cy="0"/>
          <a:chOff x="0" y="0"/>
          <a:chExt cx="0" cy="0"/>
        </a:xfrm>
      </p:grpSpPr>
      <p:sp>
        <p:nvSpPr>
          <p:cNvPr id="3884" name="Google Shape;3884;g40a120c017_0_318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5" name="Google Shape;3885;g40a120c017_0_318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886" name="Google Shape;3886;g40a120c017_0_318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2" name="Shape 3892"/>
        <p:cNvGrpSpPr/>
        <p:nvPr/>
      </p:nvGrpSpPr>
      <p:grpSpPr>
        <a:xfrm>
          <a:off x="0" y="0"/>
          <a:ext cx="0" cy="0"/>
          <a:chOff x="0" y="0"/>
          <a:chExt cx="0" cy="0"/>
        </a:xfrm>
      </p:grpSpPr>
      <p:sp>
        <p:nvSpPr>
          <p:cNvPr id="3893" name="Google Shape;3893;g40a120c017_0_318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4" name="Google Shape;3894;g40a120c017_0_318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895" name="Google Shape;3895;g40a120c017_0_318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1" name="Shape 3901"/>
        <p:cNvGrpSpPr/>
        <p:nvPr/>
      </p:nvGrpSpPr>
      <p:grpSpPr>
        <a:xfrm>
          <a:off x="0" y="0"/>
          <a:ext cx="0" cy="0"/>
          <a:chOff x="0" y="0"/>
          <a:chExt cx="0" cy="0"/>
        </a:xfrm>
      </p:grpSpPr>
      <p:sp>
        <p:nvSpPr>
          <p:cNvPr id="3902" name="Google Shape;3902;g40a120c017_0_319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3" name="Google Shape;3903;g40a120c017_0_319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904" name="Google Shape;3904;g40a120c017_0_319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0" name="Shape 3910"/>
        <p:cNvGrpSpPr/>
        <p:nvPr/>
      </p:nvGrpSpPr>
      <p:grpSpPr>
        <a:xfrm>
          <a:off x="0" y="0"/>
          <a:ext cx="0" cy="0"/>
          <a:chOff x="0" y="0"/>
          <a:chExt cx="0" cy="0"/>
        </a:xfrm>
      </p:grpSpPr>
      <p:sp>
        <p:nvSpPr>
          <p:cNvPr id="3911" name="Google Shape;3911;g40a120c017_0_320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2" name="Google Shape;3912;g40a120c017_0_320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913" name="Google Shape;3913;g40a120c017_0_320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9" name="Shape 3919"/>
        <p:cNvGrpSpPr/>
        <p:nvPr/>
      </p:nvGrpSpPr>
      <p:grpSpPr>
        <a:xfrm>
          <a:off x="0" y="0"/>
          <a:ext cx="0" cy="0"/>
          <a:chOff x="0" y="0"/>
          <a:chExt cx="0" cy="0"/>
        </a:xfrm>
      </p:grpSpPr>
      <p:sp>
        <p:nvSpPr>
          <p:cNvPr id="3920" name="Google Shape;3920;g40a120c017_0_320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1" name="Google Shape;3921;g40a120c017_0_320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922" name="Google Shape;3922;g40a120c017_0_320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8" name="Shape 3928"/>
        <p:cNvGrpSpPr/>
        <p:nvPr/>
      </p:nvGrpSpPr>
      <p:grpSpPr>
        <a:xfrm>
          <a:off x="0" y="0"/>
          <a:ext cx="0" cy="0"/>
          <a:chOff x="0" y="0"/>
          <a:chExt cx="0" cy="0"/>
        </a:xfrm>
      </p:grpSpPr>
      <p:sp>
        <p:nvSpPr>
          <p:cNvPr id="3929" name="Google Shape;3929;g40a120c017_0_321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0" name="Google Shape;3930;g40a120c017_0_321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If a program needs multiple file attributes around the same time, it can be inefficient to use methods that retrieve a single attribute. Repeatedly accessing the file system to retrieve a single attribute can adversely affect performance. For this reason, the </a:t>
            </a:r>
            <a:r>
              <a:rPr b="0" i="0" lang="en-US" sz="1800" u="none" cap="none" strike="noStrike">
                <a:latin typeface="Courier New"/>
                <a:ea typeface="Courier New"/>
                <a:cs typeface="Courier New"/>
                <a:sym typeface="Courier New"/>
              </a:rPr>
              <a:t>Files</a:t>
            </a:r>
            <a:r>
              <a:rPr b="0" i="0" lang="en-US" sz="1800" u="none" cap="none" strike="noStrike"/>
              <a:t> class provides two </a:t>
            </a:r>
            <a:r>
              <a:rPr b="0" i="0" lang="en-US" sz="1800" u="none" cap="none" strike="noStrike">
                <a:latin typeface="Courier New"/>
                <a:ea typeface="Courier New"/>
                <a:cs typeface="Courier New"/>
                <a:sym typeface="Courier New"/>
              </a:rPr>
              <a:t>readAttributes</a:t>
            </a:r>
            <a:r>
              <a:rPr b="0" i="0" lang="en-US" sz="1800" u="none" cap="none" strike="noStrike"/>
              <a:t> methods to fetch a file’s attributes in one bulk operation.</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readAttributes(Path, String, LinkOption...)</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readAttributes(Path, Class&lt;A&gt;, LinkOption...)</a:t>
            </a:r>
            <a:endParaRPr/>
          </a:p>
        </p:txBody>
      </p:sp>
      <p:sp>
        <p:nvSpPr>
          <p:cNvPr id="3931" name="Google Shape;3931;g40a120c017_0_321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6" name="Shape 3936"/>
        <p:cNvGrpSpPr/>
        <p:nvPr/>
      </p:nvGrpSpPr>
      <p:grpSpPr>
        <a:xfrm>
          <a:off x="0" y="0"/>
          <a:ext cx="0" cy="0"/>
          <a:chOff x="0" y="0"/>
          <a:chExt cx="0" cy="0"/>
        </a:xfrm>
      </p:grpSpPr>
      <p:sp>
        <p:nvSpPr>
          <p:cNvPr id="3937" name="Google Shape;3937;g40a120c017_0_322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8" name="Google Shape;3938;g40a120c017_0_322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File system objects are most typically directories or files. Everyone is familiar with these objects. But some file systems also support the notion of symbolic links. A symbolic link is also referred to as a “symlink” or a “soft link.”</a:t>
            </a:r>
            <a:endParaRPr/>
          </a:p>
          <a:p>
            <a:pPr indent="0" lvl="1" marL="0" marR="0" rtl="0" algn="l">
              <a:spcBef>
                <a:spcPts val="0"/>
              </a:spcBef>
              <a:spcAft>
                <a:spcPts val="0"/>
              </a:spcAft>
              <a:buSzPts val="1800"/>
              <a:buFont typeface="Arial"/>
              <a:buNone/>
            </a:pPr>
            <a:r>
              <a:rPr b="0" i="0" lang="en-US" sz="1800" u="none" cap="none" strike="noStrike"/>
              <a:t>A symbolic link is a special file that serves as a reference to another file. A symbolic link is usually transparent to the user. Reading or writing to a symbolic link is the same as reading or writing to any other file or directory.</a:t>
            </a:r>
            <a:endParaRPr/>
          </a:p>
          <a:p>
            <a:pPr indent="0" lvl="1" marL="0" marR="0" rtl="0" algn="l">
              <a:spcBef>
                <a:spcPts val="0"/>
              </a:spcBef>
              <a:spcAft>
                <a:spcPts val="0"/>
              </a:spcAft>
              <a:buSzPts val="1800"/>
              <a:buFont typeface="Arial"/>
              <a:buNone/>
            </a:pPr>
            <a:r>
              <a:rPr b="0" i="0" lang="en-US" sz="1800" u="none" cap="none" strike="noStrike"/>
              <a:t>In the slide’s diagram, </a:t>
            </a:r>
            <a:r>
              <a:rPr b="0" i="0" lang="en-US" sz="1800" u="none" cap="none" strike="noStrike">
                <a:latin typeface="Courier New"/>
                <a:ea typeface="Courier New"/>
                <a:cs typeface="Courier New"/>
                <a:sym typeface="Courier New"/>
              </a:rPr>
              <a:t>logFile</a:t>
            </a:r>
            <a:r>
              <a:rPr b="0" i="0" lang="en-US" sz="1800" u="none" cap="none" strike="noStrike"/>
              <a:t> appears to the user to be a regular file, but it is actually a symbolic link to </a:t>
            </a:r>
            <a:r>
              <a:rPr b="0" i="0" lang="en-US" sz="1800" u="none" cap="none" strike="noStrike">
                <a:latin typeface="Courier New"/>
                <a:ea typeface="Courier New"/>
                <a:cs typeface="Courier New"/>
                <a:sym typeface="Courier New"/>
              </a:rPr>
              <a:t>dir/logs/homeLogFile</a:t>
            </a:r>
            <a:r>
              <a:rPr b="0" i="0" lang="en-US" sz="1800" u="none" cap="none" strike="noStrike"/>
              <a:t>. </a:t>
            </a:r>
            <a:r>
              <a:rPr b="0" i="0" lang="en-US" sz="1800" u="none" cap="none" strike="noStrike">
                <a:latin typeface="Courier New"/>
                <a:ea typeface="Courier New"/>
                <a:cs typeface="Courier New"/>
                <a:sym typeface="Courier New"/>
              </a:rPr>
              <a:t>homeLogFile</a:t>
            </a:r>
            <a:r>
              <a:rPr b="0" i="0" lang="en-US" sz="1800" u="none" cap="none" strike="noStrike"/>
              <a:t> is the target of the link.</a:t>
            </a:r>
            <a:endParaRPr/>
          </a:p>
        </p:txBody>
      </p:sp>
      <p:sp>
        <p:nvSpPr>
          <p:cNvPr id="3939" name="Google Shape;3939;g40a120c017_0_322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0" name="Shape 3970"/>
        <p:cNvGrpSpPr/>
        <p:nvPr/>
      </p:nvGrpSpPr>
      <p:grpSpPr>
        <a:xfrm>
          <a:off x="0" y="0"/>
          <a:ext cx="0" cy="0"/>
          <a:chOff x="0" y="0"/>
          <a:chExt cx="0" cy="0"/>
        </a:xfrm>
      </p:grpSpPr>
      <p:sp>
        <p:nvSpPr>
          <p:cNvPr id="3971" name="Google Shape;3971;g40a120c017_0_32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2" name="Google Shape;3972;g40a120c017_0_32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973" name="Google Shape;3973;g40a120c017_0_32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9" name="Shape 3979"/>
        <p:cNvGrpSpPr/>
        <p:nvPr/>
      </p:nvGrpSpPr>
      <p:grpSpPr>
        <a:xfrm>
          <a:off x="0" y="0"/>
          <a:ext cx="0" cy="0"/>
          <a:chOff x="0" y="0"/>
          <a:chExt cx="0" cy="0"/>
        </a:xfrm>
      </p:grpSpPr>
      <p:sp>
        <p:nvSpPr>
          <p:cNvPr id="3980" name="Google Shape;3980;g40a120c017_0_326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1" name="Google Shape;3981;g40a120c017_0_326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982" name="Google Shape;3982;g40a120c017_0_326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8" name="Shape 3988"/>
        <p:cNvGrpSpPr/>
        <p:nvPr/>
      </p:nvGrpSpPr>
      <p:grpSpPr>
        <a:xfrm>
          <a:off x="0" y="0"/>
          <a:ext cx="0" cy="0"/>
          <a:chOff x="0" y="0"/>
          <a:chExt cx="0" cy="0"/>
        </a:xfrm>
      </p:grpSpPr>
      <p:sp>
        <p:nvSpPr>
          <p:cNvPr id="3989" name="Google Shape;3989;g40a120c017_0_326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0" name="Google Shape;3990;g40a120c017_0_326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3991" name="Google Shape;3991;g40a120c017_0_326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0a120c017_0_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 name="Google Shape;453;g40a120c017_0_5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54" name="Google Shape;454;g40a120c017_0_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7" name="Shape 3997"/>
        <p:cNvGrpSpPr/>
        <p:nvPr/>
      </p:nvGrpSpPr>
      <p:grpSpPr>
        <a:xfrm>
          <a:off x="0" y="0"/>
          <a:ext cx="0" cy="0"/>
          <a:chOff x="0" y="0"/>
          <a:chExt cx="0" cy="0"/>
        </a:xfrm>
      </p:grpSpPr>
      <p:sp>
        <p:nvSpPr>
          <p:cNvPr id="3998" name="Google Shape;3998;g40a120c017_0_327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9" name="Google Shape;3999;g40a120c017_0_3275: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 c</a:t>
            </a:r>
            <a:endParaRPr/>
          </a:p>
          <a:p>
            <a:pPr indent="0" lvl="1" marL="0" marR="0" rtl="0" algn="l">
              <a:spcBef>
                <a:spcPts val="0"/>
              </a:spcBef>
              <a:spcAft>
                <a:spcPts val="0"/>
              </a:spcAft>
              <a:buClr>
                <a:srgbClr val="0000FF"/>
              </a:buClr>
              <a:buSzPts val="1800"/>
              <a:buFont typeface="Arial"/>
              <a:buNone/>
            </a:pPr>
            <a:r>
              <a:rPr b="0" i="0" lang="en-US" sz="1800" u="none" cap="none" strike="noStrike">
                <a:solidFill>
                  <a:srgbClr val="0000FF"/>
                </a:solidFill>
              </a:rPr>
              <a:t>You should use </a:t>
            </a:r>
            <a:r>
              <a:rPr b="0" i="0" lang="en-US" sz="1800" u="none" cap="none" strike="noStrike">
                <a:solidFill>
                  <a:srgbClr val="0000FF"/>
                </a:solidFill>
                <a:latin typeface="Courier New"/>
                <a:ea typeface="Courier New"/>
                <a:cs typeface="Courier New"/>
                <a:sym typeface="Courier New"/>
              </a:rPr>
              <a:t>visitFile</a:t>
            </a:r>
            <a:r>
              <a:rPr b="0" i="0" lang="en-US" sz="1800" u="none" cap="none" strike="noStrike">
                <a:solidFill>
                  <a:srgbClr val="0000FF"/>
                </a:solidFill>
              </a:rPr>
              <a:t> to delete a file discovered in the directory. </a:t>
            </a:r>
            <a:r>
              <a:rPr b="0" i="0" lang="en-US" sz="1800" u="none" cap="none" strike="noStrike">
                <a:solidFill>
                  <a:srgbClr val="0000FF"/>
                </a:solidFill>
                <a:latin typeface="Courier New"/>
                <a:ea typeface="Courier New"/>
                <a:cs typeface="Courier New"/>
                <a:sym typeface="Courier New"/>
              </a:rPr>
              <a:t>postVisitDirectory</a:t>
            </a:r>
            <a:r>
              <a:rPr b="0" i="0" lang="en-US" sz="1800" u="none" cap="none" strike="noStrike">
                <a:solidFill>
                  <a:srgbClr val="0000FF"/>
                </a:solidFill>
              </a:rPr>
              <a:t> can then delete the empty directory.</a:t>
            </a:r>
            <a:endParaRPr/>
          </a:p>
        </p:txBody>
      </p:sp>
      <p:sp>
        <p:nvSpPr>
          <p:cNvPr id="4000" name="Google Shape;4000;g40a120c017_0_327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5" name="Shape 4005"/>
        <p:cNvGrpSpPr/>
        <p:nvPr/>
      </p:nvGrpSpPr>
      <p:grpSpPr>
        <a:xfrm>
          <a:off x="0" y="0"/>
          <a:ext cx="0" cy="0"/>
          <a:chOff x="0" y="0"/>
          <a:chExt cx="0" cy="0"/>
        </a:xfrm>
      </p:grpSpPr>
      <p:sp>
        <p:nvSpPr>
          <p:cNvPr id="4006" name="Google Shape;4006;g40a120c017_0_328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7" name="Google Shape;4007;g40a120c017_0_3281: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a:t>
            </a:r>
            <a:endParaRPr/>
          </a:p>
        </p:txBody>
      </p:sp>
      <p:sp>
        <p:nvSpPr>
          <p:cNvPr id="4008" name="Google Shape;4008;g40a120c017_0_328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3" name="Shape 4013"/>
        <p:cNvGrpSpPr/>
        <p:nvPr/>
      </p:nvGrpSpPr>
      <p:grpSpPr>
        <a:xfrm>
          <a:off x="0" y="0"/>
          <a:ext cx="0" cy="0"/>
          <a:chOff x="0" y="0"/>
          <a:chExt cx="0" cy="0"/>
        </a:xfrm>
      </p:grpSpPr>
      <p:sp>
        <p:nvSpPr>
          <p:cNvPr id="4014" name="Google Shape;4014;g40a120c017_0_32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5" name="Google Shape;4015;g40a120c017_0_3287: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e</a:t>
            </a:r>
            <a:endParaRPr/>
          </a:p>
        </p:txBody>
      </p:sp>
      <p:sp>
        <p:nvSpPr>
          <p:cNvPr id="4016" name="Google Shape;4016;g40a120c017_0_32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2" name="Shape 4022"/>
        <p:cNvGrpSpPr/>
        <p:nvPr/>
      </p:nvGrpSpPr>
      <p:grpSpPr>
        <a:xfrm>
          <a:off x="0" y="0"/>
          <a:ext cx="0" cy="0"/>
          <a:chOff x="0" y="0"/>
          <a:chExt cx="0" cy="0"/>
        </a:xfrm>
      </p:grpSpPr>
      <p:sp>
        <p:nvSpPr>
          <p:cNvPr id="4023" name="Google Shape;4023;g40a120c017_0_329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4" name="Google Shape;4024;g40a120c017_0_3294: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 d</a:t>
            </a:r>
            <a:endParaRPr/>
          </a:p>
        </p:txBody>
      </p:sp>
      <p:sp>
        <p:nvSpPr>
          <p:cNvPr id="4025" name="Google Shape;4025;g40a120c017_0_329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1" name="Shape 4031"/>
        <p:cNvGrpSpPr/>
        <p:nvPr/>
      </p:nvGrpSpPr>
      <p:grpSpPr>
        <a:xfrm>
          <a:off x="0" y="0"/>
          <a:ext cx="0" cy="0"/>
          <a:chOff x="0" y="0"/>
          <a:chExt cx="0" cy="0"/>
        </a:xfrm>
      </p:grpSpPr>
      <p:sp>
        <p:nvSpPr>
          <p:cNvPr id="4032" name="Google Shape;4032;g40a120c017_0_330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3" name="Google Shape;4033;g40a120c017_0_3301: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a:t>
            </a:r>
            <a:endParaRPr/>
          </a:p>
        </p:txBody>
      </p:sp>
      <p:sp>
        <p:nvSpPr>
          <p:cNvPr id="4034" name="Google Shape;4034;g40a120c017_0_330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9" name="Shape 4039"/>
        <p:cNvGrpSpPr/>
        <p:nvPr/>
      </p:nvGrpSpPr>
      <p:grpSpPr>
        <a:xfrm>
          <a:off x="0" y="0"/>
          <a:ext cx="0" cy="0"/>
          <a:chOff x="0" y="0"/>
          <a:chExt cx="0" cy="0"/>
        </a:xfrm>
      </p:grpSpPr>
      <p:sp>
        <p:nvSpPr>
          <p:cNvPr id="4040" name="Google Shape;4040;g40a120c017_0_334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1" name="Google Shape;4041;g40a120c017_0_334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5" name="Shape 4045"/>
        <p:cNvGrpSpPr/>
        <p:nvPr/>
      </p:nvGrpSpPr>
      <p:grpSpPr>
        <a:xfrm>
          <a:off x="0" y="0"/>
          <a:ext cx="0" cy="0"/>
          <a:chOff x="0" y="0"/>
          <a:chExt cx="0" cy="0"/>
        </a:xfrm>
      </p:grpSpPr>
      <p:sp>
        <p:nvSpPr>
          <p:cNvPr id="4046" name="Google Shape;4046;g40a120c017_0_334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7" name="Google Shape;4047;g40a120c017_0_334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048" name="Google Shape;4048;g40a120c017_0_334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15 -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4" name="Shape 4054"/>
        <p:cNvGrpSpPr/>
        <p:nvPr/>
      </p:nvGrpSpPr>
      <p:grpSpPr>
        <a:xfrm>
          <a:off x="0" y="0"/>
          <a:ext cx="0" cy="0"/>
          <a:chOff x="0" y="0"/>
          <a:chExt cx="0" cy="0"/>
        </a:xfrm>
      </p:grpSpPr>
      <p:sp>
        <p:nvSpPr>
          <p:cNvPr id="4055" name="Google Shape;4055;g40a120c017_0_335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6" name="Google Shape;4056;g40a120c017_0_3352: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Preemptive Multitasking</a:t>
            </a:r>
            <a:endParaRPr/>
          </a:p>
          <a:p>
            <a:pPr indent="0" lvl="1" marL="0" marR="0" rtl="0" algn="l">
              <a:spcBef>
                <a:spcPts val="0"/>
              </a:spcBef>
              <a:spcAft>
                <a:spcPts val="0"/>
              </a:spcAft>
              <a:buSzPts val="1800"/>
              <a:buFont typeface="Arial"/>
              <a:buNone/>
            </a:pPr>
            <a:r>
              <a:rPr b="0" i="0" lang="en-US" sz="1800" u="none" cap="none" strike="noStrike"/>
              <a:t>Modern computers often have more tasks to execute than CPUs. Each task is given an amount of time (called a time slice) during which it can execute on a CPU. A time slice is usually measured in milliseconds. When the time slice has elapsed, the task is forcefully removed from the CPU and another task is given a chance to execute.</a:t>
            </a:r>
            <a:endParaRPr/>
          </a:p>
        </p:txBody>
      </p:sp>
      <p:sp>
        <p:nvSpPr>
          <p:cNvPr id="4057" name="Google Shape;4057;g40a120c017_0_335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15 -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2" name="Shape 4062"/>
        <p:cNvGrpSpPr/>
        <p:nvPr/>
      </p:nvGrpSpPr>
      <p:grpSpPr>
        <a:xfrm>
          <a:off x="0" y="0"/>
          <a:ext cx="0" cy="0"/>
          <a:chOff x="0" y="0"/>
          <a:chExt cx="0" cy="0"/>
        </a:xfrm>
      </p:grpSpPr>
      <p:sp>
        <p:nvSpPr>
          <p:cNvPr id="4063" name="Google Shape;4063;g40a120c017_0_335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4" name="Google Shape;4064;g40a120c017_0_335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065" name="Google Shape;4065;g40a120c017_0_335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15 -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0" name="Shape 4070"/>
        <p:cNvGrpSpPr/>
        <p:nvPr/>
      </p:nvGrpSpPr>
      <p:grpSpPr>
        <a:xfrm>
          <a:off x="0" y="0"/>
          <a:ext cx="0" cy="0"/>
          <a:chOff x="0" y="0"/>
          <a:chExt cx="0" cy="0"/>
        </a:xfrm>
      </p:grpSpPr>
      <p:sp>
        <p:nvSpPr>
          <p:cNvPr id="4071" name="Google Shape;4071;g40a120c017_0_336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2" name="Google Shape;4072;g40a120c017_0_336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run</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The code to be executed in a new thread of execution should be placed in a </a:t>
            </a:r>
            <a:r>
              <a:rPr b="0" i="0" lang="en-US" sz="1800" u="none" cap="none" strike="noStrike">
                <a:latin typeface="Courier New"/>
                <a:ea typeface="Courier New"/>
                <a:cs typeface="Courier New"/>
                <a:sym typeface="Courier New"/>
              </a:rPr>
              <a:t>run</a:t>
            </a:r>
            <a:r>
              <a:rPr b="0" i="0" lang="en-US" sz="1800" u="none" cap="none" strike="noStrike"/>
              <a:t> method. You should avoid calling the </a:t>
            </a:r>
            <a:r>
              <a:rPr b="0" i="0" lang="en-US" sz="1800" u="none" cap="none" strike="noStrike">
                <a:latin typeface="Courier New"/>
                <a:ea typeface="Courier New"/>
                <a:cs typeface="Courier New"/>
                <a:sym typeface="Courier New"/>
              </a:rPr>
              <a:t>run</a:t>
            </a:r>
            <a:r>
              <a:rPr b="0" i="0" lang="en-US" sz="1800" u="none" cap="none" strike="noStrike"/>
              <a:t> method directly. Calling the </a:t>
            </a:r>
            <a:r>
              <a:rPr b="0" i="0" lang="en-US" sz="1800" u="none" cap="none" strike="noStrike">
                <a:latin typeface="Courier New"/>
                <a:ea typeface="Courier New"/>
                <a:cs typeface="Courier New"/>
                <a:sym typeface="Courier New"/>
              </a:rPr>
              <a:t>run</a:t>
            </a:r>
            <a:r>
              <a:rPr b="0" i="0" lang="en-US" sz="1800" u="none" cap="none" strike="noStrike"/>
              <a:t> method does not start a new thread and the effect would be no different than calling any other method.</a:t>
            </a:r>
            <a:endParaRPr/>
          </a:p>
        </p:txBody>
      </p:sp>
      <p:sp>
        <p:nvSpPr>
          <p:cNvPr id="4073" name="Google Shape;4073;g40a120c017_0_336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p4: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Java class is described in a text file with a </a:t>
            </a:r>
            <a:r>
              <a:rPr b="0" i="0" lang="en-US" sz="1800" u="none" cap="none" strike="noStrike">
                <a:latin typeface="Courier New"/>
                <a:ea typeface="Courier New"/>
                <a:cs typeface="Courier New"/>
                <a:sym typeface="Courier New"/>
              </a:rPr>
              <a:t>.java </a:t>
            </a:r>
            <a:r>
              <a:rPr b="0" i="0" lang="en-US" sz="1800" u="none" cap="none" strike="noStrike"/>
              <a:t>extension. In the example shown, the Java keywords are highlighted in bold.</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package</a:t>
            </a:r>
            <a:r>
              <a:rPr b="0" i="0" lang="en-US" sz="1800" u="none" cap="none" strike="noStrike"/>
              <a:t> keyword defines where this class lives relative to other classes, and provides a level of access control. You use access modifiers (such as </a:t>
            </a:r>
            <a:r>
              <a:rPr b="0" i="0" lang="en-US" sz="1800" u="none" cap="none" strike="noStrike">
                <a:latin typeface="Courier New"/>
                <a:ea typeface="Courier New"/>
                <a:cs typeface="Courier New"/>
                <a:sym typeface="Courier New"/>
              </a:rPr>
              <a:t>public</a:t>
            </a:r>
            <a:r>
              <a:rPr b="0" i="0" lang="en-US" sz="1800" u="none" cap="none" strike="noStrike"/>
              <a:t> and </a:t>
            </a:r>
            <a:r>
              <a:rPr b="0" i="0" lang="en-US" sz="1800" u="none" cap="none" strike="noStrike">
                <a:latin typeface="Courier New"/>
                <a:ea typeface="Courier New"/>
                <a:cs typeface="Courier New"/>
                <a:sym typeface="Courier New"/>
              </a:rPr>
              <a:t>private</a:t>
            </a:r>
            <a:r>
              <a:rPr b="0" i="0" lang="en-US" sz="1800" u="none" cap="none" strike="noStrike"/>
              <a:t>) later in this lesson.</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import</a:t>
            </a:r>
            <a:r>
              <a:rPr b="0" i="0" lang="en-US" sz="1800" u="none" cap="none" strike="noStrike"/>
              <a:t> keyword defines other classes or groups of classes that you are using in your class. The </a:t>
            </a:r>
            <a:r>
              <a:rPr b="0" i="0" lang="en-US" sz="1800" u="none" cap="none" strike="noStrike">
                <a:latin typeface="Courier New"/>
                <a:ea typeface="Courier New"/>
                <a:cs typeface="Courier New"/>
                <a:sym typeface="Courier New"/>
              </a:rPr>
              <a:t>import</a:t>
            </a:r>
            <a:r>
              <a:rPr b="0" i="0" lang="en-US" sz="1800" u="none" cap="none" strike="noStrike"/>
              <a:t> statement helps to narrow what the compiler needs to look for when resolving class names used in this class. </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class</a:t>
            </a:r>
            <a:r>
              <a:rPr b="0" i="0" lang="en-US" sz="1800" u="none" cap="none" strike="noStrike"/>
              <a:t> keyword precedes the name of this class. The name of the class and the file name must match when the class is declared </a:t>
            </a:r>
            <a:r>
              <a:rPr b="0" i="0" lang="en-US" sz="1800" u="none" cap="none" strike="noStrike">
                <a:latin typeface="Courier New"/>
                <a:ea typeface="Courier New"/>
                <a:cs typeface="Courier New"/>
                <a:sym typeface="Courier New"/>
              </a:rPr>
              <a:t>public</a:t>
            </a:r>
            <a:r>
              <a:rPr b="0" i="0" lang="en-US" sz="1800" u="none" cap="none" strike="noStrike"/>
              <a:t> (which is a good practice). However, the keyword </a:t>
            </a:r>
            <a:r>
              <a:rPr b="0" i="0" lang="en-US" sz="1800" u="none" cap="none" strike="noStrike">
                <a:latin typeface="Courier New"/>
                <a:ea typeface="Courier New"/>
                <a:cs typeface="Courier New"/>
                <a:sym typeface="Courier New"/>
              </a:rPr>
              <a:t>public</a:t>
            </a:r>
            <a:r>
              <a:rPr b="0" i="0" lang="en-US" sz="1800" u="none" cap="none" strike="noStrike"/>
              <a:t> in front of the </a:t>
            </a:r>
            <a:r>
              <a:rPr b="0" i="0" lang="en-US" sz="1800" u="none" cap="none" strike="noStrike">
                <a:latin typeface="Courier New"/>
                <a:ea typeface="Courier New"/>
                <a:cs typeface="Courier New"/>
                <a:sym typeface="Courier New"/>
              </a:rPr>
              <a:t>class</a:t>
            </a:r>
            <a:r>
              <a:rPr b="0" i="0" lang="en-US" sz="1800" u="none" cap="none" strike="noStrike"/>
              <a:t> keyword is a modifier and is not required.</a:t>
            </a:r>
            <a:endParaRPr/>
          </a:p>
          <a:p>
            <a:pPr indent="0" lvl="2" marL="0" marR="0" rtl="0" algn="l">
              <a:spcBef>
                <a:spcPts val="0"/>
              </a:spcBef>
              <a:spcAft>
                <a:spcPts val="0"/>
              </a:spcAft>
              <a:buSzPts val="1800"/>
              <a:buFont typeface="Arial"/>
              <a:buNone/>
            </a:pPr>
            <a:r>
              <a:rPr b="0" i="0" lang="en-US" sz="1800" u="none" cap="none" strike="noStrike"/>
              <a:t>Variables, or the data associated with programs (such as integers, strings, arrays, and references to other objects), are called </a:t>
            </a:r>
            <a:r>
              <a:rPr b="0" i="1" lang="en-US" sz="1800" u="none" cap="none" strike="noStrike"/>
              <a:t>instance fields </a:t>
            </a:r>
            <a:r>
              <a:rPr b="0" i="0" lang="en-US" sz="1800" u="none" cap="none" strike="noStrike"/>
              <a:t>(often shortened to </a:t>
            </a:r>
            <a:r>
              <a:rPr b="0" i="1" lang="en-US" sz="1800" u="none" cap="none" strike="noStrike"/>
              <a:t>fields</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Constructors are functions called during the creation (instantiation) of an object (a representation in memory of a Java class).</a:t>
            </a:r>
            <a:endParaRPr/>
          </a:p>
          <a:p>
            <a:pPr indent="0" lvl="2" marL="0" marR="0" rtl="0" algn="l">
              <a:spcBef>
                <a:spcPts val="0"/>
              </a:spcBef>
              <a:spcAft>
                <a:spcPts val="0"/>
              </a:spcAft>
              <a:buSzPts val="1800"/>
              <a:buFont typeface="Arial"/>
              <a:buNone/>
            </a:pPr>
            <a:r>
              <a:rPr b="0" i="0" lang="en-US" sz="1800" u="none" cap="none" strike="noStrike"/>
              <a:t>Methods are functions that can be performed on an object. They are also referred to as </a:t>
            </a:r>
            <a:r>
              <a:rPr b="0" i="1" lang="en-US" sz="1800" u="none" cap="none" strike="noStrike"/>
              <a:t>instance methods</a:t>
            </a:r>
            <a:r>
              <a:rPr b="0" i="0" lang="en-US" sz="1800" u="none" cap="none" strike="noStrike"/>
              <a:t>.</a:t>
            </a:r>
            <a:endParaRPr/>
          </a:p>
        </p:txBody>
      </p:sp>
      <p:sp>
        <p:nvSpPr>
          <p:cNvPr id="92" name="Google Shape;92;p4: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0a120c017_0_6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g40a120c017_0_6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An analogy for encapsulation is the steering wheel of a car. When you drive a car, whether it is your car, a friend's car, or a rental car, you probably never worry about how the steering wheel implements a right-turn or left-turn function. The steering wheel could be connected to the front wheels in a number of ways: ball and socket, rack and pinion, or some exotic set of servo mechanisms. As long as the car steers properly when you turn the wheel, the steering wheel encapsulates the functions you need―you do not have to think about the implementation.</a:t>
            </a:r>
            <a:endParaRPr/>
          </a:p>
        </p:txBody>
      </p:sp>
      <p:sp>
        <p:nvSpPr>
          <p:cNvPr id="463" name="Google Shape;463;g40a120c017_0_6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9" name="Shape 4079"/>
        <p:cNvGrpSpPr/>
        <p:nvPr/>
      </p:nvGrpSpPr>
      <p:grpSpPr>
        <a:xfrm>
          <a:off x="0" y="0"/>
          <a:ext cx="0" cy="0"/>
          <a:chOff x="0" y="0"/>
          <a:chExt cx="0" cy="0"/>
        </a:xfrm>
      </p:grpSpPr>
      <p:sp>
        <p:nvSpPr>
          <p:cNvPr id="4080" name="Google Shape;4080;g40a120c017_0_337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1" name="Google Shape;4081;g40a120c017_0_337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run</a:t>
            </a:r>
            <a:r>
              <a:rPr b="0" i="0" lang="en-US" sz="1800" u="none" cap="none" strike="noStrike"/>
              <a:t> Method</a:t>
            </a:r>
            <a:endParaRPr/>
          </a:p>
          <a:p>
            <a:pPr indent="0" lvl="1" marL="0" marR="0" rtl="0" algn="l">
              <a:spcBef>
                <a:spcPts val="0"/>
              </a:spcBef>
              <a:spcAft>
                <a:spcPts val="0"/>
              </a:spcAft>
              <a:buSzPts val="1800"/>
              <a:buFont typeface="Arial"/>
              <a:buNone/>
            </a:pPr>
            <a:r>
              <a:rPr b="0" i="0" lang="en-US" sz="1800" u="none" cap="none" strike="noStrike"/>
              <a:t>Just as when extending </a:t>
            </a:r>
            <a:r>
              <a:rPr b="0" i="0" lang="en-US" sz="1800" u="none" cap="none" strike="noStrike">
                <a:latin typeface="Courier New"/>
                <a:ea typeface="Courier New"/>
                <a:cs typeface="Courier New"/>
                <a:sym typeface="Courier New"/>
              </a:rPr>
              <a:t>Thread</a:t>
            </a:r>
            <a:r>
              <a:rPr b="0" i="0" lang="en-US" sz="1800" u="none" cap="none" strike="noStrike"/>
              <a:t>, calling the </a:t>
            </a:r>
            <a:r>
              <a:rPr b="0" i="0" lang="en-US" sz="1800" u="none" cap="none" strike="noStrike">
                <a:latin typeface="Courier New"/>
                <a:ea typeface="Courier New"/>
                <a:cs typeface="Courier New"/>
                <a:sym typeface="Courier New"/>
              </a:rPr>
              <a:t>run</a:t>
            </a:r>
            <a:r>
              <a:rPr b="0" i="0" lang="en-US" sz="1800" u="none" cap="none" strike="noStrike"/>
              <a:t> method does not start a new thread. The benefit of implementing </a:t>
            </a:r>
            <a:r>
              <a:rPr b="0" i="0" lang="en-US" sz="1800" u="none" cap="none" strike="noStrike">
                <a:latin typeface="Courier New"/>
                <a:ea typeface="Courier New"/>
                <a:cs typeface="Courier New"/>
                <a:sym typeface="Courier New"/>
              </a:rPr>
              <a:t>Runnable</a:t>
            </a:r>
            <a:r>
              <a:rPr b="0" i="0" lang="en-US" sz="1800" u="none" cap="none" strike="noStrike"/>
              <a:t> is that you may still extend a class of your choosing.</a:t>
            </a:r>
            <a:endParaRPr/>
          </a:p>
        </p:txBody>
      </p:sp>
      <p:sp>
        <p:nvSpPr>
          <p:cNvPr id="4082" name="Google Shape;4082;g40a120c017_0_337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8" name="Shape 4088"/>
        <p:cNvGrpSpPr/>
        <p:nvPr/>
      </p:nvGrpSpPr>
      <p:grpSpPr>
        <a:xfrm>
          <a:off x="0" y="0"/>
          <a:ext cx="0" cy="0"/>
          <a:chOff x="0" y="0"/>
          <a:chExt cx="0" cy="0"/>
        </a:xfrm>
      </p:grpSpPr>
      <p:sp>
        <p:nvSpPr>
          <p:cNvPr id="4089" name="Google Shape;4089;g40a120c017_0_337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0" name="Google Shape;4090;g40a120c017_0_337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091" name="Google Shape;4091;g40a120c017_0_337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6" name="Shape 4096"/>
        <p:cNvGrpSpPr/>
        <p:nvPr/>
      </p:nvGrpSpPr>
      <p:grpSpPr>
        <a:xfrm>
          <a:off x="0" y="0"/>
          <a:ext cx="0" cy="0"/>
          <a:chOff x="0" y="0"/>
          <a:chExt cx="0" cy="0"/>
        </a:xfrm>
      </p:grpSpPr>
      <p:sp>
        <p:nvSpPr>
          <p:cNvPr id="4097" name="Google Shape;4097;g40a120c017_0_338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8" name="Google Shape;4098;g40a120c017_0_338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099" name="Google Shape;4099;g40a120c017_0_338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4" name="Shape 4104"/>
        <p:cNvGrpSpPr/>
        <p:nvPr/>
      </p:nvGrpSpPr>
      <p:grpSpPr>
        <a:xfrm>
          <a:off x="0" y="0"/>
          <a:ext cx="0" cy="0"/>
          <a:chOff x="0" y="0"/>
          <a:chExt cx="0" cy="0"/>
        </a:xfrm>
      </p:grpSpPr>
      <p:sp>
        <p:nvSpPr>
          <p:cNvPr id="4105" name="Google Shape;4105;g40a120c017_0_339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6" name="Google Shape;4106;g40a120c017_0_3390: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The Behavior of an </a:t>
            </a:r>
            <a:r>
              <a:rPr b="0" i="0" lang="en-US" sz="1800" u="none" cap="none" strike="noStrike">
                <a:latin typeface="Courier New"/>
                <a:ea typeface="Courier New"/>
                <a:cs typeface="Courier New"/>
                <a:sym typeface="Courier New"/>
              </a:rPr>
              <a:t>ExecutorService</a:t>
            </a:r>
            <a:endParaRPr/>
          </a:p>
          <a:p>
            <a:pPr indent="0" lvl="1" marL="0" marR="0" rtl="0" algn="l">
              <a:spcBef>
                <a:spcPts val="0"/>
              </a:spcBef>
              <a:spcAft>
                <a:spcPts val="0"/>
              </a:spcAft>
              <a:buSzPts val="1800"/>
              <a:buFont typeface="Arial"/>
              <a:buNone/>
            </a:pPr>
            <a:r>
              <a:rPr b="0" i="0" lang="en-US" sz="1800" u="none" cap="none" strike="noStrike"/>
              <a:t>A cached thread pool </a:t>
            </a:r>
            <a:r>
              <a:rPr b="0" i="0" lang="en-US" sz="1800" u="none" cap="none" strike="noStrike">
                <a:latin typeface="Courier New"/>
                <a:ea typeface="Courier New"/>
                <a:cs typeface="Courier New"/>
                <a:sym typeface="Courier New"/>
              </a:rPr>
              <a:t>ExecutorService</a:t>
            </a:r>
            <a:r>
              <a:rPr b="0" i="0" lang="en-US" sz="1800" u="none" cap="none" strike="noStrike"/>
              <a:t>:</a:t>
            </a:r>
            <a:endParaRPr b="0" i="0" sz="1800" u="none" cap="none" strike="noStrike">
              <a:latin typeface="Courier New"/>
              <a:ea typeface="Courier New"/>
              <a:cs typeface="Courier New"/>
              <a:sym typeface="Courier New"/>
            </a:endParaRPr>
          </a:p>
          <a:p>
            <a:pPr indent="0" lvl="2" marL="0" marR="0" rtl="0" algn="l">
              <a:spcBef>
                <a:spcPts val="0"/>
              </a:spcBef>
              <a:spcAft>
                <a:spcPts val="0"/>
              </a:spcAft>
              <a:buSzPts val="1800"/>
              <a:buFont typeface="Arial"/>
              <a:buNone/>
            </a:pPr>
            <a:r>
              <a:rPr b="0" i="0" lang="en-US" sz="1800" u="none" cap="none" strike="noStrike"/>
              <a:t>Creates new threads as needed</a:t>
            </a:r>
            <a:endParaRPr/>
          </a:p>
          <a:p>
            <a:pPr indent="0" lvl="2" marL="0" marR="0" rtl="0" algn="l">
              <a:spcBef>
                <a:spcPts val="0"/>
              </a:spcBef>
              <a:spcAft>
                <a:spcPts val="0"/>
              </a:spcAft>
              <a:buSzPts val="1800"/>
              <a:buFont typeface="Arial"/>
              <a:buNone/>
            </a:pPr>
            <a:r>
              <a:rPr b="0" i="0" lang="en-US" sz="1800" u="none" cap="none" strike="noStrike"/>
              <a:t>Reuses its threads (Its threads do not die after finishing their task.)</a:t>
            </a:r>
            <a:endParaRPr/>
          </a:p>
          <a:p>
            <a:pPr indent="0" lvl="2" marL="0" marR="0" rtl="0" algn="l">
              <a:spcBef>
                <a:spcPts val="0"/>
              </a:spcBef>
              <a:spcAft>
                <a:spcPts val="0"/>
              </a:spcAft>
              <a:buSzPts val="1800"/>
              <a:buFont typeface="Arial"/>
              <a:buNone/>
            </a:pPr>
            <a:r>
              <a:rPr b="0" i="0" lang="en-US" sz="1800" u="none" cap="none" strike="noStrike"/>
              <a:t>Terminates threads that have been idle for 60 seconds</a:t>
            </a:r>
            <a:endParaRPr/>
          </a:p>
          <a:p>
            <a:pPr indent="0" lvl="1" marL="0" marR="0" rtl="0" algn="l">
              <a:spcBef>
                <a:spcPts val="0"/>
              </a:spcBef>
              <a:spcAft>
                <a:spcPts val="0"/>
              </a:spcAft>
              <a:buSzPts val="1800"/>
              <a:buFont typeface="Arial"/>
              <a:buNone/>
            </a:pPr>
            <a:r>
              <a:rPr b="0" i="0" lang="en-US" sz="1800" u="none" cap="none" strike="noStrike"/>
              <a:t>Other types of </a:t>
            </a:r>
            <a:r>
              <a:rPr b="0" i="0" lang="en-US" sz="1800" u="none" cap="none" strike="noStrike">
                <a:latin typeface="Courier New"/>
                <a:ea typeface="Courier New"/>
                <a:cs typeface="Courier New"/>
                <a:sym typeface="Courier New"/>
              </a:rPr>
              <a:t>ExecutorService</a:t>
            </a:r>
            <a:r>
              <a:rPr b="0" i="0" lang="en-US" sz="1800" u="none" cap="none" strike="noStrike"/>
              <a:t> implementations are available:</a:t>
            </a:r>
            <a:endParaRPr/>
          </a:p>
          <a:p>
            <a:pPr indent="0" lvl="4" marL="0" marR="0" rtl="0" algn="l">
              <a:spcBef>
                <a:spcPts val="0"/>
              </a:spcBef>
              <a:spcAft>
                <a:spcPts val="0"/>
              </a:spcAft>
              <a:buSzPts val="1800"/>
              <a:buFont typeface="Arial"/>
              <a:buNone/>
            </a:pPr>
            <a:r>
              <a:rPr b="0" i="0" lang="en-US" sz="1800" u="none" cap="none" strike="noStrike"/>
              <a:t>int cpuCount = Runtime.getRuntime().availableProcessors();</a:t>
            </a:r>
            <a:endParaRPr/>
          </a:p>
          <a:p>
            <a:pPr indent="0" lvl="4" marL="0" marR="0" rtl="0" algn="l">
              <a:spcBef>
                <a:spcPts val="0"/>
              </a:spcBef>
              <a:spcAft>
                <a:spcPts val="0"/>
              </a:spcAft>
              <a:buSzPts val="1800"/>
              <a:buFont typeface="Arial"/>
              <a:buNone/>
            </a:pPr>
            <a:r>
              <a:rPr b="0" i="0" lang="en-US" sz="1800" u="none" cap="none" strike="noStrike"/>
              <a:t>ExecutorService es = Executors.newFixedThreadPool(cpuCount);</a:t>
            </a:r>
            <a:endParaRPr b="0" i="0" sz="1800" u="none" cap="none" strike="noStrike"/>
          </a:p>
          <a:p>
            <a:pPr indent="0" lvl="1" marL="0" marR="0" rtl="0" algn="l">
              <a:spcBef>
                <a:spcPts val="0"/>
              </a:spcBef>
              <a:spcAft>
                <a:spcPts val="0"/>
              </a:spcAft>
              <a:buSzPts val="1800"/>
              <a:buFont typeface="Arial"/>
              <a:buNone/>
            </a:pPr>
            <a:r>
              <a:rPr b="0" i="0" lang="en-US" sz="1800" u="none" cap="none" strike="noStrike"/>
              <a:t>A fixed thread pool </a:t>
            </a:r>
            <a:r>
              <a:rPr b="0" i="0" lang="en-US" sz="1800" u="none" cap="none" strike="noStrike">
                <a:latin typeface="Courier New"/>
                <a:ea typeface="Courier New"/>
                <a:cs typeface="Courier New"/>
                <a:sym typeface="Courier New"/>
              </a:rPr>
              <a:t>ExecutorService</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Contains a fixed number of threads</a:t>
            </a:r>
            <a:endParaRPr/>
          </a:p>
          <a:p>
            <a:pPr indent="0" lvl="2" marL="0" marR="0" rtl="0" algn="l">
              <a:spcBef>
                <a:spcPts val="0"/>
              </a:spcBef>
              <a:spcAft>
                <a:spcPts val="0"/>
              </a:spcAft>
              <a:buSzPts val="1800"/>
              <a:buFont typeface="Arial"/>
              <a:buNone/>
            </a:pPr>
            <a:r>
              <a:rPr b="0" i="0" lang="en-US" sz="1800" u="none" cap="none" strike="noStrike"/>
              <a:t>Reuses its threads (Its threads do not die after finishing their task.)</a:t>
            </a:r>
            <a:endParaRPr/>
          </a:p>
          <a:p>
            <a:pPr indent="0" lvl="2" marL="0" marR="0" rtl="0" algn="l">
              <a:spcBef>
                <a:spcPts val="0"/>
              </a:spcBef>
              <a:spcAft>
                <a:spcPts val="0"/>
              </a:spcAft>
              <a:buSzPts val="1800"/>
              <a:buFont typeface="Arial"/>
              <a:buNone/>
            </a:pPr>
            <a:r>
              <a:rPr b="0" i="0" lang="en-US" sz="1800" u="none" cap="none" strike="noStrike"/>
              <a:t>Queues up work until a thread is available</a:t>
            </a:r>
            <a:endParaRPr/>
          </a:p>
          <a:p>
            <a:pPr indent="0" lvl="2" marL="0" marR="0" rtl="0" algn="l">
              <a:spcBef>
                <a:spcPts val="0"/>
              </a:spcBef>
              <a:spcAft>
                <a:spcPts val="0"/>
              </a:spcAft>
              <a:buSzPts val="1800"/>
              <a:buFont typeface="Arial"/>
              <a:buNone/>
            </a:pPr>
            <a:r>
              <a:rPr b="0" i="0" lang="en-US" sz="1800" u="none" cap="none" strike="noStrike"/>
              <a:t>Could be used to avoid over working a system with CPU-intensive tasks</a:t>
            </a:r>
            <a:endParaRPr/>
          </a:p>
        </p:txBody>
      </p:sp>
      <p:sp>
        <p:nvSpPr>
          <p:cNvPr id="4107" name="Google Shape;4107;g40a120c017_0_339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3" name="Shape 4113"/>
        <p:cNvGrpSpPr/>
        <p:nvPr/>
      </p:nvGrpSpPr>
      <p:grpSpPr>
        <a:xfrm>
          <a:off x="0" y="0"/>
          <a:ext cx="0" cy="0"/>
          <a:chOff x="0" y="0"/>
          <a:chExt cx="0" cy="0"/>
        </a:xfrm>
      </p:grpSpPr>
      <p:sp>
        <p:nvSpPr>
          <p:cNvPr id="4114" name="Google Shape;4114;g40a120c017_0_339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5" name="Google Shape;4115;g40a120c017_0_339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16" name="Google Shape;4116;g40a120c017_0_339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4" name="Shape 4124"/>
        <p:cNvGrpSpPr/>
        <p:nvPr/>
      </p:nvGrpSpPr>
      <p:grpSpPr>
        <a:xfrm>
          <a:off x="0" y="0"/>
          <a:ext cx="0" cy="0"/>
          <a:chOff x="0" y="0"/>
          <a:chExt cx="0" cy="0"/>
        </a:xfrm>
      </p:grpSpPr>
      <p:sp>
        <p:nvSpPr>
          <p:cNvPr id="4125" name="Google Shape;4125;g40a120c017_0_340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6" name="Google Shape;4126;g40a120c017_0_340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27" name="Google Shape;4127;g40a120c017_0_340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5" name="Shape 4135"/>
        <p:cNvGrpSpPr/>
        <p:nvPr/>
      </p:nvGrpSpPr>
      <p:grpSpPr>
        <a:xfrm>
          <a:off x="0" y="0"/>
          <a:ext cx="0" cy="0"/>
          <a:chOff x="0" y="0"/>
          <a:chExt cx="0" cy="0"/>
        </a:xfrm>
      </p:grpSpPr>
      <p:sp>
        <p:nvSpPr>
          <p:cNvPr id="4136" name="Google Shape;4136;g40a120c017_0_341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7" name="Google Shape;4137;g40a120c017_0_341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38" name="Google Shape;4138;g40a120c017_0_341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4" name="Shape 4144"/>
        <p:cNvGrpSpPr/>
        <p:nvPr/>
      </p:nvGrpSpPr>
      <p:grpSpPr>
        <a:xfrm>
          <a:off x="0" y="0"/>
          <a:ext cx="0" cy="0"/>
          <a:chOff x="0" y="0"/>
          <a:chExt cx="0" cy="0"/>
        </a:xfrm>
      </p:grpSpPr>
      <p:sp>
        <p:nvSpPr>
          <p:cNvPr id="4145" name="Google Shape;4145;g40a120c017_0_342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6" name="Google Shape;4146;g40a120c017_0_342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47" name="Google Shape;4147;g40a120c017_0_342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4" name="Shape 4154"/>
        <p:cNvGrpSpPr/>
        <p:nvPr/>
      </p:nvGrpSpPr>
      <p:grpSpPr>
        <a:xfrm>
          <a:off x="0" y="0"/>
          <a:ext cx="0" cy="0"/>
          <a:chOff x="0" y="0"/>
          <a:chExt cx="0" cy="0"/>
        </a:xfrm>
      </p:grpSpPr>
      <p:sp>
        <p:nvSpPr>
          <p:cNvPr id="4155" name="Google Shape;4155;g40a120c017_0_34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6" name="Google Shape;4156;g40a120c017_0_34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Waiting on a Future</a:t>
            </a:r>
            <a:endParaRPr/>
          </a:p>
          <a:p>
            <a:pPr indent="0" lvl="1" marL="0" marR="0" rtl="0" algn="l">
              <a:spcBef>
                <a:spcPts val="0"/>
              </a:spcBef>
              <a:spcAft>
                <a:spcPts val="0"/>
              </a:spcAft>
              <a:buSzPts val="1800"/>
              <a:buFont typeface="Arial"/>
              <a:buNone/>
            </a:pPr>
            <a:r>
              <a:rPr b="0" i="0" lang="en-US" sz="1800" u="none" cap="none" strike="noStrike"/>
              <a:t>Because the call to </a:t>
            </a:r>
            <a:r>
              <a:rPr b="0" i="0" lang="en-US" sz="1800" u="none" cap="none" strike="noStrike">
                <a:latin typeface="Courier New"/>
                <a:ea typeface="Courier New"/>
                <a:cs typeface="Courier New"/>
                <a:sym typeface="Courier New"/>
              </a:rPr>
              <a:t>Future.get()</a:t>
            </a:r>
            <a:r>
              <a:rPr b="0" i="0" lang="en-US" sz="1800" u="none" cap="none" strike="noStrike"/>
              <a:t> will block, you must do one of the following:</a:t>
            </a:r>
            <a:endParaRPr/>
          </a:p>
          <a:p>
            <a:pPr indent="0" lvl="2" marL="0" marR="0" rtl="0" algn="l">
              <a:spcBef>
                <a:spcPts val="0"/>
              </a:spcBef>
              <a:spcAft>
                <a:spcPts val="0"/>
              </a:spcAft>
              <a:buSzPts val="1800"/>
              <a:buFont typeface="Arial"/>
              <a:buNone/>
            </a:pPr>
            <a:r>
              <a:rPr b="0" i="0" lang="en-US" sz="1800" u="none" cap="none" strike="noStrike"/>
              <a:t>Submit all your work to the </a:t>
            </a:r>
            <a:r>
              <a:rPr b="0" i="0" lang="en-US" sz="1800" u="none" cap="none" strike="noStrike">
                <a:latin typeface="Courier New"/>
                <a:ea typeface="Courier New"/>
                <a:cs typeface="Courier New"/>
                <a:sym typeface="Courier New"/>
              </a:rPr>
              <a:t>ExecutorService</a:t>
            </a:r>
            <a:r>
              <a:rPr b="0" i="0" lang="en-US" sz="1800" u="none" cap="none" strike="noStrike"/>
              <a:t> before calling any </a:t>
            </a:r>
            <a:r>
              <a:rPr b="0" i="0" lang="en-US" sz="1800" u="none" cap="none" strike="noStrike">
                <a:latin typeface="Courier New"/>
                <a:ea typeface="Courier New"/>
                <a:cs typeface="Courier New"/>
                <a:sym typeface="Courier New"/>
              </a:rPr>
              <a:t>Future.get()</a:t>
            </a:r>
            <a:r>
              <a:rPr b="0" i="0" lang="en-US" sz="1800" u="none" cap="none" strike="noStrike"/>
              <a:t> methods.</a:t>
            </a:r>
            <a:endParaRPr/>
          </a:p>
          <a:p>
            <a:pPr indent="0" lvl="2" marL="0" marR="0" rtl="0" algn="l">
              <a:spcBef>
                <a:spcPts val="0"/>
              </a:spcBef>
              <a:spcAft>
                <a:spcPts val="0"/>
              </a:spcAft>
              <a:buSzPts val="1800"/>
              <a:buFont typeface="Arial"/>
              <a:buNone/>
            </a:pPr>
            <a:r>
              <a:rPr b="0" i="0" lang="en-US" sz="1800" u="none" cap="none" strike="noStrike"/>
              <a:t>Be prepared to wait for that </a:t>
            </a:r>
            <a:r>
              <a:rPr b="0" i="0" lang="en-US" sz="1800" u="none" cap="none" strike="noStrike">
                <a:latin typeface="Courier New"/>
                <a:ea typeface="Courier New"/>
                <a:cs typeface="Courier New"/>
                <a:sym typeface="Courier New"/>
              </a:rPr>
              <a:t>Future</a:t>
            </a:r>
            <a:r>
              <a:rPr b="0" i="0" lang="en-US" sz="1800" u="none" cap="none" strike="noStrike"/>
              <a:t> to obtain the result.</a:t>
            </a:r>
            <a:endParaRPr/>
          </a:p>
          <a:p>
            <a:pPr indent="0" lvl="2" marL="0" marR="0" rtl="0" algn="l">
              <a:spcBef>
                <a:spcPts val="0"/>
              </a:spcBef>
              <a:spcAft>
                <a:spcPts val="0"/>
              </a:spcAft>
              <a:buSzPts val="1800"/>
              <a:buFont typeface="Arial"/>
              <a:buNone/>
            </a:pPr>
            <a:r>
              <a:rPr b="0" i="0" lang="en-US" sz="1800" u="none" cap="none" strike="noStrike"/>
              <a:t>Use a non-blocking method such as </a:t>
            </a:r>
            <a:r>
              <a:rPr b="0" i="0" lang="en-US" sz="1800" u="none" cap="none" strike="noStrike">
                <a:latin typeface="Courier New"/>
                <a:ea typeface="Courier New"/>
                <a:cs typeface="Courier New"/>
                <a:sym typeface="Courier New"/>
              </a:rPr>
              <a:t>Future.isDone()</a:t>
            </a:r>
            <a:r>
              <a:rPr b="0" i="0" lang="en-US" sz="1800" u="none" cap="none" strike="noStrike"/>
              <a:t> before calling </a:t>
            </a:r>
            <a:r>
              <a:rPr b="0" i="0" lang="en-US" sz="1800" u="none" cap="none" strike="noStrike">
                <a:latin typeface="Courier New"/>
                <a:ea typeface="Courier New"/>
                <a:cs typeface="Courier New"/>
                <a:sym typeface="Courier New"/>
              </a:rPr>
              <a:t>Future.get()</a:t>
            </a:r>
            <a:r>
              <a:rPr b="0" i="0" lang="en-US" sz="1800" u="none" cap="none" strike="noStrike"/>
              <a:t> or use </a:t>
            </a:r>
            <a:r>
              <a:rPr b="0" i="0" lang="en-US" sz="1800" u="none" cap="none" strike="noStrike">
                <a:latin typeface="Courier New"/>
                <a:ea typeface="Courier New"/>
                <a:cs typeface="Courier New"/>
                <a:sym typeface="Courier New"/>
              </a:rPr>
              <a:t>Future.get(long timeout, TimeUnit unit)</a:t>
            </a:r>
            <a:r>
              <a:rPr b="0" i="0" lang="en-US" sz="1800" u="none" cap="none" strike="noStrike"/>
              <a:t>, which will throw a </a:t>
            </a:r>
            <a:r>
              <a:rPr b="0" i="0" lang="en-US" sz="1800" u="none" cap="none" strike="noStrike">
                <a:latin typeface="Courier New"/>
                <a:ea typeface="Courier New"/>
                <a:cs typeface="Courier New"/>
                <a:sym typeface="Courier New"/>
              </a:rPr>
              <a:t>TimeoutException</a:t>
            </a:r>
            <a:r>
              <a:rPr b="0" i="0" lang="en-US" sz="1800" u="none" cap="none" strike="noStrike"/>
              <a:t> if the result is not available within a given duration.</a:t>
            </a:r>
            <a:endParaRPr/>
          </a:p>
        </p:txBody>
      </p:sp>
      <p:sp>
        <p:nvSpPr>
          <p:cNvPr id="4157" name="Google Shape;4157;g40a120c017_0_34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6" name="Shape 4166"/>
        <p:cNvGrpSpPr/>
        <p:nvPr/>
      </p:nvGrpSpPr>
      <p:grpSpPr>
        <a:xfrm>
          <a:off x="0" y="0"/>
          <a:ext cx="0" cy="0"/>
          <a:chOff x="0" y="0"/>
          <a:chExt cx="0" cy="0"/>
        </a:xfrm>
      </p:grpSpPr>
      <p:sp>
        <p:nvSpPr>
          <p:cNvPr id="4167" name="Google Shape;4167;g40a120c017_0_344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8" name="Google Shape;4168;g40a120c017_0_344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69" name="Google Shape;4169;g40a120c017_0_344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0a120c017_0_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g40a120c017_0_7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A Simple Model</a:t>
            </a:r>
            <a:endParaRPr/>
          </a:p>
          <a:p>
            <a:pPr indent="0" lvl="1" marL="0" marR="0" rtl="0" algn="l">
              <a:spcBef>
                <a:spcPts val="0"/>
              </a:spcBef>
              <a:spcAft>
                <a:spcPts val="0"/>
              </a:spcAft>
              <a:buSzPts val="1800"/>
              <a:buFont typeface="Arial"/>
              <a:buNone/>
            </a:pPr>
            <a:r>
              <a:rPr b="0" i="0" lang="en-US" sz="1800" u="none" cap="none" strike="noStrike"/>
              <a:t>Suppose that you are asked to create a model of a typical employee. What data might you want to represent in an object that describes an employee?</a:t>
            </a:r>
            <a:endParaRPr/>
          </a:p>
          <a:p>
            <a:pPr indent="0" lvl="2" marL="0" marR="0" rtl="0" algn="l">
              <a:spcBef>
                <a:spcPts val="0"/>
              </a:spcBef>
              <a:spcAft>
                <a:spcPts val="0"/>
              </a:spcAft>
              <a:buSzPts val="1800"/>
              <a:buFont typeface="Arial"/>
              <a:buNone/>
            </a:pPr>
            <a:r>
              <a:rPr b="1" i="0" lang="en-US" sz="1800" u="none" cap="none" strike="noStrike"/>
              <a:t>Employee ID: </a:t>
            </a:r>
            <a:r>
              <a:rPr b="0" i="0" lang="en-US" sz="1800" u="none" cap="none" strike="noStrike"/>
              <a:t>You can use this as a unique identifier for the employee.</a:t>
            </a:r>
            <a:endParaRPr/>
          </a:p>
          <a:p>
            <a:pPr indent="0" lvl="2" marL="0" marR="0" rtl="0" algn="l">
              <a:spcBef>
                <a:spcPts val="0"/>
              </a:spcBef>
              <a:spcAft>
                <a:spcPts val="0"/>
              </a:spcAft>
              <a:buSzPts val="1800"/>
              <a:buFont typeface="Arial"/>
              <a:buNone/>
            </a:pPr>
            <a:r>
              <a:rPr b="1" i="0" lang="en-US" sz="1800" u="none" cap="none" strike="noStrike"/>
              <a:t>Name:</a:t>
            </a:r>
            <a:r>
              <a:rPr b="0" i="0" lang="en-US" sz="1800" u="none" cap="none" strike="noStrike"/>
              <a:t> Humanizing an employee is always a good idea.</a:t>
            </a:r>
            <a:endParaRPr/>
          </a:p>
          <a:p>
            <a:pPr indent="0" lvl="2" marL="0" marR="0" rtl="0" algn="l">
              <a:spcBef>
                <a:spcPts val="0"/>
              </a:spcBef>
              <a:spcAft>
                <a:spcPts val="0"/>
              </a:spcAft>
              <a:buSzPts val="1800"/>
              <a:buFont typeface="Arial"/>
              <a:buNone/>
            </a:pPr>
            <a:r>
              <a:rPr b="1" i="0" lang="en-US" sz="1800" u="none" cap="none" strike="noStrike"/>
              <a:t>Social Security Number: </a:t>
            </a:r>
            <a:r>
              <a:rPr b="0" i="0" lang="en-US" sz="1800" u="none" cap="none" strike="noStrike"/>
              <a:t>For United States employees only. You may want some other identification for non-U.S. employees.</a:t>
            </a:r>
            <a:endParaRPr/>
          </a:p>
          <a:p>
            <a:pPr indent="0" lvl="2" marL="0" marR="0" rtl="0" algn="l">
              <a:spcBef>
                <a:spcPts val="0"/>
              </a:spcBef>
              <a:spcAft>
                <a:spcPts val="0"/>
              </a:spcAft>
              <a:buSzPts val="1800"/>
              <a:buFont typeface="Arial"/>
              <a:buNone/>
            </a:pPr>
            <a:r>
              <a:rPr b="1" i="0" lang="en-US" sz="1800" u="none" cap="none" strike="noStrike"/>
              <a:t>Salary:</a:t>
            </a:r>
            <a:r>
              <a:rPr b="0" i="0" lang="en-US" sz="1800" u="none" cap="none" strike="noStrike"/>
              <a:t> How much the employee makes is always good to record.</a:t>
            </a:r>
            <a:endParaRPr/>
          </a:p>
          <a:p>
            <a:pPr indent="0" lvl="1" marL="0" marR="0" rtl="0" algn="l">
              <a:spcBef>
                <a:spcPts val="0"/>
              </a:spcBef>
              <a:spcAft>
                <a:spcPts val="0"/>
              </a:spcAft>
              <a:buSzPts val="1800"/>
              <a:buFont typeface="Arial"/>
              <a:buNone/>
            </a:pPr>
            <a:r>
              <a:rPr b="0" i="0" lang="en-US" sz="1800" u="none" cap="none" strike="noStrike"/>
              <a:t>What operations might you allow on the employee object?</a:t>
            </a:r>
            <a:endParaRPr/>
          </a:p>
          <a:p>
            <a:pPr indent="0" lvl="2" marL="0" marR="0" rtl="0" algn="l">
              <a:spcBef>
                <a:spcPts val="0"/>
              </a:spcBef>
              <a:spcAft>
                <a:spcPts val="0"/>
              </a:spcAft>
              <a:buSzPts val="1800"/>
              <a:buFont typeface="Arial"/>
              <a:buNone/>
            </a:pPr>
            <a:r>
              <a:rPr b="1" i="0" lang="en-US" sz="1800" u="none" cap="none" strike="noStrike"/>
              <a:t>Change Name: </a:t>
            </a:r>
            <a:r>
              <a:rPr b="0" i="0" lang="en-US" sz="1800" u="none" cap="none" strike="noStrike"/>
              <a:t>If the employee gets married or divorced, there could be a name change.</a:t>
            </a:r>
            <a:endParaRPr/>
          </a:p>
          <a:p>
            <a:pPr indent="0" lvl="2" marL="0" marR="0" rtl="0" algn="l">
              <a:spcBef>
                <a:spcPts val="0"/>
              </a:spcBef>
              <a:spcAft>
                <a:spcPts val="0"/>
              </a:spcAft>
              <a:buSzPts val="1800"/>
              <a:buFont typeface="Arial"/>
              <a:buNone/>
            </a:pPr>
            <a:r>
              <a:rPr b="1" i="0" lang="en-US" sz="1800" u="none" cap="none" strike="noStrike"/>
              <a:t>Raise Salary: </a:t>
            </a:r>
            <a:r>
              <a:rPr b="0" i="0" lang="en-US" sz="1800" u="none" cap="none" strike="noStrike"/>
              <a:t>It increases based on merit.</a:t>
            </a:r>
            <a:endParaRPr/>
          </a:p>
          <a:p>
            <a:pPr indent="0" lvl="1" marL="0" marR="0" rtl="0" algn="l">
              <a:spcBef>
                <a:spcPts val="0"/>
              </a:spcBef>
              <a:spcAft>
                <a:spcPts val="0"/>
              </a:spcAft>
              <a:buSzPts val="1800"/>
              <a:buFont typeface="Arial"/>
              <a:buNone/>
            </a:pPr>
            <a:r>
              <a:rPr b="0" i="0" lang="en-US" sz="1800" u="none" cap="none" strike="noStrike"/>
              <a:t>After an employee object is created, you probably do not want to allow changes to the Employee ID or Social Security fields. Therefore, you need a way to create an employee without alterations except through the allowed methods.</a:t>
            </a:r>
            <a:endParaRPr/>
          </a:p>
        </p:txBody>
      </p:sp>
      <p:sp>
        <p:nvSpPr>
          <p:cNvPr id="471" name="Google Shape;471;g40a120c017_0_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6" name="Shape 4176"/>
        <p:cNvGrpSpPr/>
        <p:nvPr/>
      </p:nvGrpSpPr>
      <p:grpSpPr>
        <a:xfrm>
          <a:off x="0" y="0"/>
          <a:ext cx="0" cy="0"/>
          <a:chOff x="0" y="0"/>
          <a:chExt cx="0" cy="0"/>
        </a:xfrm>
      </p:grpSpPr>
      <p:sp>
        <p:nvSpPr>
          <p:cNvPr id="4177" name="Google Shape;4177;g40a120c017_0_34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8" name="Google Shape;4178;g40a120c017_0_34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Thread safety is really about the ability of a class to perform the same way when it is accessed by one thread, or multiple threads. Fundamentally, a class performs actions and holds data. Using this definition of thread safety – a class is thread safe if the actions the class performs and the data stored are consistent when used accessed by multiple threads.</a:t>
            </a:r>
            <a:endParaRPr/>
          </a:p>
          <a:p>
            <a:pPr indent="0" lvl="1" marL="0" marR="0" rtl="0" algn="l">
              <a:spcBef>
                <a:spcPts val="0"/>
              </a:spcBef>
              <a:spcAft>
                <a:spcPts val="0"/>
              </a:spcAft>
              <a:buSzPts val="1800"/>
              <a:buFont typeface="Arial"/>
              <a:buNone/>
            </a:pPr>
            <a:r>
              <a:rPr b="0" i="0" lang="en-US" sz="1800" u="none" cap="none" strike="noStrike"/>
              <a:t>Deadlock is a situation where thread A is blocked waiting for a condition set by thread B, but thread B is also blocked waiting for a condition set by thread A.</a:t>
            </a:r>
            <a:endParaRPr/>
          </a:p>
          <a:p>
            <a:pPr indent="0" lvl="1" marL="0" marR="0" rtl="0" algn="l">
              <a:spcBef>
                <a:spcPts val="0"/>
              </a:spcBef>
              <a:spcAft>
                <a:spcPts val="0"/>
              </a:spcAft>
              <a:buSzPts val="1800"/>
              <a:buFont typeface="Arial"/>
              <a:buNone/>
            </a:pPr>
            <a:r>
              <a:rPr b="0" i="0" lang="en-US" sz="1800" u="none" cap="none" strike="noStrike"/>
              <a:t>Livelock is a condition where a thread is not blocked, but cannot move forward because an operation it continually retries fails. Livelock is related to another condition, starvation, where a thread attempts to access a resource that it can never access – likely because other higher priority threads are continually accessing the resource.</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4179" name="Google Shape;4179;g40a120c017_0_34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4" name="Shape 4184"/>
        <p:cNvGrpSpPr/>
        <p:nvPr/>
      </p:nvGrpSpPr>
      <p:grpSpPr>
        <a:xfrm>
          <a:off x="0" y="0"/>
          <a:ext cx="0" cy="0"/>
          <a:chOff x="0" y="0"/>
          <a:chExt cx="0" cy="0"/>
        </a:xfrm>
      </p:grpSpPr>
      <p:sp>
        <p:nvSpPr>
          <p:cNvPr id="4185" name="Google Shape;4185;g40a120c017_0_34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6" name="Google Shape;4186;g40a120c017_0_34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187" name="Google Shape;4187;g40a120c017_0_34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4" name="Shape 4194"/>
        <p:cNvGrpSpPr/>
        <p:nvPr/>
      </p:nvGrpSpPr>
      <p:grpSpPr>
        <a:xfrm>
          <a:off x="0" y="0"/>
          <a:ext cx="0" cy="0"/>
          <a:chOff x="0" y="0"/>
          <a:chExt cx="0" cy="0"/>
        </a:xfrm>
      </p:grpSpPr>
      <p:sp>
        <p:nvSpPr>
          <p:cNvPr id="4195" name="Google Shape;4195;g40a120c017_0_34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6" name="Google Shape;4196;g40a120c017_0_3462: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Debugging Threads</a:t>
            </a:r>
            <a:endParaRPr/>
          </a:p>
          <a:p>
            <a:pPr indent="0" lvl="1" marL="0" marR="0" rtl="0" algn="l">
              <a:spcBef>
                <a:spcPts val="0"/>
              </a:spcBef>
              <a:spcAft>
                <a:spcPts val="0"/>
              </a:spcAft>
              <a:buSzPts val="1800"/>
              <a:buFont typeface="Arial"/>
              <a:buNone/>
            </a:pPr>
            <a:r>
              <a:rPr b="0" i="0" lang="en-US" sz="1800" u="none" cap="none" strike="noStrike"/>
              <a:t>Debugging threads can be difficult because the frequency and duration of time each thread is allocated can vary for many reasons including:</a:t>
            </a:r>
            <a:endParaRPr/>
          </a:p>
          <a:p>
            <a:pPr indent="0" lvl="2" marL="0" marR="0" rtl="0" algn="l">
              <a:spcBef>
                <a:spcPts val="0"/>
              </a:spcBef>
              <a:spcAft>
                <a:spcPts val="0"/>
              </a:spcAft>
              <a:buSzPts val="1800"/>
              <a:buFont typeface="Arial"/>
              <a:buNone/>
            </a:pPr>
            <a:r>
              <a:rPr b="0" i="0" lang="en-US" sz="1800" u="none" cap="none" strike="noStrike"/>
              <a:t>Thread scheduling is handled by an operating system and operating systems may use different scheduling algorithms</a:t>
            </a:r>
            <a:endParaRPr/>
          </a:p>
          <a:p>
            <a:pPr indent="0" lvl="2" marL="0" marR="0" rtl="0" algn="l">
              <a:spcBef>
                <a:spcPts val="0"/>
              </a:spcBef>
              <a:spcAft>
                <a:spcPts val="0"/>
              </a:spcAft>
              <a:buSzPts val="1800"/>
              <a:buFont typeface="Arial"/>
              <a:buNone/>
            </a:pPr>
            <a:r>
              <a:rPr b="0" i="0" lang="en-US" sz="1800" u="none" cap="none" strike="noStrike"/>
              <a:t>Machines have different counts and speeds of CPUs</a:t>
            </a:r>
            <a:endParaRPr/>
          </a:p>
          <a:p>
            <a:pPr indent="0" lvl="2" marL="0" marR="0" rtl="0" algn="l">
              <a:spcBef>
                <a:spcPts val="0"/>
              </a:spcBef>
              <a:spcAft>
                <a:spcPts val="0"/>
              </a:spcAft>
              <a:buSzPts val="1800"/>
              <a:buFont typeface="Arial"/>
              <a:buNone/>
            </a:pPr>
            <a:r>
              <a:rPr b="0" i="0" lang="en-US" sz="1800" u="none" cap="none" strike="noStrike"/>
              <a:t>Other applications may be placing load on the system</a:t>
            </a:r>
            <a:endParaRPr/>
          </a:p>
          <a:p>
            <a:pPr indent="0" lvl="1" marL="0" marR="0" rtl="0" algn="l">
              <a:spcBef>
                <a:spcPts val="0"/>
              </a:spcBef>
              <a:spcAft>
                <a:spcPts val="0"/>
              </a:spcAft>
              <a:buSzPts val="1800"/>
              <a:buFont typeface="Arial"/>
              <a:buNone/>
            </a:pPr>
            <a:r>
              <a:rPr b="0" i="0" lang="en-US" sz="1800" u="none" cap="none" strike="noStrike"/>
              <a:t>This is one of those cases where an application may seem to function perfectly while in development, but strange problems might manifest after it is in production because of scheduling variations. It is your responsibility to safeguard access to shared variables.</a:t>
            </a:r>
            <a:endParaRPr/>
          </a:p>
          <a:p>
            <a:pPr indent="0" lvl="0" marL="0" marR="0" rtl="0" algn="l">
              <a:spcBef>
                <a:spcPts val="0"/>
              </a:spcBef>
              <a:spcAft>
                <a:spcPts val="0"/>
              </a:spcAft>
              <a:buNone/>
            </a:pPr>
            <a:r>
              <a:t/>
            </a:r>
            <a:endParaRPr b="0" i="0" sz="1800" u="none" cap="none" strike="noStrike"/>
          </a:p>
        </p:txBody>
      </p:sp>
      <p:sp>
        <p:nvSpPr>
          <p:cNvPr id="4197" name="Google Shape;4197;g40a120c017_0_34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4" name="Shape 4204"/>
        <p:cNvGrpSpPr/>
        <p:nvPr/>
      </p:nvGrpSpPr>
      <p:grpSpPr>
        <a:xfrm>
          <a:off x="0" y="0"/>
          <a:ext cx="0" cy="0"/>
          <a:chOff x="0" y="0"/>
          <a:chExt cx="0" cy="0"/>
        </a:xfrm>
      </p:grpSpPr>
      <p:sp>
        <p:nvSpPr>
          <p:cNvPr id="4205" name="Google Shape;4205;g40a120c017_0_34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6" name="Google Shape;4206;g40a120c017_0_3470: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Shared Thread-Safe Data</a:t>
            </a:r>
            <a:endParaRPr/>
          </a:p>
          <a:p>
            <a:pPr indent="0" lvl="1" marL="0" marR="0" rtl="0" algn="l">
              <a:spcBef>
                <a:spcPts val="0"/>
              </a:spcBef>
              <a:spcAft>
                <a:spcPts val="0"/>
              </a:spcAft>
              <a:buSzPts val="1800"/>
              <a:buFont typeface="Arial"/>
              <a:buNone/>
            </a:pPr>
            <a:r>
              <a:rPr b="0" i="0" lang="en-US" sz="1800" u="none" cap="none" strike="noStrike"/>
              <a:t>Any shared data that is immutable, such as </a:t>
            </a:r>
            <a:r>
              <a:rPr b="0" i="0" lang="en-US" sz="1800" u="none" cap="none" strike="noStrike">
                <a:latin typeface="Courier New"/>
                <a:ea typeface="Courier New"/>
                <a:cs typeface="Courier New"/>
                <a:sym typeface="Courier New"/>
              </a:rPr>
              <a:t>String</a:t>
            </a:r>
            <a:r>
              <a:rPr b="0" i="0" lang="en-US" sz="1800" u="none" cap="none" strike="noStrike"/>
              <a:t> objects or final fields, are thread-safe because they can only be read and not written.</a:t>
            </a:r>
            <a:endParaRPr/>
          </a:p>
        </p:txBody>
      </p:sp>
      <p:sp>
        <p:nvSpPr>
          <p:cNvPr id="4207" name="Google Shape;4207;g40a120c017_0_34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2" name="Shape 4212"/>
        <p:cNvGrpSpPr/>
        <p:nvPr/>
      </p:nvGrpSpPr>
      <p:grpSpPr>
        <a:xfrm>
          <a:off x="0" y="0"/>
          <a:ext cx="0" cy="0"/>
          <a:chOff x="0" y="0"/>
          <a:chExt cx="0" cy="0"/>
        </a:xfrm>
      </p:grpSpPr>
      <p:sp>
        <p:nvSpPr>
          <p:cNvPr id="4213" name="Google Shape;4213;g40a120c017_0_34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4" name="Google Shape;4214;g40a120c017_0_3476: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Inconsistent Behavior</a:t>
            </a:r>
            <a:endParaRPr/>
          </a:p>
          <a:p>
            <a:pPr indent="0" lvl="1" marL="0" marR="0" rtl="0" algn="l">
              <a:spcBef>
                <a:spcPts val="0"/>
              </a:spcBef>
              <a:spcAft>
                <a:spcPts val="0"/>
              </a:spcAft>
              <a:buSzPts val="1800"/>
              <a:buFont typeface="Arial"/>
              <a:buNone/>
            </a:pPr>
            <a:r>
              <a:rPr b="0" i="0" lang="en-US" sz="1800" u="none" cap="none" strike="noStrike"/>
              <a:t>One possible problem with two threads incrementing the same field is that a lost update might occur. Imagine if both threads read a value of 41 from a field, increment the value by one, and then write their results back to the field. Both threads will have done an increment but the resulting value is only 42. Depending on how the Java Virtual Machine is implemented and the type of physical CPU being used, you may never or rarely see this behavior. However, you must always assume that it could happen.</a:t>
            </a:r>
            <a:endParaRPr/>
          </a:p>
          <a:p>
            <a:pPr indent="0" lvl="1" marL="0" marR="0" rtl="0" algn="l">
              <a:spcBef>
                <a:spcPts val="0"/>
              </a:spcBef>
              <a:spcAft>
                <a:spcPts val="0"/>
              </a:spcAft>
              <a:buSzPts val="1800"/>
              <a:buFont typeface="Arial"/>
              <a:buNone/>
            </a:pPr>
            <a:r>
              <a:rPr b="0" i="0" lang="en-US" sz="1800" u="none" cap="none" strike="noStrike"/>
              <a:t>If you have a long value of </a:t>
            </a:r>
            <a:r>
              <a:rPr b="0" i="0" lang="en-US" sz="1800" u="none" cap="none" strike="noStrike">
                <a:latin typeface="Courier New"/>
                <a:ea typeface="Courier New"/>
                <a:cs typeface="Courier New"/>
                <a:sym typeface="Courier New"/>
              </a:rPr>
              <a:t>0x0000_0000_ffff_ffff</a:t>
            </a:r>
            <a:r>
              <a:rPr b="0" i="0" lang="en-US" sz="1800" u="none" cap="none" strike="noStrike"/>
              <a:t> and increment it by </a:t>
            </a:r>
            <a:r>
              <a:rPr b="0" i="0" lang="en-US" sz="1800" u="none" cap="none" strike="noStrike">
                <a:latin typeface="Courier New"/>
                <a:ea typeface="Courier New"/>
                <a:cs typeface="Courier New"/>
                <a:sym typeface="Courier New"/>
              </a:rPr>
              <a:t>1</a:t>
            </a:r>
            <a:r>
              <a:rPr b="0" i="0" lang="en-US" sz="1800" u="none" cap="none" strike="noStrike"/>
              <a:t>, the result should be </a:t>
            </a:r>
            <a:r>
              <a:rPr b="0" i="0" lang="en-US" sz="1800" u="none" cap="none" strike="noStrike">
                <a:latin typeface="Courier New"/>
                <a:ea typeface="Courier New"/>
                <a:cs typeface="Courier New"/>
                <a:sym typeface="Courier New"/>
              </a:rPr>
              <a:t>0x0000_0001_0000_0000</a:t>
            </a:r>
            <a:r>
              <a:rPr b="0" i="0" lang="en-US" sz="1800" u="none" cap="none" strike="noStrike"/>
              <a:t>. However, because it is legal for a 64-bit field to be accessed using two separate 32-bit writes, there could temporarily be a value of </a:t>
            </a:r>
            <a:r>
              <a:rPr b="0" i="0" lang="en-US" sz="1800" u="none" cap="none" strike="noStrike">
                <a:latin typeface="Courier New"/>
                <a:ea typeface="Courier New"/>
                <a:cs typeface="Courier New"/>
                <a:sym typeface="Courier New"/>
              </a:rPr>
              <a:t>0x0000_0001_ffff_ffff</a:t>
            </a:r>
            <a:r>
              <a:rPr b="0" i="0" lang="en-US" sz="1800" u="none" cap="none" strike="noStrike"/>
              <a:t> or even </a:t>
            </a:r>
            <a:r>
              <a:rPr b="0" i="0" lang="en-US" sz="1800" u="none" cap="none" strike="noStrike">
                <a:latin typeface="Courier New"/>
                <a:ea typeface="Courier New"/>
                <a:cs typeface="Courier New"/>
                <a:sym typeface="Courier New"/>
              </a:rPr>
              <a:t>0x0000_0000_0000_0000</a:t>
            </a:r>
            <a:r>
              <a:rPr b="0" i="0" lang="en-US" sz="1800" u="none" cap="none" strike="noStrike"/>
              <a:t> depending on which bits are modified first. If a second thread was allowed to read a 64-bit field while it was being modified by another thread, an incorrect value could be retrieved.</a:t>
            </a:r>
            <a:endParaRPr/>
          </a:p>
        </p:txBody>
      </p:sp>
      <p:sp>
        <p:nvSpPr>
          <p:cNvPr id="4215" name="Google Shape;4215;g40a120c017_0_34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0" name="Shape 4220"/>
        <p:cNvGrpSpPr/>
        <p:nvPr/>
      </p:nvGrpSpPr>
      <p:grpSpPr>
        <a:xfrm>
          <a:off x="0" y="0"/>
          <a:ext cx="0" cy="0"/>
          <a:chOff x="0" y="0"/>
          <a:chExt cx="0" cy="0"/>
        </a:xfrm>
      </p:grpSpPr>
      <p:sp>
        <p:nvSpPr>
          <p:cNvPr id="4221" name="Google Shape;4221;g40a120c017_0_348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2" name="Google Shape;4222;g40a120c017_0_3482: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Synchronizing Actions</a:t>
            </a:r>
            <a:endParaRPr/>
          </a:p>
          <a:p>
            <a:pPr indent="0" lvl="1" marL="0" marR="0" rtl="0" algn="l">
              <a:spcBef>
                <a:spcPts val="0"/>
              </a:spcBef>
              <a:spcAft>
                <a:spcPts val="0"/>
              </a:spcAft>
              <a:buSzPts val="1800"/>
              <a:buFont typeface="Arial"/>
              <a:buNone/>
            </a:pPr>
            <a:r>
              <a:rPr b="0" i="0" lang="en-US" sz="1800" u="none" cap="none" strike="noStrike"/>
              <a:t>Every thread has a </a:t>
            </a:r>
            <a:r>
              <a:rPr b="0" i="1" lang="en-US" sz="1800" u="none" cap="none" strike="noStrike"/>
              <a:t>working memory</a:t>
            </a:r>
            <a:r>
              <a:rPr b="0" i="0" lang="en-US" sz="1800" u="none" cap="none" strike="noStrike"/>
              <a:t> in which it keeps its own </a:t>
            </a:r>
            <a:r>
              <a:rPr b="0" i="1" lang="en-US" sz="1800" u="none" cap="none" strike="noStrike"/>
              <a:t>working copy</a:t>
            </a:r>
            <a:r>
              <a:rPr b="0" i="0" lang="en-US" sz="1800" u="none" cap="none" strike="noStrike"/>
              <a:t> of variables that it must use or assign. As the thread executes a program, it operates on these working copies. There are several actions that will synchronize a thread’s </a:t>
            </a:r>
            <a:r>
              <a:rPr b="0" i="1" lang="en-US" sz="1800" u="none" cap="none" strike="noStrike"/>
              <a:t>working memory</a:t>
            </a:r>
            <a:r>
              <a:rPr b="0" i="0" lang="en-US" sz="1800" u="none" cap="none" strike="noStrike"/>
              <a:t> with main memory:</a:t>
            </a:r>
            <a:endParaRPr/>
          </a:p>
          <a:p>
            <a:pPr indent="0" lvl="2" marL="0" marR="0" rtl="0" algn="l">
              <a:spcBef>
                <a:spcPts val="0"/>
              </a:spcBef>
              <a:spcAft>
                <a:spcPts val="0"/>
              </a:spcAft>
              <a:buSzPts val="1800"/>
              <a:buFont typeface="Arial"/>
              <a:buNone/>
            </a:pPr>
            <a:r>
              <a:rPr b="0" i="0" lang="en-US" sz="1800" u="none" cap="none" strike="noStrike"/>
              <a:t>A volatile read or write of a variable (the </a:t>
            </a:r>
            <a:r>
              <a:rPr b="0" i="0" lang="en-US" sz="1800" u="none" cap="none" strike="noStrike">
                <a:latin typeface="Courier New"/>
                <a:ea typeface="Courier New"/>
                <a:cs typeface="Courier New"/>
                <a:sym typeface="Courier New"/>
              </a:rPr>
              <a:t>volatile</a:t>
            </a:r>
            <a:r>
              <a:rPr b="0" i="0" lang="en-US" sz="1800" u="none" cap="none" strike="noStrike"/>
              <a:t> keyword)</a:t>
            </a:r>
            <a:endParaRPr/>
          </a:p>
          <a:p>
            <a:pPr indent="0" lvl="2" marL="0" marR="0" rtl="0" algn="l">
              <a:spcBef>
                <a:spcPts val="0"/>
              </a:spcBef>
              <a:spcAft>
                <a:spcPts val="0"/>
              </a:spcAft>
              <a:buSzPts val="1800"/>
              <a:buFont typeface="Arial"/>
              <a:buNone/>
            </a:pPr>
            <a:r>
              <a:rPr b="0" i="0" lang="en-US" sz="1800" u="none" cap="none" strike="noStrike"/>
              <a:t>Locking or unlocking a monitor (the </a:t>
            </a:r>
            <a:r>
              <a:rPr b="0" i="0" lang="en-US" sz="1800" u="none" cap="none" strike="noStrike">
                <a:latin typeface="Courier New"/>
                <a:ea typeface="Courier New"/>
                <a:cs typeface="Courier New"/>
                <a:sym typeface="Courier New"/>
              </a:rPr>
              <a:t>synchronized</a:t>
            </a:r>
            <a:r>
              <a:rPr b="0" i="0" lang="en-US" sz="1800" u="none" cap="none" strike="noStrike"/>
              <a:t> keyword)</a:t>
            </a:r>
            <a:endParaRPr/>
          </a:p>
          <a:p>
            <a:pPr indent="0" lvl="2" marL="0" marR="0" rtl="0" algn="l">
              <a:spcBef>
                <a:spcPts val="0"/>
              </a:spcBef>
              <a:spcAft>
                <a:spcPts val="0"/>
              </a:spcAft>
              <a:buSzPts val="1800"/>
              <a:buFont typeface="Arial"/>
              <a:buNone/>
            </a:pPr>
            <a:r>
              <a:rPr b="0" i="0" lang="en-US" sz="1800" u="none" cap="none" strike="noStrike"/>
              <a:t>The first and last action of a thread</a:t>
            </a:r>
            <a:endParaRPr/>
          </a:p>
          <a:p>
            <a:pPr indent="0" lvl="2" marL="0" marR="0" rtl="0" algn="l">
              <a:spcBef>
                <a:spcPts val="0"/>
              </a:spcBef>
              <a:spcAft>
                <a:spcPts val="0"/>
              </a:spcAft>
              <a:buSzPts val="1800"/>
              <a:buFont typeface="Arial"/>
              <a:buNone/>
            </a:pPr>
            <a:r>
              <a:rPr b="0" i="0" lang="en-US" sz="1800" u="none" cap="none" strike="noStrike"/>
              <a:t>Actions that start a thread or detect that a thread has terminated</a:t>
            </a:r>
            <a:endParaRPr/>
          </a:p>
        </p:txBody>
      </p:sp>
      <p:sp>
        <p:nvSpPr>
          <p:cNvPr id="4223" name="Google Shape;4223;g40a120c017_0_348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8" name="Shape 4228"/>
        <p:cNvGrpSpPr/>
        <p:nvPr/>
      </p:nvGrpSpPr>
      <p:grpSpPr>
        <a:xfrm>
          <a:off x="0" y="0"/>
          <a:ext cx="0" cy="0"/>
          <a:chOff x="0" y="0"/>
          <a:chExt cx="0" cy="0"/>
        </a:xfrm>
      </p:grpSpPr>
      <p:sp>
        <p:nvSpPr>
          <p:cNvPr id="4229" name="Google Shape;4229;g40a120c017_0_348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0" name="Google Shape;4230;g40a120c017_0_348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Synchronized code blocks are used to ensure that data that is not thread-safe will not be accessed concurrently by multiple threads. </a:t>
            </a:r>
            <a:endParaRPr/>
          </a:p>
          <a:p>
            <a:pPr indent="0" lvl="0" marL="0" marR="0" rtl="0" algn="l">
              <a:spcBef>
                <a:spcPts val="0"/>
              </a:spcBef>
              <a:spcAft>
                <a:spcPts val="0"/>
              </a:spcAft>
              <a:buNone/>
            </a:pPr>
            <a:r>
              <a:t/>
            </a:r>
            <a:endParaRPr b="0" i="0" sz="1800" u="none" cap="none" strike="noStrike"/>
          </a:p>
        </p:txBody>
      </p:sp>
      <p:sp>
        <p:nvSpPr>
          <p:cNvPr id="4231" name="Google Shape;4231;g40a120c017_0_348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6" name="Shape 4236"/>
        <p:cNvGrpSpPr/>
        <p:nvPr/>
      </p:nvGrpSpPr>
      <p:grpSpPr>
        <a:xfrm>
          <a:off x="0" y="0"/>
          <a:ext cx="0" cy="0"/>
          <a:chOff x="0" y="0"/>
          <a:chExt cx="0" cy="0"/>
        </a:xfrm>
      </p:grpSpPr>
      <p:sp>
        <p:nvSpPr>
          <p:cNvPr id="4237" name="Google Shape;4237;g40a120c017_0_349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8" name="Google Shape;4238;g40a120c017_0_349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Synchronized Method Behavior</a:t>
            </a:r>
            <a:endParaRPr/>
          </a:p>
          <a:p>
            <a:pPr indent="0" lvl="1" marL="0" marR="0" rtl="0" algn="l">
              <a:spcBef>
                <a:spcPts val="0"/>
              </a:spcBef>
              <a:spcAft>
                <a:spcPts val="0"/>
              </a:spcAft>
              <a:buSzPts val="1800"/>
              <a:buFont typeface="Arial"/>
              <a:buNone/>
            </a:pPr>
            <a:r>
              <a:rPr b="0" i="0" lang="en-US" sz="1800" u="none" cap="none" strike="noStrike"/>
              <a:t>In the example in the slide, you can call only one method at a time in a </a:t>
            </a:r>
            <a:r>
              <a:rPr b="0" i="0" lang="en-US" sz="1800" u="none" cap="none" strike="noStrike">
                <a:latin typeface="Courier New"/>
                <a:ea typeface="Courier New"/>
                <a:cs typeface="Courier New"/>
                <a:sym typeface="Courier New"/>
              </a:rPr>
              <a:t>SynchronizedCounter </a:t>
            </a:r>
            <a:r>
              <a:rPr b="0" i="0" lang="en-US" sz="1800" u="none" cap="none" strike="noStrike"/>
              <a:t>object because all its methods are </a:t>
            </a:r>
            <a:r>
              <a:rPr b="0" i="0" lang="en-US" sz="1800" u="none" cap="none" strike="noStrike">
                <a:latin typeface="Courier New"/>
                <a:ea typeface="Courier New"/>
                <a:cs typeface="Courier New"/>
                <a:sym typeface="Courier New"/>
              </a:rPr>
              <a:t>synchronized</a:t>
            </a:r>
            <a:r>
              <a:rPr b="0" i="0" lang="en-US" sz="1800" u="none" cap="none" strike="noStrike"/>
              <a:t>. In this example, the synchronization is per </a:t>
            </a:r>
            <a:r>
              <a:rPr b="0" i="0" lang="en-US" sz="1800" u="none" cap="none" strike="noStrike">
                <a:latin typeface="Courier New"/>
                <a:ea typeface="Courier New"/>
                <a:cs typeface="Courier New"/>
                <a:sym typeface="Courier New"/>
              </a:rPr>
              <a:t>SynchronizedCounter</a:t>
            </a:r>
            <a:r>
              <a:rPr b="0" i="0" lang="en-US" sz="1800" u="none" cap="none" strike="noStrike"/>
              <a:t>. Two </a:t>
            </a:r>
            <a:r>
              <a:rPr b="0" i="0" lang="en-US" sz="1800" u="none" cap="none" strike="noStrike">
                <a:latin typeface="Courier New"/>
                <a:ea typeface="Courier New"/>
                <a:cs typeface="Courier New"/>
                <a:sym typeface="Courier New"/>
              </a:rPr>
              <a:t>SynchronizedCounter </a:t>
            </a:r>
            <a:r>
              <a:rPr b="0" i="0" lang="en-US" sz="1800" u="none" cap="none" strike="noStrike"/>
              <a:t>instances could be used concurrently.</a:t>
            </a:r>
            <a:endParaRPr b="1" i="0" sz="1800" u="none" cap="none" strike="noStrike"/>
          </a:p>
          <a:p>
            <a:pPr indent="0" lvl="1" marL="0" marR="0" rtl="0" algn="l">
              <a:spcBef>
                <a:spcPts val="0"/>
              </a:spcBef>
              <a:spcAft>
                <a:spcPts val="0"/>
              </a:spcAft>
              <a:buSzPts val="1800"/>
              <a:buFont typeface="Arial"/>
              <a:buNone/>
            </a:pPr>
            <a:r>
              <a:rPr b="0" i="0" lang="en-US" sz="1800" u="none" cap="none" strike="noStrike"/>
              <a:t>If the methods were not </a:t>
            </a:r>
            <a:r>
              <a:rPr b="0" i="0" lang="en-US" sz="1800" u="none" cap="none" strike="noStrike">
                <a:latin typeface="Courier New"/>
                <a:ea typeface="Courier New"/>
                <a:cs typeface="Courier New"/>
                <a:sym typeface="Courier New"/>
              </a:rPr>
              <a:t>synchronized</a:t>
            </a:r>
            <a:r>
              <a:rPr b="0" i="0" lang="en-US" sz="1800" u="none" cap="none" strike="noStrike"/>
              <a:t>, calling </a:t>
            </a:r>
            <a:r>
              <a:rPr b="0" i="0" lang="en-US" sz="1800" u="none" cap="none" strike="noStrike">
                <a:latin typeface="Courier New"/>
                <a:ea typeface="Courier New"/>
                <a:cs typeface="Courier New"/>
                <a:sym typeface="Courier New"/>
              </a:rPr>
              <a:t>decrement</a:t>
            </a:r>
            <a:r>
              <a:rPr b="0" i="0" lang="en-US" sz="1800" u="none" cap="none" strike="noStrike"/>
              <a:t> while </a:t>
            </a:r>
            <a:r>
              <a:rPr b="0" i="0" lang="en-US" sz="1800" u="none" cap="none" strike="noStrike">
                <a:latin typeface="Courier New"/>
                <a:ea typeface="Courier New"/>
                <a:cs typeface="Courier New"/>
                <a:sym typeface="Courier New"/>
              </a:rPr>
              <a:t>getValue</a:t>
            </a:r>
            <a:r>
              <a:rPr b="0" i="0" lang="en-US" sz="1800" u="none" cap="none" strike="noStrike"/>
              <a:t> is accessed  might result in unpredictable behavior. </a:t>
            </a:r>
            <a:endParaRPr/>
          </a:p>
        </p:txBody>
      </p:sp>
      <p:sp>
        <p:nvSpPr>
          <p:cNvPr id="4239" name="Google Shape;4239;g40a120c017_0_349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8" name="Shape 4248"/>
        <p:cNvGrpSpPr/>
        <p:nvPr/>
      </p:nvGrpSpPr>
      <p:grpSpPr>
        <a:xfrm>
          <a:off x="0" y="0"/>
          <a:ext cx="0" cy="0"/>
          <a:chOff x="0" y="0"/>
          <a:chExt cx="0" cy="0"/>
        </a:xfrm>
      </p:grpSpPr>
      <p:sp>
        <p:nvSpPr>
          <p:cNvPr id="4249" name="Google Shape;4249;g40a120c017_0_350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0" name="Google Shape;4250;g40a120c017_0_350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Synchronization Bottlenecks</a:t>
            </a:r>
            <a:endParaRPr/>
          </a:p>
          <a:p>
            <a:pPr indent="0" lvl="1" marL="0" marR="0" rtl="0" algn="l">
              <a:spcBef>
                <a:spcPts val="0"/>
              </a:spcBef>
              <a:spcAft>
                <a:spcPts val="0"/>
              </a:spcAft>
              <a:buSzPts val="1800"/>
              <a:buFont typeface="Arial"/>
              <a:buNone/>
            </a:pPr>
            <a:r>
              <a:rPr b="0" i="0" lang="en-US" sz="1800" u="none" cap="none" strike="noStrike"/>
              <a:t>Synchronization in multithreaded applications ensures reliable behavior. Because </a:t>
            </a:r>
            <a:r>
              <a:rPr b="0" i="0" lang="en-US" sz="1800" u="none" cap="none" strike="noStrike">
                <a:latin typeface="Courier New"/>
                <a:ea typeface="Courier New"/>
                <a:cs typeface="Courier New"/>
                <a:sym typeface="Courier New"/>
              </a:rPr>
              <a:t>synchronized</a:t>
            </a:r>
            <a:r>
              <a:rPr b="0" i="0" lang="en-US" sz="1800" u="none" cap="none" strike="noStrike"/>
              <a:t> blocks and methods are used to restrict a section of code to a single thread, you are potentially creating performance bottlenecks. </a:t>
            </a:r>
            <a:r>
              <a:rPr b="0" i="0" lang="en-US" sz="1800" u="none" cap="none" strike="noStrike">
                <a:latin typeface="Courier New"/>
                <a:ea typeface="Courier New"/>
                <a:cs typeface="Courier New"/>
                <a:sym typeface="Courier New"/>
              </a:rPr>
              <a:t>synchronized</a:t>
            </a:r>
            <a:r>
              <a:rPr b="0" i="0" lang="en-US" sz="1800" u="none" cap="none" strike="noStrike"/>
              <a:t> blocks can be used in place of </a:t>
            </a:r>
            <a:r>
              <a:rPr b="0" i="0" lang="en-US" sz="1800" u="none" cap="none" strike="noStrike">
                <a:latin typeface="Courier New"/>
                <a:ea typeface="Courier New"/>
                <a:cs typeface="Courier New"/>
                <a:sym typeface="Courier New"/>
              </a:rPr>
              <a:t>synchronized</a:t>
            </a:r>
            <a:r>
              <a:rPr b="0" i="0" lang="en-US" sz="1800" u="none" cap="none" strike="noStrike"/>
              <a:t> methods to reduce the number of lines that are exclusive to a single thread.</a:t>
            </a:r>
            <a:endParaRPr b="1" i="0" sz="1800" u="none" cap="none" strike="noStrike"/>
          </a:p>
          <a:p>
            <a:pPr indent="0" lvl="1" marL="0" marR="0" rtl="0" algn="l">
              <a:spcBef>
                <a:spcPts val="0"/>
              </a:spcBef>
              <a:spcAft>
                <a:spcPts val="0"/>
              </a:spcAft>
              <a:buSzPts val="1800"/>
              <a:buFont typeface="Arial"/>
              <a:buNone/>
            </a:pPr>
            <a:r>
              <a:rPr b="0" i="0" lang="en-US" sz="1800" u="none" cap="none" strike="noStrike"/>
              <a:t>Use synchronization as little as possible for performance, but as much as needed to guarantee reliability.</a:t>
            </a:r>
            <a:endParaRPr/>
          </a:p>
        </p:txBody>
      </p:sp>
      <p:sp>
        <p:nvSpPr>
          <p:cNvPr id="4251" name="Google Shape;4251;g40a120c017_0_350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8" name="Shape 4258"/>
        <p:cNvGrpSpPr/>
        <p:nvPr/>
      </p:nvGrpSpPr>
      <p:grpSpPr>
        <a:xfrm>
          <a:off x="0" y="0"/>
          <a:ext cx="0" cy="0"/>
          <a:chOff x="0" y="0"/>
          <a:chExt cx="0" cy="0"/>
        </a:xfrm>
      </p:grpSpPr>
      <p:sp>
        <p:nvSpPr>
          <p:cNvPr id="4259" name="Google Shape;4259;g40a120c017_0_35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60" name="Google Shape;4260;g40a120c017_0_3512:notes"/>
          <p:cNvSpPr txBox="1"/>
          <p:nvPr>
            <p:ph idx="1" type="body"/>
          </p:nvPr>
        </p:nvSpPr>
        <p:spPr>
          <a:xfrm>
            <a:off x="547687" y="529748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Nested </a:t>
            </a:r>
            <a:r>
              <a:rPr b="0" i="0" lang="en-US" sz="1800" u="none" cap="none" strike="noStrike">
                <a:latin typeface="Courier New"/>
                <a:ea typeface="Courier New"/>
                <a:cs typeface="Courier New"/>
                <a:sym typeface="Courier New"/>
              </a:rPr>
              <a:t>synchronized</a:t>
            </a:r>
            <a:r>
              <a:rPr b="0" i="0" lang="en-US" sz="1800" u="none" cap="none" strike="noStrike"/>
              <a:t> Blocks</a:t>
            </a:r>
            <a:endParaRPr/>
          </a:p>
          <a:p>
            <a:pPr indent="0" lvl="1" marL="0" marR="0" rtl="0" algn="l">
              <a:spcBef>
                <a:spcPts val="0"/>
              </a:spcBef>
              <a:spcAft>
                <a:spcPts val="0"/>
              </a:spcAft>
              <a:buSzPts val="1800"/>
              <a:buFont typeface="Arial"/>
              <a:buNone/>
            </a:pPr>
            <a:r>
              <a:rPr b="0" i="0" lang="en-US" sz="1800" u="none" cap="none" strike="noStrike"/>
              <a:t>A thread can lock multiple monitors simultaneously by using nested </a:t>
            </a:r>
            <a:r>
              <a:rPr b="0" i="0" lang="en-US" sz="1800" u="none" cap="none" strike="noStrike">
                <a:latin typeface="Courier New"/>
                <a:ea typeface="Courier New"/>
                <a:cs typeface="Courier New"/>
                <a:sym typeface="Courier New"/>
              </a:rPr>
              <a:t>synchronized</a:t>
            </a:r>
            <a:r>
              <a:rPr b="0" i="0" lang="en-US" sz="1800" u="none" cap="none" strike="noStrike"/>
              <a:t> blocks. </a:t>
            </a:r>
            <a:endParaRPr/>
          </a:p>
        </p:txBody>
      </p:sp>
      <p:sp>
        <p:nvSpPr>
          <p:cNvPr id="4261" name="Google Shape;4261;g40a120c017_0_35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0a120c017_0_8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7" name="Google Shape;487;g40a120c017_0_8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300"/>
              <a:buFont typeface="Arial"/>
              <a:buNone/>
            </a:pPr>
            <a:r>
              <a:rPr b="0" i="0" lang="en-US" sz="1300" u="none" cap="none" strike="noStrike"/>
              <a:t>Java has three visibility modifiers: </a:t>
            </a:r>
            <a:r>
              <a:rPr b="0" i="0" lang="en-US" sz="1300" u="none" cap="none" strike="noStrike">
                <a:latin typeface="Courier New"/>
                <a:ea typeface="Courier New"/>
                <a:cs typeface="Courier New"/>
                <a:sym typeface="Courier New"/>
              </a:rPr>
              <a:t>public</a:t>
            </a:r>
            <a:r>
              <a:rPr b="0" i="0" lang="en-US" sz="1800" u="none" cap="none" strike="noStrike"/>
              <a:t>, </a:t>
            </a:r>
            <a:r>
              <a:rPr b="0" i="0" lang="en-US" sz="1300" u="none" cap="none" strike="noStrike">
                <a:latin typeface="Courier New"/>
                <a:ea typeface="Courier New"/>
                <a:cs typeface="Courier New"/>
                <a:sym typeface="Courier New"/>
              </a:rPr>
              <a:t>private</a:t>
            </a:r>
            <a:r>
              <a:rPr b="0" i="0" lang="en-US" sz="1800" u="none" cap="none" strike="noStrike"/>
              <a:t>, </a:t>
            </a:r>
            <a:r>
              <a:rPr b="0" i="0" lang="en-US" sz="1300" u="none" cap="none" strike="noStrike"/>
              <a:t>and </a:t>
            </a:r>
            <a:r>
              <a:rPr b="0" i="0" lang="en-US" sz="1300" u="none" cap="none" strike="noStrike">
                <a:latin typeface="Courier New"/>
                <a:ea typeface="Courier New"/>
                <a:cs typeface="Courier New"/>
                <a:sym typeface="Courier New"/>
              </a:rPr>
              <a:t>protected</a:t>
            </a:r>
            <a:r>
              <a:rPr b="0" i="0" lang="en-US" sz="1300" u="none" cap="none" strike="noStrike"/>
              <a:t>. </a:t>
            </a:r>
            <a:endParaRPr/>
          </a:p>
        </p:txBody>
      </p:sp>
      <p:sp>
        <p:nvSpPr>
          <p:cNvPr id="488" name="Google Shape;488;g40a120c017_0_8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8" name="Shape 4268"/>
        <p:cNvGrpSpPr/>
        <p:nvPr/>
      </p:nvGrpSpPr>
      <p:grpSpPr>
        <a:xfrm>
          <a:off x="0" y="0"/>
          <a:ext cx="0" cy="0"/>
          <a:chOff x="0" y="0"/>
          <a:chExt cx="0" cy="0"/>
        </a:xfrm>
      </p:grpSpPr>
      <p:sp>
        <p:nvSpPr>
          <p:cNvPr id="4269" name="Google Shape;4269;g40a120c017_0_352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0" name="Google Shape;4270;g40a120c017_0_3520: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Multithreaded Servers</a:t>
            </a:r>
            <a:endParaRPr/>
          </a:p>
          <a:p>
            <a:pPr indent="0" lvl="1" marL="0" marR="0" rtl="0" algn="l">
              <a:spcBef>
                <a:spcPts val="0"/>
              </a:spcBef>
              <a:spcAft>
                <a:spcPts val="0"/>
              </a:spcAft>
              <a:buSzPts val="1800"/>
              <a:buFont typeface="Arial"/>
              <a:buNone/>
            </a:pPr>
            <a:r>
              <a:rPr b="0" i="0" lang="en-US" sz="1800" u="none" cap="none" strike="noStrike"/>
              <a:t>Even if you do not write code to create new threads of execution, your code might be run in a multithreaded environment. You must be aware of how threads work and how to write </a:t>
            </a:r>
            <a:br>
              <a:rPr b="0" i="0" lang="en-US" sz="1800" u="none" cap="none" strike="noStrike"/>
            </a:br>
            <a:r>
              <a:rPr b="0" i="0" lang="en-US" sz="1800" u="none" cap="none" strike="noStrike"/>
              <a:t>thread-safe code. When creating code to run inside of another piece of software (such as a middleware or application server), you must read the product’s documentation to discover whether threads will be created automatically. For instance, in a Java EE application server, there is a component called a Servlet that is used to handle HTTP requests. Servlets must always be thread-safe because the server starts a new thread for each HTTP request.</a:t>
            </a:r>
            <a:endParaRPr/>
          </a:p>
        </p:txBody>
      </p:sp>
      <p:sp>
        <p:nvSpPr>
          <p:cNvPr id="4271" name="Google Shape;4271;g40a120c017_0_352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6" name="Shape 4276"/>
        <p:cNvGrpSpPr/>
        <p:nvPr/>
      </p:nvGrpSpPr>
      <p:grpSpPr>
        <a:xfrm>
          <a:off x="0" y="0"/>
          <a:ext cx="0" cy="0"/>
          <a:chOff x="0" y="0"/>
          <a:chExt cx="0" cy="0"/>
        </a:xfrm>
      </p:grpSpPr>
      <p:sp>
        <p:nvSpPr>
          <p:cNvPr id="4277" name="Google Shape;4277;g40a120c017_0_352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8" name="Google Shape;4278;g40a120c017_0_3526: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Starvation and livelock are much less common a problem than deadlock, but are still problems that every designer of concurrent software is likely to encounter.</a:t>
            </a:r>
            <a:endParaRPr/>
          </a:p>
          <a:p>
            <a:pPr indent="0" lvl="1" marL="0" marR="0" rtl="0" algn="l">
              <a:spcBef>
                <a:spcPts val="0"/>
              </a:spcBef>
              <a:spcAft>
                <a:spcPts val="0"/>
              </a:spcAft>
              <a:buSzPts val="1800"/>
              <a:buFont typeface="Arial"/>
              <a:buNone/>
            </a:pPr>
            <a:r>
              <a:rPr b="1" i="0" lang="en-US" sz="1800" u="none" cap="none" strike="noStrike"/>
              <a:t>Starvation</a:t>
            </a:r>
            <a:endParaRPr/>
          </a:p>
          <a:p>
            <a:pPr indent="0" lvl="1" marL="0" marR="0" rtl="0" algn="l">
              <a:spcBef>
                <a:spcPts val="0"/>
              </a:spcBef>
              <a:spcAft>
                <a:spcPts val="0"/>
              </a:spcAft>
              <a:buSzPts val="1800"/>
              <a:buFont typeface="Arial"/>
              <a:buNone/>
            </a:pPr>
            <a:r>
              <a:rPr b="0" i="0" lang="en-US" sz="1800" u="none" cap="none" strike="noStrike"/>
              <a:t>Starvation describes a situation where a thread is unable to gain regular access to shared resources and is unable to make progress. This happens when shared resources are made unavailable for long periods by “greedy” threads. For example, suppose an object provides a synchronized method that often takes a long time to return. If one thread invokes this method frequently, other threads that also need frequent synchronized access to the same object will often be blocked.</a:t>
            </a:r>
            <a:endParaRPr/>
          </a:p>
          <a:p>
            <a:pPr indent="0" lvl="1" marL="0" marR="0" rtl="0" algn="l">
              <a:spcBef>
                <a:spcPts val="0"/>
              </a:spcBef>
              <a:spcAft>
                <a:spcPts val="0"/>
              </a:spcAft>
              <a:buSzPts val="1800"/>
              <a:buFont typeface="Arial"/>
              <a:buNone/>
            </a:pPr>
            <a:r>
              <a:rPr b="1" i="0" lang="en-US" sz="1800" u="none" cap="none" strike="noStrike"/>
              <a:t>Livelock</a:t>
            </a:r>
            <a:endParaRPr/>
          </a:p>
          <a:p>
            <a:pPr indent="0" lvl="1" marL="0" marR="0" rtl="0" algn="l">
              <a:spcBef>
                <a:spcPts val="0"/>
              </a:spcBef>
              <a:spcAft>
                <a:spcPts val="0"/>
              </a:spcAft>
              <a:buSzPts val="1800"/>
              <a:buFont typeface="Arial"/>
              <a:buNone/>
            </a:pPr>
            <a:r>
              <a:rPr b="0" i="0" lang="en-US" sz="1800" u="none" cap="none" strike="noStrike"/>
              <a:t>A thread often acts in response to the action of another thread. If the other thread’s action is also a response to the action of another thread, </a:t>
            </a:r>
            <a:r>
              <a:rPr b="0" i="1" lang="en-US" sz="1800" u="none" cap="none" strike="noStrike"/>
              <a:t>livelock</a:t>
            </a:r>
            <a:r>
              <a:rPr b="0" i="0" lang="en-US" sz="1800" u="none" cap="none" strike="noStrike"/>
              <a:t> may result. As with deadlock, livelocked threads are unable to make further progress. However, the threads are not blocked; they are simply too busy responding to each other to resume work.</a:t>
            </a:r>
            <a:endParaRPr/>
          </a:p>
        </p:txBody>
      </p:sp>
      <p:sp>
        <p:nvSpPr>
          <p:cNvPr id="4279" name="Google Shape;4279;g40a120c017_0_352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8" name="Shape 4288"/>
        <p:cNvGrpSpPr/>
        <p:nvPr/>
      </p:nvGrpSpPr>
      <p:grpSpPr>
        <a:xfrm>
          <a:off x="0" y="0"/>
          <a:ext cx="0" cy="0"/>
          <a:chOff x="0" y="0"/>
          <a:chExt cx="0" cy="0"/>
        </a:xfrm>
      </p:grpSpPr>
      <p:sp>
        <p:nvSpPr>
          <p:cNvPr id="4289" name="Google Shape;4289;g40a120c017_0_35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0" name="Google Shape;4290;g40a120c017_0_3536:notes"/>
          <p:cNvSpPr txBox="1"/>
          <p:nvPr>
            <p:ph idx="1" type="body"/>
          </p:nvPr>
        </p:nvSpPr>
        <p:spPr>
          <a:xfrm>
            <a:off x="523875" y="5326062"/>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use of synchronized code blocks can result in performance bottlenecks. Several components of the </a:t>
            </a:r>
            <a:r>
              <a:rPr b="0" i="0" lang="en-US" sz="1800" u="none" cap="none" strike="noStrike">
                <a:latin typeface="Courier New"/>
                <a:ea typeface="Courier New"/>
                <a:cs typeface="Courier New"/>
                <a:sym typeface="Courier New"/>
              </a:rPr>
              <a:t>java.util.concurrent</a:t>
            </a:r>
            <a:r>
              <a:rPr b="0" i="0" lang="en-US" sz="1800" u="none" cap="none" strike="noStrike"/>
              <a:t> package provide alternatives to using synchronized code blocks. </a:t>
            </a:r>
            <a:endParaRPr/>
          </a:p>
        </p:txBody>
      </p:sp>
      <p:sp>
        <p:nvSpPr>
          <p:cNvPr id="4291" name="Google Shape;4291;g40a120c017_0_35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6" name="Shape 4296"/>
        <p:cNvGrpSpPr/>
        <p:nvPr/>
      </p:nvGrpSpPr>
      <p:grpSpPr>
        <a:xfrm>
          <a:off x="0" y="0"/>
          <a:ext cx="0" cy="0"/>
          <a:chOff x="0" y="0"/>
          <a:chExt cx="0" cy="0"/>
        </a:xfrm>
      </p:grpSpPr>
      <p:sp>
        <p:nvSpPr>
          <p:cNvPr id="4297" name="Google Shape;4297;g40a120c017_0_354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
        <p:nvSpPr>
          <p:cNvPr id="4298" name="Google Shape;4298;g40a120c017_0_354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9" name="Google Shape;4299;g40a120c017_0_354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There is no need to use the </a:t>
            </a:r>
            <a:r>
              <a:rPr b="0" i="0" lang="en-US" sz="1800" u="none" cap="none" strike="noStrike">
                <a:latin typeface="Courier New"/>
                <a:ea typeface="Courier New"/>
                <a:cs typeface="Courier New"/>
                <a:sym typeface="Courier New"/>
              </a:rPr>
              <a:t>synchronized</a:t>
            </a:r>
            <a:r>
              <a:rPr b="0" i="0" lang="en-US" sz="1800" u="none" cap="none" strike="noStrike"/>
              <a:t> keyword with atomic variables. Methods exist to increment a value before or after the value is returned.</a:t>
            </a:r>
            <a:endParaRPr/>
          </a:p>
          <a:p>
            <a:pPr indent="0" lvl="1" marL="0" marR="0" rtl="0" algn="l">
              <a:spcBef>
                <a:spcPts val="0"/>
              </a:spcBef>
              <a:spcAft>
                <a:spcPts val="0"/>
              </a:spcAft>
              <a:buSzPts val="1800"/>
              <a:buFont typeface="Arial"/>
              <a:buNone/>
            </a:pPr>
            <a:r>
              <a:rPr b="0" i="0" lang="en-US" sz="1800" u="none" cap="none" strike="noStrike"/>
              <a:t>The output is: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New value: 6</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New value: 6</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New value: 7</a:t>
            </a:r>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6" name="Shape 4306"/>
        <p:cNvGrpSpPr/>
        <p:nvPr/>
      </p:nvGrpSpPr>
      <p:grpSpPr>
        <a:xfrm>
          <a:off x="0" y="0"/>
          <a:ext cx="0" cy="0"/>
          <a:chOff x="0" y="0"/>
          <a:chExt cx="0" cy="0"/>
        </a:xfrm>
      </p:grpSpPr>
      <p:sp>
        <p:nvSpPr>
          <p:cNvPr id="4307" name="Google Shape;4307;g40a120c017_0_355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8" name="Google Shape;4308;g40a120c017_0_355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CyclicBarrier</a:t>
            </a:r>
            <a:r>
              <a:rPr b="0" i="0" lang="en-US" sz="1800" u="none" cap="none" strike="noStrike"/>
              <a:t> Behavior</a:t>
            </a:r>
            <a:endParaRPr/>
          </a:p>
          <a:p>
            <a:pPr indent="0" lvl="1" marL="0" marR="0" rtl="0" algn="l">
              <a:spcBef>
                <a:spcPts val="0"/>
              </a:spcBef>
              <a:spcAft>
                <a:spcPts val="0"/>
              </a:spcAft>
              <a:buSzPts val="1800"/>
              <a:buFont typeface="Arial"/>
              <a:buNone/>
            </a:pPr>
            <a:r>
              <a:rPr b="0" i="0" lang="en-US" sz="1800" u="none" cap="none" strike="noStrike"/>
              <a:t>In this example, if only one thread calls </a:t>
            </a:r>
            <a:r>
              <a:rPr b="0" i="0" lang="en-US" sz="1800" u="none" cap="none" strike="noStrike">
                <a:latin typeface="Courier New"/>
                <a:ea typeface="Courier New"/>
                <a:cs typeface="Courier New"/>
                <a:sym typeface="Courier New"/>
              </a:rPr>
              <a:t>await()</a:t>
            </a:r>
            <a:r>
              <a:rPr b="0" i="0" lang="en-US" sz="1800" u="none" cap="none" strike="noStrike"/>
              <a:t> on the barrier, that thread may block forever. After a second thread calls </a:t>
            </a:r>
            <a:r>
              <a:rPr b="0" i="0" lang="en-US" sz="1800" u="none" cap="none" strike="noStrike">
                <a:latin typeface="Courier New"/>
                <a:ea typeface="Courier New"/>
                <a:cs typeface="Courier New"/>
                <a:sym typeface="Courier New"/>
              </a:rPr>
              <a:t>await()</a:t>
            </a:r>
            <a:r>
              <a:rPr b="0" i="0" lang="en-US" sz="1800" u="none" cap="none" strike="noStrike"/>
              <a:t>, any additional call to </a:t>
            </a:r>
            <a:r>
              <a:rPr b="0" i="0" lang="en-US" sz="1800" u="none" cap="none" strike="noStrike">
                <a:latin typeface="Courier New"/>
                <a:ea typeface="Courier New"/>
                <a:cs typeface="Courier New"/>
                <a:sym typeface="Courier New"/>
              </a:rPr>
              <a:t>await()</a:t>
            </a:r>
            <a:r>
              <a:rPr b="0" i="0" lang="en-US" sz="1800" u="none" cap="none" strike="noStrike"/>
              <a:t> will again block until the required number of threads is reached. A </a:t>
            </a:r>
            <a:r>
              <a:rPr b="0" i="0" lang="en-US" sz="1800" u="none" cap="none" strike="noStrike">
                <a:latin typeface="Courier New"/>
                <a:ea typeface="Courier New"/>
                <a:cs typeface="Courier New"/>
                <a:sym typeface="Courier New"/>
              </a:rPr>
              <a:t>CyclicBarrier</a:t>
            </a:r>
            <a:r>
              <a:rPr b="0" i="0" lang="en-US" sz="1800" u="none" cap="none" strike="noStrike"/>
              <a:t> contains a method, </a:t>
            </a:r>
            <a:r>
              <a:rPr b="0" i="0" lang="en-US" sz="1800" u="none" cap="none" strike="noStrike">
                <a:latin typeface="Courier New"/>
                <a:ea typeface="Courier New"/>
                <a:cs typeface="Courier New"/>
                <a:sym typeface="Courier New"/>
              </a:rPr>
              <a:t>await(long timeout, TimeUnit unit)</a:t>
            </a:r>
            <a:r>
              <a:rPr b="0" i="0" lang="en-US" sz="1800" u="none" cap="none" strike="noStrike"/>
              <a:t>, which will block for a specified duration and throw a </a:t>
            </a:r>
            <a:r>
              <a:rPr b="0" i="0" lang="en-US" sz="1800" u="none" cap="none" strike="noStrike">
                <a:latin typeface="Courier New"/>
                <a:ea typeface="Courier New"/>
                <a:cs typeface="Courier New"/>
                <a:sym typeface="Courier New"/>
              </a:rPr>
              <a:t>TimeoutException</a:t>
            </a:r>
            <a:r>
              <a:rPr b="0" i="0" lang="en-US" sz="1800" u="none" cap="none" strike="noStrike"/>
              <a:t> if that duration is reached.</a:t>
            </a:r>
            <a:endParaRPr/>
          </a:p>
          <a:p>
            <a:pPr indent="0" lvl="1" marL="0" marR="0" rtl="0" algn="l">
              <a:spcBef>
                <a:spcPts val="0"/>
              </a:spcBef>
              <a:spcAft>
                <a:spcPts val="0"/>
              </a:spcAft>
              <a:buSzPts val="1800"/>
              <a:buFont typeface="Arial"/>
              <a:buNone/>
            </a:pPr>
            <a:r>
              <a:rPr b="0" i="0" lang="en-US" sz="1800" u="none" cap="none" strike="noStrike"/>
              <a:t>Synchronizers</a:t>
            </a:r>
            <a:endParaRPr/>
          </a:p>
          <a:p>
            <a:pPr indent="0" lvl="1" marL="0" marR="0" rtl="0" algn="l">
              <a:spcBef>
                <a:spcPts val="0"/>
              </a:spcBef>
              <a:spcAft>
                <a:spcPts val="0"/>
              </a:spcAft>
              <a:buSzPts val="1800"/>
              <a:buFont typeface="Arial"/>
              <a:buNone/>
            </a:pPr>
            <a:r>
              <a:rPr b="0" i="0" lang="en-US" sz="1800" u="none" cap="none" strike="noStrike"/>
              <a:t>A framework of classes in the </a:t>
            </a:r>
            <a:r>
              <a:rPr b="0" i="0" lang="en-US" sz="1800" u="none" cap="none" strike="noStrike">
                <a:latin typeface="Courier New"/>
                <a:ea typeface="Courier New"/>
                <a:cs typeface="Courier New"/>
                <a:sym typeface="Courier New"/>
              </a:rPr>
              <a:t>java.util.concurrent</a:t>
            </a:r>
            <a:r>
              <a:rPr b="0" i="0" lang="en-US" sz="1800" u="none" cap="none" strike="noStrike"/>
              <a:t> package that provide mechanics for atomically managing synchronization state, blocking and unblocking threads, and queuing. The </a:t>
            </a:r>
            <a:r>
              <a:rPr b="0" i="0" lang="en-US" sz="1800" u="none" cap="none" strike="noStrike">
                <a:latin typeface="Courier New"/>
                <a:ea typeface="Courier New"/>
                <a:cs typeface="Courier New"/>
                <a:sym typeface="Courier New"/>
              </a:rPr>
              <a:t>CyclicBarrier</a:t>
            </a:r>
            <a:r>
              <a:rPr b="0" i="0" lang="en-US" sz="1800" u="none" cap="none" strike="noStrike"/>
              <a:t> class is an example.</a:t>
            </a:r>
            <a:endParaRPr/>
          </a:p>
          <a:p>
            <a:pPr indent="0" lvl="0" marL="0" marR="0" rtl="0" algn="l">
              <a:spcBef>
                <a:spcPts val="0"/>
              </a:spcBef>
              <a:spcAft>
                <a:spcPts val="0"/>
              </a:spcAft>
              <a:buNone/>
            </a:pPr>
            <a:r>
              <a:t/>
            </a:r>
            <a:endParaRPr b="0" i="0" sz="1800" u="none" cap="none" strike="noStrike"/>
          </a:p>
        </p:txBody>
      </p:sp>
      <p:sp>
        <p:nvSpPr>
          <p:cNvPr id="4309" name="Google Shape;4309;g40a120c017_0_355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8" name="Shape 4318"/>
        <p:cNvGrpSpPr/>
        <p:nvPr/>
      </p:nvGrpSpPr>
      <p:grpSpPr>
        <a:xfrm>
          <a:off x="0" y="0"/>
          <a:ext cx="0" cy="0"/>
          <a:chOff x="0" y="0"/>
          <a:chExt cx="0" cy="0"/>
        </a:xfrm>
      </p:grpSpPr>
      <p:sp>
        <p:nvSpPr>
          <p:cNvPr id="4319" name="Google Shape;4319;g40a120c017_0_356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0" name="Google Shape;4320;g40a120c017_0_356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If the main method runs as shown, the application will just wait. If line 18 is uncommented, then the program will exit normally.</a:t>
            </a:r>
            <a:endParaRPr/>
          </a:p>
        </p:txBody>
      </p:sp>
      <p:sp>
        <p:nvSpPr>
          <p:cNvPr id="4321" name="Google Shape;4321;g40a120c017_0_356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7" name="Shape 4327"/>
        <p:cNvGrpSpPr/>
        <p:nvPr/>
      </p:nvGrpSpPr>
      <p:grpSpPr>
        <a:xfrm>
          <a:off x="0" y="0"/>
          <a:ext cx="0" cy="0"/>
          <a:chOff x="0" y="0"/>
          <a:chExt cx="0" cy="0"/>
        </a:xfrm>
      </p:grpSpPr>
      <p:sp>
        <p:nvSpPr>
          <p:cNvPr id="4328" name="Google Shape;4328;g40a120c017_0_35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9" name="Google Shape;4329;g40a120c017_0_356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Concurrent Collections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ConcurrentLinkedQueue</a:t>
            </a:r>
            <a:r>
              <a:rPr b="0" i="0" lang="en-US" sz="1800" u="none" cap="none" strike="noStrike"/>
              <a:t> class supplies an efficient, scalable, thread-safe, nonblocking FIFO queue. Five implementations in </a:t>
            </a:r>
            <a:r>
              <a:rPr b="0" i="0" lang="en-US" sz="1800" u="none" cap="none" strike="noStrike">
                <a:latin typeface="Courier New"/>
                <a:ea typeface="Courier New"/>
                <a:cs typeface="Courier New"/>
                <a:sym typeface="Courier New"/>
              </a:rPr>
              <a:t>java.util.concurrent</a:t>
            </a:r>
            <a:r>
              <a:rPr b="0" i="0" lang="en-US" sz="1800" u="none" cap="none" strike="noStrike"/>
              <a:t> support the extended </a:t>
            </a:r>
            <a:r>
              <a:rPr b="0" i="0" lang="en-US" sz="1800" u="none" cap="none" strike="noStrike">
                <a:latin typeface="Courier New"/>
                <a:ea typeface="Courier New"/>
                <a:cs typeface="Courier New"/>
                <a:sym typeface="Courier New"/>
              </a:rPr>
              <a:t>BlockingQueue</a:t>
            </a:r>
            <a:r>
              <a:rPr b="0" i="0" lang="en-US" sz="1800" u="none" cap="none" strike="noStrike"/>
              <a:t> interface, which defines blocking versions of put and take: </a:t>
            </a:r>
            <a:r>
              <a:rPr b="0" i="0" lang="en-US" sz="1800" u="none" cap="none" strike="noStrike">
                <a:latin typeface="Courier New"/>
                <a:ea typeface="Courier New"/>
                <a:cs typeface="Courier New"/>
                <a:sym typeface="Courier New"/>
              </a:rPr>
              <a:t>LinkedBlockingQueue</a:t>
            </a:r>
            <a:r>
              <a:rPr b="0" i="0" lang="en-US" sz="1800" u="none" cap="none" strike="noStrike"/>
              <a:t>, </a:t>
            </a:r>
            <a:r>
              <a:rPr b="0" i="0" lang="en-US" sz="1800" u="none" cap="none" strike="noStrike">
                <a:latin typeface="Courier New"/>
                <a:ea typeface="Courier New"/>
                <a:cs typeface="Courier New"/>
                <a:sym typeface="Courier New"/>
              </a:rPr>
              <a:t>ArrayBlockingQueue</a:t>
            </a:r>
            <a:r>
              <a:rPr b="0" i="0" lang="en-US" sz="1800" u="none" cap="none" strike="noStrike"/>
              <a:t>, </a:t>
            </a:r>
            <a:r>
              <a:rPr b="0" i="0" lang="en-US" sz="1800" u="none" cap="none" strike="noStrike">
                <a:latin typeface="Courier New"/>
                <a:ea typeface="Courier New"/>
                <a:cs typeface="Courier New"/>
                <a:sym typeface="Courier New"/>
              </a:rPr>
              <a:t>SynchronousQueue</a:t>
            </a:r>
            <a:r>
              <a:rPr b="0" i="0" lang="en-US" sz="1800" u="none" cap="none" strike="noStrike"/>
              <a:t>, </a:t>
            </a:r>
            <a:r>
              <a:rPr b="0" i="0" lang="en-US" sz="1800" u="none" cap="none" strike="noStrike">
                <a:latin typeface="Courier New"/>
                <a:ea typeface="Courier New"/>
                <a:cs typeface="Courier New"/>
                <a:sym typeface="Courier New"/>
              </a:rPr>
              <a:t>PriorityBlockingQueue</a:t>
            </a:r>
            <a:r>
              <a:rPr b="0" i="0" lang="en-US" sz="1800" u="none" cap="none" strike="noStrike"/>
              <a:t>, and </a:t>
            </a:r>
            <a:r>
              <a:rPr b="0" i="0" lang="en-US" sz="1800" u="none" cap="none" strike="noStrike">
                <a:latin typeface="Courier New"/>
                <a:ea typeface="Courier New"/>
                <a:cs typeface="Courier New"/>
                <a:sym typeface="Courier New"/>
              </a:rPr>
              <a:t>DelayQueue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Besides queues, this package supplies </a:t>
            </a:r>
            <a:r>
              <a:rPr b="0" i="0" lang="en-US" sz="1800" u="none" cap="none" strike="noStrike">
                <a:latin typeface="Courier New"/>
                <a:ea typeface="Courier New"/>
                <a:cs typeface="Courier New"/>
                <a:sym typeface="Courier New"/>
              </a:rPr>
              <a:t>Collection</a:t>
            </a:r>
            <a:r>
              <a:rPr b="0" i="0" lang="en-US" sz="1800" u="none" cap="none" strike="noStrike"/>
              <a:t> implementations designed for use in multithreaded contexts: </a:t>
            </a:r>
            <a:r>
              <a:rPr b="0" i="0" lang="en-US" sz="1800" u="none" cap="none" strike="noStrike">
                <a:latin typeface="Courier New"/>
                <a:ea typeface="Courier New"/>
                <a:cs typeface="Courier New"/>
                <a:sym typeface="Courier New"/>
              </a:rPr>
              <a:t>ConcurrentHashMap</a:t>
            </a:r>
            <a:r>
              <a:rPr b="0" i="0" lang="en-US" sz="1800" u="none" cap="none" strike="noStrike"/>
              <a:t>, </a:t>
            </a:r>
            <a:r>
              <a:rPr b="0" i="0" lang="en-US" sz="1800" u="none" cap="none" strike="noStrike">
                <a:latin typeface="Courier New"/>
                <a:ea typeface="Courier New"/>
                <a:cs typeface="Courier New"/>
                <a:sym typeface="Courier New"/>
              </a:rPr>
              <a:t>ConcurrentSkipListMap</a:t>
            </a:r>
            <a:r>
              <a:rPr b="0" i="0" lang="en-US" sz="1800" u="none" cap="none" strike="noStrike"/>
              <a:t>, </a:t>
            </a:r>
            <a:r>
              <a:rPr b="0" i="0" lang="en-US" sz="1800" u="none" cap="none" strike="noStrike">
                <a:latin typeface="Courier New"/>
                <a:ea typeface="Courier New"/>
                <a:cs typeface="Courier New"/>
                <a:sym typeface="Courier New"/>
              </a:rPr>
              <a:t>ConcurrentSkipListSet</a:t>
            </a:r>
            <a:r>
              <a:rPr b="0" i="0" lang="en-US" sz="1800" u="none" cap="none" strike="noStrike"/>
              <a:t>, </a:t>
            </a:r>
            <a:r>
              <a:rPr b="0" i="0" lang="en-US" sz="1800" u="none" cap="none" strike="noStrike">
                <a:latin typeface="Courier New"/>
                <a:ea typeface="Courier New"/>
                <a:cs typeface="Courier New"/>
                <a:sym typeface="Courier New"/>
              </a:rPr>
              <a:t>CopyOnWriteArrayList</a:t>
            </a:r>
            <a:r>
              <a:rPr b="0" i="0" lang="en-US" sz="1800" u="none" cap="none" strike="noStrike"/>
              <a:t>, and </a:t>
            </a:r>
            <a:r>
              <a:rPr b="0" i="0" lang="en-US" sz="1800" u="none" cap="none" strike="noStrike">
                <a:latin typeface="Courier New"/>
                <a:ea typeface="Courier New"/>
                <a:cs typeface="Courier New"/>
                <a:sym typeface="Courier New"/>
              </a:rPr>
              <a:t>CopyOnWriteArraySet</a:t>
            </a:r>
            <a:r>
              <a:rPr b="0" i="0" lang="en-US" sz="1800" u="none" cap="none" strike="noStrike"/>
              <a:t>. When many threads are expected to access a given collection, a </a:t>
            </a:r>
            <a:r>
              <a:rPr b="0" i="0" lang="en-US" sz="1800" u="none" cap="none" strike="noStrike">
                <a:latin typeface="Courier New"/>
                <a:ea typeface="Courier New"/>
                <a:cs typeface="Courier New"/>
                <a:sym typeface="Courier New"/>
              </a:rPr>
              <a:t>ConcurrentHashMap</a:t>
            </a:r>
            <a:r>
              <a:rPr b="0" i="0" lang="en-US" sz="1800" u="none" cap="none" strike="noStrike"/>
              <a:t> is normally preferable to a synchronized </a:t>
            </a:r>
            <a:r>
              <a:rPr b="0" i="0" lang="en-US" sz="1800" u="none" cap="none" strike="noStrike">
                <a:latin typeface="Courier New"/>
                <a:ea typeface="Courier New"/>
                <a:cs typeface="Courier New"/>
                <a:sym typeface="Courier New"/>
              </a:rPr>
              <a:t>HashMap</a:t>
            </a:r>
            <a:r>
              <a:rPr b="0" i="0" lang="en-US" sz="1800" u="none" cap="none" strike="noStrike"/>
              <a:t>, and a </a:t>
            </a:r>
            <a:r>
              <a:rPr b="0" i="0" lang="en-US" sz="1800" u="none" cap="none" strike="noStrike">
                <a:latin typeface="Courier New"/>
                <a:ea typeface="Courier New"/>
                <a:cs typeface="Courier New"/>
                <a:sym typeface="Courier New"/>
              </a:rPr>
              <a:t>ConcurrentSkipListMap</a:t>
            </a:r>
            <a:r>
              <a:rPr b="0" i="0" lang="en-US" sz="1800" u="none" cap="none" strike="noStrike"/>
              <a:t> is normally preferable to a synchronized </a:t>
            </a:r>
            <a:r>
              <a:rPr b="0" i="0" lang="en-US" sz="1800" u="none" cap="none" strike="noStrike">
                <a:latin typeface="Courier New"/>
                <a:ea typeface="Courier New"/>
                <a:cs typeface="Courier New"/>
                <a:sym typeface="Courier New"/>
              </a:rPr>
              <a:t>TreeMap</a:t>
            </a:r>
            <a:r>
              <a:rPr b="0" i="0" lang="en-US" sz="1800" u="none" cap="none" strike="noStrike"/>
              <a:t>. A </a:t>
            </a:r>
            <a:r>
              <a:rPr b="0" i="0" lang="en-US" sz="1800" u="none" cap="none" strike="noStrike">
                <a:latin typeface="Courier New"/>
                <a:ea typeface="Courier New"/>
                <a:cs typeface="Courier New"/>
                <a:sym typeface="Courier New"/>
              </a:rPr>
              <a:t>CopyOnWriteArrayList</a:t>
            </a:r>
            <a:r>
              <a:rPr b="0" i="0" lang="en-US" sz="1800" u="none" cap="none" strike="noStrike"/>
              <a:t> is preferable to a synchronized </a:t>
            </a:r>
            <a:r>
              <a:rPr b="0" i="0" lang="en-US" sz="1800" u="none" cap="none" strike="noStrike">
                <a:latin typeface="Courier New"/>
                <a:ea typeface="Courier New"/>
                <a:cs typeface="Courier New"/>
                <a:sym typeface="Courier New"/>
              </a:rPr>
              <a:t>ArrayList</a:t>
            </a:r>
            <a:r>
              <a:rPr b="0" i="0" lang="en-US" sz="1800" u="none" cap="none" strike="noStrike"/>
              <a:t> when the expected number of reads and traversals greatly outnumber the number of updates to a list. </a:t>
            </a:r>
            <a:endParaRPr/>
          </a:p>
        </p:txBody>
      </p:sp>
      <p:sp>
        <p:nvSpPr>
          <p:cNvPr id="4330" name="Google Shape;4330;g40a120c017_0_35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5" name="Shape 4335"/>
        <p:cNvGrpSpPr/>
        <p:nvPr/>
      </p:nvGrpSpPr>
      <p:grpSpPr>
        <a:xfrm>
          <a:off x="0" y="0"/>
          <a:ext cx="0" cy="0"/>
          <a:chOff x="0" y="0"/>
          <a:chExt cx="0" cy="0"/>
        </a:xfrm>
      </p:grpSpPr>
      <p:sp>
        <p:nvSpPr>
          <p:cNvPr id="4336" name="Google Shape;4336;g40a120c017_0_357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7" name="Google Shape;4337;g40a120c017_0_357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CopyOnWriteArrayList</a:t>
            </a:r>
            <a:r>
              <a:rPr b="0" i="0" lang="en-US" sz="1800" u="none" cap="none" strike="noStrike"/>
              <a:t> is a thread safe </a:t>
            </a:r>
            <a:r>
              <a:rPr b="0" i="0" lang="en-US" sz="1800" u="none" cap="none" strike="noStrike">
                <a:latin typeface="Courier New"/>
                <a:ea typeface="Courier New"/>
                <a:cs typeface="Courier New"/>
                <a:sym typeface="Courier New"/>
              </a:rPr>
              <a:t>ArrayList</a:t>
            </a:r>
            <a:r>
              <a:rPr b="0" i="0" lang="en-US" sz="1800" u="none" cap="none" strike="noStrike"/>
              <a:t> implementation found in the </a:t>
            </a:r>
            <a:r>
              <a:rPr b="0" i="0" lang="en-US" sz="1800" u="none" cap="none" strike="noStrike">
                <a:latin typeface="Courier New"/>
                <a:ea typeface="Courier New"/>
                <a:cs typeface="Courier New"/>
                <a:sym typeface="Courier New"/>
              </a:rPr>
              <a:t>java.util.concurrency</a:t>
            </a:r>
            <a:r>
              <a:rPr b="0" i="0" lang="en-US" sz="1800" u="none" cap="none" strike="noStrike"/>
              <a:t> library.    </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The three </a:t>
            </a:r>
            <a:r>
              <a:rPr b="0" i="0" lang="en-US" sz="1800" u="none" cap="none" strike="noStrike">
                <a:latin typeface="Courier New"/>
                <a:ea typeface="Courier New"/>
                <a:cs typeface="Courier New"/>
                <a:sym typeface="Courier New"/>
              </a:rPr>
              <a:t>es</a:t>
            </a:r>
            <a:r>
              <a:rPr b="0" i="0" lang="en-US" sz="1800" u="none" cap="none" strike="noStrike"/>
              <a:t> statements were combined onto one line so the source code would fit in the slide.</a:t>
            </a:r>
            <a:endParaRPr/>
          </a:p>
        </p:txBody>
      </p:sp>
      <p:sp>
        <p:nvSpPr>
          <p:cNvPr id="4338" name="Google Shape;4338;g40a120c017_0_357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4" name="Shape 4344"/>
        <p:cNvGrpSpPr/>
        <p:nvPr/>
      </p:nvGrpSpPr>
      <p:grpSpPr>
        <a:xfrm>
          <a:off x="0" y="0"/>
          <a:ext cx="0" cy="0"/>
          <a:chOff x="0" y="0"/>
          <a:chExt cx="0" cy="0"/>
        </a:xfrm>
      </p:grpSpPr>
      <p:sp>
        <p:nvSpPr>
          <p:cNvPr id="4345" name="Google Shape;4345;g40a120c017_0_358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
        <p:nvSpPr>
          <p:cNvPr id="4346" name="Google Shape;4346;g40a120c017_0_358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347" name="Google Shape;4347;g40a120c017_0_358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3" name="Shape 4353"/>
        <p:cNvGrpSpPr/>
        <p:nvPr/>
      </p:nvGrpSpPr>
      <p:grpSpPr>
        <a:xfrm>
          <a:off x="0" y="0"/>
          <a:ext cx="0" cy="0"/>
          <a:chOff x="0" y="0"/>
          <a:chExt cx="0" cy="0"/>
        </a:xfrm>
      </p:grpSpPr>
      <p:sp>
        <p:nvSpPr>
          <p:cNvPr id="4354" name="Google Shape;4354;g40a120c017_0_35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5" name="Google Shape;4355;g40a120c017_0_358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practice, you create a multithreaded network client.</a:t>
            </a:r>
            <a:endParaRPr/>
          </a:p>
        </p:txBody>
      </p:sp>
      <p:sp>
        <p:nvSpPr>
          <p:cNvPr id="4356" name="Google Shape;4356;g40a120c017_0_35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0a120c017_0_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g40a120c017_0_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000"/>
              <a:buFont typeface="Arial"/>
              <a:buNone/>
            </a:pPr>
            <a:r>
              <a:rPr b="0" i="0" lang="en-US" sz="1000" u="none" cap="none" strike="noStrike"/>
              <a:t>In Java, we accomplish encapsulation through the use of visibility modifiers.</a:t>
            </a:r>
            <a:r>
              <a:rPr b="0" i="0" lang="en-US" sz="1800" u="none" cap="none" strike="noStrike"/>
              <a:t> Declaring Java fields private makes it invisible outside of the methods in the class itself.</a:t>
            </a:r>
            <a:endParaRPr/>
          </a:p>
          <a:p>
            <a:pPr indent="0" lvl="1" marL="0" marR="0" rtl="0" algn="l">
              <a:spcBef>
                <a:spcPts val="0"/>
              </a:spcBef>
              <a:spcAft>
                <a:spcPts val="0"/>
              </a:spcAft>
              <a:buSzPts val="1800"/>
              <a:buFont typeface="Arial"/>
              <a:buNone/>
            </a:pPr>
            <a:r>
              <a:rPr b="0" i="0" lang="en-US" sz="1800" u="none" cap="none" strike="noStrike"/>
              <a:t>In this example, the fields </a:t>
            </a:r>
            <a:r>
              <a:rPr b="0" i="0" lang="en-US" sz="1800" u="none" cap="none" strike="noStrike">
                <a:latin typeface="Courier New"/>
                <a:ea typeface="Courier New"/>
                <a:cs typeface="Courier New"/>
                <a:sym typeface="Courier New"/>
              </a:rPr>
              <a:t>custID</a:t>
            </a:r>
            <a:r>
              <a:rPr b="0" i="0" lang="en-US" sz="1800" u="none" cap="none" strike="noStrike"/>
              <a:t>, </a:t>
            </a:r>
            <a:r>
              <a:rPr b="0" i="0" lang="en-US" sz="1800" u="none" cap="none" strike="noStrike">
                <a:latin typeface="Courier New"/>
                <a:ea typeface="Courier New"/>
                <a:cs typeface="Courier New"/>
                <a:sym typeface="Courier New"/>
              </a:rPr>
              <a:t>name</a:t>
            </a:r>
            <a:r>
              <a:rPr b="0" i="0" lang="en-US" sz="1800" u="none" cap="none" strike="noStrike"/>
              <a:t>, and </a:t>
            </a:r>
            <a:r>
              <a:rPr b="0" i="0" lang="en-US" sz="1800" u="none" cap="none" strike="noStrike">
                <a:latin typeface="Courier New"/>
                <a:ea typeface="Courier New"/>
                <a:cs typeface="Courier New"/>
                <a:sym typeface="Courier New"/>
              </a:rPr>
              <a:t>amount</a:t>
            </a:r>
            <a:r>
              <a:rPr b="0" i="0" lang="en-US" sz="1800" u="none" cap="none" strike="noStrike"/>
              <a:t> are now marked private, making them invisible outside of the methods in the class itself.</a:t>
            </a:r>
            <a:endParaRPr/>
          </a:p>
        </p:txBody>
      </p:sp>
      <p:sp>
        <p:nvSpPr>
          <p:cNvPr id="497" name="Google Shape;497;g40a120c017_0_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2" name="Shape 4362"/>
        <p:cNvGrpSpPr/>
        <p:nvPr/>
      </p:nvGrpSpPr>
      <p:grpSpPr>
        <a:xfrm>
          <a:off x="0" y="0"/>
          <a:ext cx="0" cy="0"/>
          <a:chOff x="0" y="0"/>
          <a:chExt cx="0" cy="0"/>
        </a:xfrm>
      </p:grpSpPr>
      <p:sp>
        <p:nvSpPr>
          <p:cNvPr id="4363" name="Google Shape;4363;g40a120c017_0_359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4" name="Google Shape;4364;g40a120c017_0_3594: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p:txBody>
      </p:sp>
      <p:sp>
        <p:nvSpPr>
          <p:cNvPr id="4365" name="Google Shape;4365;g40a120c017_0_359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0" name="Shape 4370"/>
        <p:cNvGrpSpPr/>
        <p:nvPr/>
      </p:nvGrpSpPr>
      <p:grpSpPr>
        <a:xfrm>
          <a:off x="0" y="0"/>
          <a:ext cx="0" cy="0"/>
          <a:chOff x="0" y="0"/>
          <a:chExt cx="0" cy="0"/>
        </a:xfrm>
      </p:grpSpPr>
      <p:sp>
        <p:nvSpPr>
          <p:cNvPr id="4371" name="Google Shape;4371;g40a120c017_0_36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2" name="Google Shape;4372;g40a120c017_0_3600: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 c</a:t>
            </a:r>
            <a:endParaRPr/>
          </a:p>
        </p:txBody>
      </p:sp>
      <p:sp>
        <p:nvSpPr>
          <p:cNvPr id="4373" name="Google Shape;4373;g40a120c017_0_36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15 -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8" name="Shape 4378"/>
        <p:cNvGrpSpPr/>
        <p:nvPr/>
      </p:nvGrpSpPr>
      <p:grpSpPr>
        <a:xfrm>
          <a:off x="0" y="0"/>
          <a:ext cx="0" cy="0"/>
          <a:chOff x="0" y="0"/>
          <a:chExt cx="0" cy="0"/>
        </a:xfrm>
      </p:grpSpPr>
      <p:sp>
        <p:nvSpPr>
          <p:cNvPr id="4379" name="Google Shape;4379;g40a120c017_0_363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0" name="Google Shape;4380;g40a120c017_0_363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4" name="Shape 4384"/>
        <p:cNvGrpSpPr/>
        <p:nvPr/>
      </p:nvGrpSpPr>
      <p:grpSpPr>
        <a:xfrm>
          <a:off x="0" y="0"/>
          <a:ext cx="0" cy="0"/>
          <a:chOff x="0" y="0"/>
          <a:chExt cx="0" cy="0"/>
        </a:xfrm>
      </p:grpSpPr>
      <p:sp>
        <p:nvSpPr>
          <p:cNvPr id="4385" name="Google Shape;4385;g40a120c017_0_364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6" name="Google Shape;4386;g40a120c017_0_364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387" name="Google Shape;4387;g40a120c017_0_364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3" name="Shape 4393"/>
        <p:cNvGrpSpPr/>
        <p:nvPr/>
      </p:nvGrpSpPr>
      <p:grpSpPr>
        <a:xfrm>
          <a:off x="0" y="0"/>
          <a:ext cx="0" cy="0"/>
          <a:chOff x="0" y="0"/>
          <a:chExt cx="0" cy="0"/>
        </a:xfrm>
      </p:grpSpPr>
      <p:sp>
        <p:nvSpPr>
          <p:cNvPr id="4394" name="Google Shape;4394;g40a120c017_0_365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5" name="Google Shape;4395;g40a120c017_0_365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CPU Count</a:t>
            </a:r>
            <a:endParaRPr/>
          </a:p>
          <a:p>
            <a:pPr indent="0" lvl="1" marL="0" marR="0" rtl="0" algn="l">
              <a:spcBef>
                <a:spcPts val="0"/>
              </a:spcBef>
              <a:spcAft>
                <a:spcPts val="0"/>
              </a:spcAft>
              <a:buSzPts val="1800"/>
              <a:buFont typeface="Arial"/>
              <a:buNone/>
            </a:pPr>
            <a:r>
              <a:rPr b="0" i="0" lang="en-US" sz="1800" u="none" cap="none" strike="noStrike"/>
              <a:t>If your tasks are compute-intensive as opposed to I/O intensive, the number of parallel tasks should not greatly outnumber the number of processors in your system. You can detect the number of processors easily in Java:</a:t>
            </a:r>
            <a:endParaRPr/>
          </a:p>
          <a:p>
            <a:pPr indent="0" lvl="4" marL="0" marR="0" rtl="0" algn="l">
              <a:spcBef>
                <a:spcPts val="0"/>
              </a:spcBef>
              <a:spcAft>
                <a:spcPts val="0"/>
              </a:spcAft>
              <a:buSzPts val="1800"/>
              <a:buFont typeface="Arial"/>
              <a:buNone/>
            </a:pPr>
            <a:r>
              <a:rPr b="0" i="0" lang="en-US" sz="1800" u="none" cap="none" strike="noStrike"/>
              <a:t>int count = Runtime.getRuntime().availableProcessors();</a:t>
            </a:r>
            <a:endParaRPr/>
          </a:p>
        </p:txBody>
      </p:sp>
      <p:sp>
        <p:nvSpPr>
          <p:cNvPr id="4396" name="Google Shape;4396;g40a120c017_0_365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1" name="Shape 4401"/>
        <p:cNvGrpSpPr/>
        <p:nvPr/>
      </p:nvGrpSpPr>
      <p:grpSpPr>
        <a:xfrm>
          <a:off x="0" y="0"/>
          <a:ext cx="0" cy="0"/>
          <a:chOff x="0" y="0"/>
          <a:chExt cx="0" cy="0"/>
        </a:xfrm>
      </p:grpSpPr>
      <p:sp>
        <p:nvSpPr>
          <p:cNvPr id="4402" name="Google Shape;4402;g40a120c017_0_36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3" name="Google Shape;4403;g40a120c017_0_365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Setting the Stage</a:t>
            </a:r>
            <a:endParaRPr/>
          </a:p>
          <a:p>
            <a:pPr indent="0" lvl="1" marL="0" marR="0" rtl="0" algn="l">
              <a:spcBef>
                <a:spcPts val="0"/>
              </a:spcBef>
              <a:spcAft>
                <a:spcPts val="0"/>
              </a:spcAft>
              <a:buSzPts val="1800"/>
              <a:buFont typeface="Arial"/>
              <a:buNone/>
            </a:pPr>
            <a:r>
              <a:rPr b="0" i="0" lang="en-US" sz="1800" u="none" cap="none" strike="noStrike"/>
              <a:t>If you have a large amount of data to process but only one thread to process that data, a single CPU will be used. In the slide's graphic, a large set of data (an array, possibly) is being processed. The array processing could be a simple task, such as finding the highest value in the array. In a four CPU system, there would be three CPUs sitting idle while the array was being processed.</a:t>
            </a:r>
            <a:endParaRPr/>
          </a:p>
        </p:txBody>
      </p:sp>
      <p:sp>
        <p:nvSpPr>
          <p:cNvPr id="4404" name="Google Shape;4404;g40a120c017_0_36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0" name="Shape 4410"/>
        <p:cNvGrpSpPr/>
        <p:nvPr/>
      </p:nvGrpSpPr>
      <p:grpSpPr>
        <a:xfrm>
          <a:off x="0" y="0"/>
          <a:ext cx="0" cy="0"/>
          <a:chOff x="0" y="0"/>
          <a:chExt cx="0" cy="0"/>
        </a:xfrm>
      </p:grpSpPr>
      <p:sp>
        <p:nvSpPr>
          <p:cNvPr id="4411" name="Google Shape;4411;g40a120c017_0_366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2" name="Google Shape;4412;g40a120c017_0_3664: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Splitting the Data</a:t>
            </a:r>
            <a:endParaRPr/>
          </a:p>
          <a:p>
            <a:pPr indent="0" lvl="1" marL="0" marR="0" rtl="0" algn="l">
              <a:spcBef>
                <a:spcPts val="0"/>
              </a:spcBef>
              <a:spcAft>
                <a:spcPts val="0"/>
              </a:spcAft>
              <a:buSzPts val="1800"/>
              <a:buFont typeface="Arial"/>
              <a:buNone/>
            </a:pPr>
            <a:r>
              <a:rPr b="0" i="0" lang="en-US" sz="1800" u="none" cap="none" strike="noStrike"/>
              <a:t>In the slide's graphic, a large set of data (an array, possibly) is split into four subsets of data, one subset for each CPU. A thread per CPU is created to process the data. After processing the subsets of data, the results will have to be combined in a meaningful way. There are several ways to subdivide the large dataset to be processed. It would be overly memory-intensive to create a new array per thread that contains a copy of a portion of the original array. Each array can share a reference to the single large array but access only a subset in a non-blocking thread-safe way.</a:t>
            </a:r>
            <a:endParaRPr/>
          </a:p>
        </p:txBody>
      </p:sp>
      <p:sp>
        <p:nvSpPr>
          <p:cNvPr id="4413" name="Google Shape;4413;g40a120c017_0_366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9" name="Shape 4419"/>
        <p:cNvGrpSpPr/>
        <p:nvPr/>
      </p:nvGrpSpPr>
      <p:grpSpPr>
        <a:xfrm>
          <a:off x="0" y="0"/>
          <a:ext cx="0" cy="0"/>
          <a:chOff x="0" y="0"/>
          <a:chExt cx="0" cy="0"/>
        </a:xfrm>
      </p:grpSpPr>
      <p:sp>
        <p:nvSpPr>
          <p:cNvPr id="4420" name="Google Shape;4420;g40a120c017_0_367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1" name="Google Shape;4421;g40a120c017_0_367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422" name="Google Shape;4422;g40a120c017_0_367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9" name="Shape 4429"/>
        <p:cNvGrpSpPr/>
        <p:nvPr/>
      </p:nvGrpSpPr>
      <p:grpSpPr>
        <a:xfrm>
          <a:off x="0" y="0"/>
          <a:ext cx="0" cy="0"/>
          <a:chOff x="0" y="0"/>
          <a:chExt cx="0" cy="0"/>
        </a:xfrm>
      </p:grpSpPr>
      <p:sp>
        <p:nvSpPr>
          <p:cNvPr id="4430" name="Google Shape;4430;g40a120c017_0_367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31" name="Google Shape;4431;g40a120c017_0_3679: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Work Granularity</a:t>
            </a:r>
            <a:endParaRPr/>
          </a:p>
          <a:p>
            <a:pPr indent="0" lvl="1" marL="0" marR="0" rtl="0" algn="l">
              <a:spcBef>
                <a:spcPts val="0"/>
              </a:spcBef>
              <a:spcAft>
                <a:spcPts val="0"/>
              </a:spcAft>
              <a:buSzPts val="1800"/>
              <a:buFont typeface="Arial"/>
              <a:buNone/>
            </a:pPr>
            <a:r>
              <a:rPr b="0" i="0" lang="en-US" sz="1800" u="none" cap="none" strike="noStrike"/>
              <a:t>By subdividing the data to be processed until there are more subsets than threads, we are facilitating “work-stealing.” In work-stealing, a thread that has run out of work can steal work (a data subset) from the processing queue of another thread. You must determine the optimal size of the work to add to each thread’s processing queue. Overly subdividing the data to be processed can cause unnecessary overhead, while insufficiently subdividing the data can result in underutilization of CPUs.</a:t>
            </a:r>
            <a:endParaRPr/>
          </a:p>
        </p:txBody>
      </p:sp>
      <p:sp>
        <p:nvSpPr>
          <p:cNvPr id="4432" name="Google Shape;4432;g40a120c017_0_367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16 -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9" name="Shape 4439"/>
        <p:cNvGrpSpPr/>
        <p:nvPr/>
      </p:nvGrpSpPr>
      <p:grpSpPr>
        <a:xfrm>
          <a:off x="0" y="0"/>
          <a:ext cx="0" cy="0"/>
          <a:chOff x="0" y="0"/>
          <a:chExt cx="0" cy="0"/>
        </a:xfrm>
      </p:grpSpPr>
      <p:sp>
        <p:nvSpPr>
          <p:cNvPr id="4440" name="Google Shape;4440;g40a120c017_0_36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1" name="Google Shape;4441;g40a120c017_0_368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Parallel Potential</a:t>
            </a:r>
            <a:endParaRPr/>
          </a:p>
          <a:p>
            <a:pPr indent="0" lvl="1" marL="0" marR="0" rtl="0" algn="l">
              <a:spcBef>
                <a:spcPts val="0"/>
              </a:spcBef>
              <a:spcAft>
                <a:spcPts val="0"/>
              </a:spcAft>
              <a:buSzPts val="1800"/>
              <a:buFont typeface="Arial"/>
              <a:buNone/>
            </a:pPr>
            <a:r>
              <a:rPr b="0" i="0" lang="en-US" sz="1800" u="none" cap="none" strike="noStrike"/>
              <a:t>In this example, there are two separate tasks that could be executed in parallel. Initializing the array with random values and searching the array for the largest possible value could both be done in parallel.</a:t>
            </a:r>
            <a:endParaRPr/>
          </a:p>
        </p:txBody>
      </p:sp>
      <p:sp>
        <p:nvSpPr>
          <p:cNvPr id="4442" name="Google Shape;4442;g40a120c017_0_36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0a120c017_0_1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g40a120c017_0_1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current setter methods in the class allow any class that uses an instance of </a:t>
            </a:r>
            <a:r>
              <a:rPr b="0" i="0" lang="en-US" sz="1800" u="none" cap="none" strike="noStrike">
                <a:latin typeface="Courier New"/>
                <a:ea typeface="Courier New"/>
                <a:cs typeface="Courier New"/>
                <a:sym typeface="Courier New"/>
              </a:rPr>
              <a:t>Employee</a:t>
            </a:r>
            <a:r>
              <a:rPr b="0" i="0" lang="en-US" sz="1800" u="none" cap="none" strike="noStrike"/>
              <a:t> to alter the object’s ID, salary, and SSN fields. From a business standpoint, these are not operations you would want on an employee. Once the employee is created, these fields should be immutable (no changes allowed).</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Employee</a:t>
            </a:r>
            <a:r>
              <a:rPr b="0" i="0" lang="en-US" sz="1800" u="none" cap="none" strike="noStrike"/>
              <a:t> model as defined in the slide titled “Encapsulation: Example” had only two operations: one for changing an employee name (as a result of a marriage or divorce) and one for increasing an employee's salary.</a:t>
            </a:r>
            <a:endParaRPr/>
          </a:p>
          <a:p>
            <a:pPr indent="0" lvl="1" marL="0" marR="0" rtl="0" algn="l">
              <a:spcBef>
                <a:spcPts val="0"/>
              </a:spcBef>
              <a:spcAft>
                <a:spcPts val="0"/>
              </a:spcAft>
              <a:buSzPts val="1800"/>
              <a:buFont typeface="Arial"/>
              <a:buNone/>
            </a:pPr>
            <a:r>
              <a:rPr b="0" i="0" lang="en-US" sz="1800" u="none" cap="none" strike="noStrike"/>
              <a:t>To refine the </a:t>
            </a:r>
            <a:r>
              <a:rPr b="0" i="0" lang="en-US" sz="1800" u="none" cap="none" strike="noStrike">
                <a:latin typeface="Courier New"/>
                <a:ea typeface="Courier New"/>
                <a:cs typeface="Courier New"/>
                <a:sym typeface="Courier New"/>
              </a:rPr>
              <a:t>Employee</a:t>
            </a:r>
            <a:r>
              <a:rPr b="0" i="0" lang="en-US" sz="1800" u="none" cap="none" strike="noStrike"/>
              <a:t> class, the first step is to remove the setter methods and create methods that clearly identify their purpose. Here there are two methods, one to change an employee name (</a:t>
            </a:r>
            <a:r>
              <a:rPr b="0" i="0" lang="en-US" sz="1800" u="none" cap="none" strike="noStrike">
                <a:latin typeface="Courier New"/>
                <a:ea typeface="Courier New"/>
                <a:cs typeface="Courier New"/>
                <a:sym typeface="Courier New"/>
              </a:rPr>
              <a:t>setName</a:t>
            </a:r>
            <a:r>
              <a:rPr b="0" i="0" lang="en-US" sz="1800" u="none" cap="none" strike="noStrike"/>
              <a:t>) and the other to increase an employee salary (</a:t>
            </a:r>
            <a:r>
              <a:rPr b="0" i="0" lang="en-US" sz="1800" u="none" cap="none" strike="noStrike">
                <a:latin typeface="Courier New"/>
                <a:ea typeface="Courier New"/>
                <a:cs typeface="Courier New"/>
                <a:sym typeface="Courier New"/>
              </a:rPr>
              <a:t>raiseSalary</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Note that the implementation of the </a:t>
            </a:r>
            <a:r>
              <a:rPr b="0" i="0" lang="en-US" sz="1800" u="none" cap="none" strike="noStrike">
                <a:latin typeface="Courier New"/>
                <a:ea typeface="Courier New"/>
                <a:cs typeface="Courier New"/>
                <a:sym typeface="Courier New"/>
              </a:rPr>
              <a:t>setName</a:t>
            </a:r>
            <a:r>
              <a:rPr b="0" i="0" lang="en-US" sz="1800" u="none" cap="none" strike="noStrike"/>
              <a:t> method tests the string parameter passed in to make sure that the string is not a null. The method can do further checking as necessary.</a:t>
            </a:r>
            <a:endParaRPr/>
          </a:p>
        </p:txBody>
      </p:sp>
      <p:sp>
        <p:nvSpPr>
          <p:cNvPr id="507" name="Google Shape;507;g40a120c017_0_1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1" name="Shape 4451"/>
        <p:cNvGrpSpPr/>
        <p:nvPr/>
      </p:nvGrpSpPr>
      <p:grpSpPr>
        <a:xfrm>
          <a:off x="0" y="0"/>
          <a:ext cx="0" cy="0"/>
          <a:chOff x="0" y="0"/>
          <a:chExt cx="0" cy="0"/>
        </a:xfrm>
      </p:grpSpPr>
      <p:sp>
        <p:nvSpPr>
          <p:cNvPr id="4452" name="Google Shape;4452;g40a120c017_0_369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3" name="Google Shape;4453;g40a120c017_0_369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454" name="Google Shape;4454;g40a120c017_0_369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9" name="Shape 4459"/>
        <p:cNvGrpSpPr/>
        <p:nvPr/>
      </p:nvGrpSpPr>
      <p:grpSpPr>
        <a:xfrm>
          <a:off x="0" y="0"/>
          <a:ext cx="0" cy="0"/>
          <a:chOff x="0" y="0"/>
          <a:chExt cx="0" cy="0"/>
        </a:xfrm>
      </p:grpSpPr>
      <p:sp>
        <p:nvSpPr>
          <p:cNvPr id="4460" name="Google Shape;4460;g40a120c017_0_370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1" name="Google Shape;4461;g40a120c017_0_370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462" name="Google Shape;4462;g40a120c017_0_370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1" name="Shape 4471"/>
        <p:cNvGrpSpPr/>
        <p:nvPr/>
      </p:nvGrpSpPr>
      <p:grpSpPr>
        <a:xfrm>
          <a:off x="0" y="0"/>
          <a:ext cx="0" cy="0"/>
          <a:chOff x="0" y="0"/>
          <a:chExt cx="0" cy="0"/>
        </a:xfrm>
      </p:grpSpPr>
      <p:sp>
        <p:nvSpPr>
          <p:cNvPr id="4472" name="Google Shape;4472;g40a120c017_0_371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3" name="Google Shape;4473;g40a120c017_0_371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474" name="Google Shape;4474;g40a120c017_0_371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3" name="Shape 4483"/>
        <p:cNvGrpSpPr/>
        <p:nvPr/>
      </p:nvGrpSpPr>
      <p:grpSpPr>
        <a:xfrm>
          <a:off x="0" y="0"/>
          <a:ext cx="0" cy="0"/>
          <a:chOff x="0" y="0"/>
          <a:chExt cx="0" cy="0"/>
        </a:xfrm>
      </p:grpSpPr>
      <p:sp>
        <p:nvSpPr>
          <p:cNvPr id="4484" name="Google Shape;4484;g40a120c017_0_37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5" name="Google Shape;4485;g40a120c017_0_37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486" name="Google Shape;4486;g40a120c017_0_37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4" name="Shape 4494"/>
        <p:cNvGrpSpPr/>
        <p:nvPr/>
      </p:nvGrpSpPr>
      <p:grpSpPr>
        <a:xfrm>
          <a:off x="0" y="0"/>
          <a:ext cx="0" cy="0"/>
          <a:chOff x="0" y="0"/>
          <a:chExt cx="0" cy="0"/>
        </a:xfrm>
      </p:grpSpPr>
      <p:sp>
        <p:nvSpPr>
          <p:cNvPr id="4495" name="Google Shape;4495;g40a120c017_0_373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6" name="Google Shape;4496;g40a120c017_0_373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Memory Management</a:t>
            </a:r>
            <a:endParaRPr/>
          </a:p>
          <a:p>
            <a:pPr indent="0" lvl="1" marL="0" marR="0" rtl="0" algn="l">
              <a:spcBef>
                <a:spcPts val="0"/>
              </a:spcBef>
              <a:spcAft>
                <a:spcPts val="0"/>
              </a:spcAft>
              <a:buSzPts val="1800"/>
              <a:buFont typeface="Arial"/>
              <a:buNone/>
            </a:pPr>
            <a:r>
              <a:rPr b="0" i="0" lang="en-US" sz="1800" u="none" cap="none" strike="noStrike"/>
              <a:t>Notice that the same array is passed to every task but with different start and end values. If the subset of values to be processed were copied into a new array each time a task was created, memory usage would quickly skyrocket.</a:t>
            </a:r>
            <a:endParaRPr/>
          </a:p>
        </p:txBody>
      </p:sp>
      <p:sp>
        <p:nvSpPr>
          <p:cNvPr id="4497" name="Google Shape;4497;g40a120c017_0_373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5" name="Shape 4505"/>
        <p:cNvGrpSpPr/>
        <p:nvPr/>
      </p:nvGrpSpPr>
      <p:grpSpPr>
        <a:xfrm>
          <a:off x="0" y="0"/>
          <a:ext cx="0" cy="0"/>
          <a:chOff x="0" y="0"/>
          <a:chExt cx="0" cy="0"/>
        </a:xfrm>
      </p:grpSpPr>
      <p:sp>
        <p:nvSpPr>
          <p:cNvPr id="4506" name="Google Shape;4506;g40a120c017_0_374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7" name="Google Shape;4507;g40a120c017_0_374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508" name="Google Shape;4508;g40a120c017_0_374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5" name="Shape 4515"/>
        <p:cNvGrpSpPr/>
        <p:nvPr/>
      </p:nvGrpSpPr>
      <p:grpSpPr>
        <a:xfrm>
          <a:off x="0" y="0"/>
          <a:ext cx="0" cy="0"/>
          <a:chOff x="0" y="0"/>
          <a:chExt cx="0" cy="0"/>
        </a:xfrm>
      </p:grpSpPr>
      <p:sp>
        <p:nvSpPr>
          <p:cNvPr id="4516" name="Google Shape;4516;g40a120c017_0_374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7" name="Google Shape;4517;g40a120c017_0_3749: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Parallel Sorting</a:t>
            </a:r>
            <a:endParaRPr/>
          </a:p>
          <a:p>
            <a:pPr indent="0" lvl="1" marL="0" marR="0" rtl="0" algn="l">
              <a:spcBef>
                <a:spcPts val="0"/>
              </a:spcBef>
              <a:spcAft>
                <a:spcPts val="0"/>
              </a:spcAft>
              <a:buSzPts val="1800"/>
              <a:buFont typeface="Arial"/>
              <a:buNone/>
            </a:pPr>
            <a:r>
              <a:rPr b="0" i="0" lang="en-US" sz="1800" u="none" cap="none" strike="noStrike"/>
              <a:t>When using Fork-Join to sort an array in parallel, you end up sorting many small arrays and then having to combine the small sorted arrays into larger sorted arrays. For an example see the sample application provided with the JDK in </a:t>
            </a:r>
            <a:r>
              <a:rPr b="0" i="0" lang="en-US" sz="1800" u="none" cap="none" strike="noStrike">
                <a:latin typeface="Courier New"/>
                <a:ea typeface="Courier New"/>
                <a:cs typeface="Courier New"/>
                <a:sym typeface="Courier New"/>
              </a:rPr>
              <a:t>C:\Program Files\Java\jdk1.7.0\sample\forkjoin\mergesort</a:t>
            </a:r>
            <a:r>
              <a:rPr b="0" i="0" lang="en-US" sz="1800" u="none" cap="none" strike="noStrike"/>
              <a:t>.</a:t>
            </a:r>
            <a:endParaRPr/>
          </a:p>
        </p:txBody>
      </p:sp>
      <p:sp>
        <p:nvSpPr>
          <p:cNvPr id="4518" name="Google Shape;4518;g40a120c017_0_374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3" name="Shape 4523"/>
        <p:cNvGrpSpPr/>
        <p:nvPr/>
      </p:nvGrpSpPr>
      <p:grpSpPr>
        <a:xfrm>
          <a:off x="0" y="0"/>
          <a:ext cx="0" cy="0"/>
          <a:chOff x="0" y="0"/>
          <a:chExt cx="0" cy="0"/>
        </a:xfrm>
      </p:grpSpPr>
      <p:sp>
        <p:nvSpPr>
          <p:cNvPr id="4524" name="Google Shape;4524;g40a120c017_0_375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
        <p:nvSpPr>
          <p:cNvPr id="4525" name="Google Shape;4525;g40a120c017_0_375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526" name="Google Shape;4526;g40a120c017_0_37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2" name="Shape 4532"/>
        <p:cNvGrpSpPr/>
        <p:nvPr/>
      </p:nvGrpSpPr>
      <p:grpSpPr>
        <a:xfrm>
          <a:off x="0" y="0"/>
          <a:ext cx="0" cy="0"/>
          <a:chOff x="0" y="0"/>
          <a:chExt cx="0" cy="0"/>
        </a:xfrm>
      </p:grpSpPr>
      <p:sp>
        <p:nvSpPr>
          <p:cNvPr id="4533" name="Google Shape;4533;g40a120c017_0_37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4" name="Google Shape;4534;g40a120c017_0_37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practice, you create a multithreaded network client.</a:t>
            </a:r>
            <a:endParaRPr/>
          </a:p>
        </p:txBody>
      </p:sp>
      <p:sp>
        <p:nvSpPr>
          <p:cNvPr id="4535" name="Google Shape;4535;g40a120c017_0_37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1" name="Shape 4541"/>
        <p:cNvGrpSpPr/>
        <p:nvPr/>
      </p:nvGrpSpPr>
      <p:grpSpPr>
        <a:xfrm>
          <a:off x="0" y="0"/>
          <a:ext cx="0" cy="0"/>
          <a:chOff x="0" y="0"/>
          <a:chExt cx="0" cy="0"/>
        </a:xfrm>
      </p:grpSpPr>
      <p:sp>
        <p:nvSpPr>
          <p:cNvPr id="4542" name="Google Shape;4542;g40a120c017_0_37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3" name="Google Shape;4543;g40a120c017_0_3769: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p:txBody>
      </p:sp>
      <p:sp>
        <p:nvSpPr>
          <p:cNvPr id="4544" name="Google Shape;4544;g40a120c017_0_37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16 -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0a120c017_0_10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7" name="Google Shape;517;g40a120c017_0_10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Good Practice: Immutability</a:t>
            </a:r>
            <a:endParaRPr/>
          </a:p>
          <a:p>
            <a:pPr indent="0" lvl="1" marL="0" marR="0" rtl="0" algn="l">
              <a:spcBef>
                <a:spcPts val="0"/>
              </a:spcBef>
              <a:spcAft>
                <a:spcPts val="0"/>
              </a:spcAft>
              <a:buSzPts val="1800"/>
              <a:buFont typeface="Arial"/>
              <a:buNone/>
            </a:pPr>
            <a:r>
              <a:rPr b="0" i="0" lang="en-US" sz="1800" u="none" cap="none" strike="noStrike"/>
              <a:t>Finally, because the class no longer has setter methods, you need a way to set the initial value of the fields. The answer is to pass each field value in the construction of the object. By creating a constructor that takes all of the fields as arguments, you can guarantee that an </a:t>
            </a:r>
            <a:r>
              <a:rPr b="0" i="0" lang="en-US" sz="1800" u="none" cap="none" strike="noStrike">
                <a:latin typeface="Courier New"/>
                <a:ea typeface="Courier New"/>
                <a:cs typeface="Courier New"/>
                <a:sym typeface="Courier New"/>
              </a:rPr>
              <a:t>Employee</a:t>
            </a:r>
            <a:r>
              <a:rPr b="0" i="0" lang="en-US" sz="1800" u="none" cap="none" strike="noStrike"/>
              <a:t> instance is fully populated with data </a:t>
            </a:r>
            <a:r>
              <a:rPr b="0" i="1" lang="en-US" sz="1800" u="none" cap="none" strike="noStrike"/>
              <a:t>before</a:t>
            </a:r>
            <a:r>
              <a:rPr b="0" i="0" lang="en-US" sz="1800" u="none" cap="none" strike="noStrike"/>
              <a:t> it is a valid employee object. This constructor </a:t>
            </a:r>
            <a:r>
              <a:rPr b="0" i="1" lang="en-US" sz="1800" u="none" cap="none" strike="noStrike"/>
              <a:t>replaces</a:t>
            </a:r>
            <a:r>
              <a:rPr b="0" i="0" lang="en-US" sz="1800" u="none" cap="none" strike="noStrike"/>
              <a:t> the default constructor.</a:t>
            </a:r>
            <a:endParaRPr/>
          </a:p>
          <a:p>
            <a:pPr indent="0" lvl="1" marL="0" marR="0" rtl="0" algn="l">
              <a:spcBef>
                <a:spcPts val="0"/>
              </a:spcBef>
              <a:spcAft>
                <a:spcPts val="0"/>
              </a:spcAft>
              <a:buSzPts val="1800"/>
              <a:buFont typeface="Arial"/>
              <a:buNone/>
            </a:pPr>
            <a:r>
              <a:rPr b="0" i="0" lang="en-US" sz="1800" u="none" cap="none" strike="noStrike"/>
              <a:t>Granted, the user of your class could pass null values, and you need to determine if you want to check for those in your constructor. Strategies for handling those types of situations are discussed in later lessons.</a:t>
            </a:r>
            <a:endParaRPr/>
          </a:p>
          <a:p>
            <a:pPr indent="0" lvl="1" marL="0" marR="0" rtl="0" algn="l">
              <a:spcBef>
                <a:spcPts val="0"/>
              </a:spcBef>
              <a:spcAft>
                <a:spcPts val="0"/>
              </a:spcAft>
              <a:buSzPts val="1800"/>
              <a:buFont typeface="Arial"/>
              <a:buNone/>
            </a:pPr>
            <a:r>
              <a:rPr b="0" i="0" lang="en-US" sz="1800" u="none" cap="none" strike="noStrike"/>
              <a:t>Removing the setter methods and replacing the no-arg constructor also guarantees that an instance of </a:t>
            </a:r>
            <a:r>
              <a:rPr b="0" i="0" lang="en-US" sz="1800" u="none" cap="none" strike="noStrike">
                <a:latin typeface="Courier New"/>
                <a:ea typeface="Courier New"/>
                <a:cs typeface="Courier New"/>
                <a:sym typeface="Courier New"/>
              </a:rPr>
              <a:t>Employee</a:t>
            </a:r>
            <a:r>
              <a:rPr b="0" i="0" lang="en-US" sz="1800" u="none" cap="none" strike="noStrike"/>
              <a:t> has immutable Employee ID and Social Security Number (SSN) fields.</a:t>
            </a:r>
            <a:endParaRPr/>
          </a:p>
        </p:txBody>
      </p:sp>
      <p:sp>
        <p:nvSpPr>
          <p:cNvPr id="518" name="Google Shape;518;g40a120c017_0_10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9" name="Shape 4549"/>
        <p:cNvGrpSpPr/>
        <p:nvPr/>
      </p:nvGrpSpPr>
      <p:grpSpPr>
        <a:xfrm>
          <a:off x="0" y="0"/>
          <a:ext cx="0" cy="0"/>
          <a:chOff x="0" y="0"/>
          <a:chExt cx="0" cy="0"/>
        </a:xfrm>
      </p:grpSpPr>
      <p:sp>
        <p:nvSpPr>
          <p:cNvPr id="4550" name="Google Shape;4550;g40a120c017_0_380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1" name="Google Shape;4551;g40a120c017_0_380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4" name="Shape 4554"/>
        <p:cNvGrpSpPr/>
        <p:nvPr/>
      </p:nvGrpSpPr>
      <p:grpSpPr>
        <a:xfrm>
          <a:off x="0" y="0"/>
          <a:ext cx="0" cy="0"/>
          <a:chOff x="0" y="0"/>
          <a:chExt cx="0" cy="0"/>
        </a:xfrm>
      </p:grpSpPr>
      <p:sp>
        <p:nvSpPr>
          <p:cNvPr id="4555" name="Google Shape;4555;g40a120c017_0_38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17 - </a:t>
            </a:r>
            <a:fld id="{00000000-1234-1234-1234-123412341234}" type="slidenum">
              <a:rPr b="1" i="0" lang="en-US" sz="1100" u="none" cap="none" strike="noStrike">
                <a:solidFill>
                  <a:srgbClr val="000000"/>
                </a:solidFill>
                <a:latin typeface="Arial"/>
                <a:ea typeface="Arial"/>
                <a:cs typeface="Arial"/>
                <a:sym typeface="Arial"/>
              </a:rPr>
              <a:t>‹#›</a:t>
            </a:fld>
            <a:endParaRPr/>
          </a:p>
        </p:txBody>
      </p:sp>
      <p:sp>
        <p:nvSpPr>
          <p:cNvPr id="4556" name="Google Shape;4556;g40a120c017_0_38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7" name="Google Shape;4557;g40a120c017_0_381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2" name="Shape 4562"/>
        <p:cNvGrpSpPr/>
        <p:nvPr/>
      </p:nvGrpSpPr>
      <p:grpSpPr>
        <a:xfrm>
          <a:off x="0" y="0"/>
          <a:ext cx="0" cy="0"/>
          <a:chOff x="0" y="0"/>
          <a:chExt cx="0" cy="0"/>
        </a:xfrm>
      </p:grpSpPr>
      <p:sp>
        <p:nvSpPr>
          <p:cNvPr id="4563" name="Google Shape;4563;g40a120c017_0_381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4" name="Google Shape;4564;g40a120c017_0_381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565" name="Google Shape;4565;g40a120c017_0_381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17 -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0" name="Shape 4570"/>
        <p:cNvGrpSpPr/>
        <p:nvPr/>
      </p:nvGrpSpPr>
      <p:grpSpPr>
        <a:xfrm>
          <a:off x="0" y="0"/>
          <a:ext cx="0" cy="0"/>
          <a:chOff x="0" y="0"/>
          <a:chExt cx="0" cy="0"/>
        </a:xfrm>
      </p:grpSpPr>
      <p:sp>
        <p:nvSpPr>
          <p:cNvPr id="4571" name="Google Shape;4571;g40a120c017_0_382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72" name="Google Shape;4572;g40a120c017_0_382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There are a couple of key points that can be made about the above code.</a:t>
            </a:r>
            <a:endParaRPr/>
          </a:p>
          <a:p>
            <a:pPr indent="0" lvl="2" marL="0" marR="0" rtl="0" algn="l">
              <a:spcBef>
                <a:spcPts val="0"/>
              </a:spcBef>
              <a:spcAft>
                <a:spcPts val="0"/>
              </a:spcAft>
              <a:buSzPts val="1800"/>
              <a:buFont typeface="Arial"/>
              <a:buNone/>
            </a:pPr>
            <a:r>
              <a:rPr b="0" i="0" lang="en-US" sz="1800" u="none" cap="none" strike="noStrike"/>
              <a:t>All elements in the collections must be iterated through every time.</a:t>
            </a:r>
            <a:endParaRPr/>
          </a:p>
          <a:p>
            <a:pPr indent="0" lvl="2" marL="0" marR="0" rtl="0" algn="l">
              <a:spcBef>
                <a:spcPts val="0"/>
              </a:spcBef>
              <a:spcAft>
                <a:spcPts val="0"/>
              </a:spcAft>
              <a:buSzPts val="1800"/>
              <a:buFont typeface="Arial"/>
              <a:buNone/>
            </a:pPr>
            <a:r>
              <a:rPr b="0" i="0" lang="en-US" sz="1800" u="none" cap="none" strike="noStrike"/>
              <a:t>The code is more about "how" information is obtained and less about "what" the code is trying to accomplish.</a:t>
            </a:r>
            <a:endParaRPr/>
          </a:p>
          <a:p>
            <a:pPr indent="0" lvl="2" marL="0" marR="0" rtl="0" algn="l">
              <a:spcBef>
                <a:spcPts val="0"/>
              </a:spcBef>
              <a:spcAft>
                <a:spcPts val="0"/>
              </a:spcAft>
              <a:buSzPts val="1800"/>
              <a:buFont typeface="Arial"/>
              <a:buNone/>
            </a:pPr>
            <a:r>
              <a:rPr b="0" i="0" lang="en-US" sz="1800" u="none" cap="none" strike="noStrike"/>
              <a:t>A mutator must be added to the loop to calculate the total.</a:t>
            </a:r>
            <a:endParaRPr/>
          </a:p>
          <a:p>
            <a:pPr indent="0" lvl="2" marL="0" marR="0" rtl="0" algn="l">
              <a:spcBef>
                <a:spcPts val="0"/>
              </a:spcBef>
              <a:spcAft>
                <a:spcPts val="0"/>
              </a:spcAft>
              <a:buSzPts val="1800"/>
              <a:buFont typeface="Arial"/>
              <a:buNone/>
            </a:pPr>
            <a:r>
              <a:rPr b="0" i="0" lang="en-US" sz="1800" u="none" cap="none" strike="noStrike"/>
              <a:t>There is no easy way to parallelize this code.</a:t>
            </a:r>
            <a:endParaRPr/>
          </a:p>
          <a:p>
            <a:pPr indent="0" lvl="0" marL="0" marR="0" rtl="0" algn="l">
              <a:spcBef>
                <a:spcPts val="0"/>
              </a:spcBef>
              <a:spcAft>
                <a:spcPts val="0"/>
              </a:spcAft>
              <a:buNone/>
            </a:pPr>
            <a:r>
              <a:t/>
            </a:r>
            <a:endParaRPr b="0" i="0" sz="1800" u="none" cap="none" strike="noStrike"/>
          </a:p>
        </p:txBody>
      </p:sp>
      <p:sp>
        <p:nvSpPr>
          <p:cNvPr id="4573" name="Google Shape;4573;g40a120c017_0_382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9" name="Shape 4579"/>
        <p:cNvGrpSpPr/>
        <p:nvPr/>
      </p:nvGrpSpPr>
      <p:grpSpPr>
        <a:xfrm>
          <a:off x="0" y="0"/>
          <a:ext cx="0" cy="0"/>
          <a:chOff x="0" y="0"/>
          <a:chExt cx="0" cy="0"/>
        </a:xfrm>
      </p:grpSpPr>
      <p:sp>
        <p:nvSpPr>
          <p:cNvPr id="4580" name="Google Shape;4580;g40a120c017_0_383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1" name="Google Shape;4581;g40a120c017_0_383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There are also some key points worth pointing out for this piece of code as well.</a:t>
            </a:r>
            <a:endParaRPr/>
          </a:p>
          <a:p>
            <a:pPr indent="0" lvl="2" marL="0" marR="0" rtl="0" algn="l">
              <a:spcBef>
                <a:spcPts val="0"/>
              </a:spcBef>
              <a:spcAft>
                <a:spcPts val="0"/>
              </a:spcAft>
              <a:buSzPts val="1800"/>
              <a:buFont typeface="Arial"/>
              <a:buNone/>
            </a:pPr>
            <a:r>
              <a:rPr b="0" i="0" lang="en-US" sz="1800" u="none" cap="none" strike="noStrike"/>
              <a:t>The code reads much more like a problem statement.</a:t>
            </a:r>
            <a:endParaRPr/>
          </a:p>
          <a:p>
            <a:pPr indent="0" lvl="2" marL="0" marR="0" rtl="0" algn="l">
              <a:spcBef>
                <a:spcPts val="0"/>
              </a:spcBef>
              <a:spcAft>
                <a:spcPts val="0"/>
              </a:spcAft>
              <a:buSzPts val="1800"/>
              <a:buFont typeface="Arial"/>
              <a:buNone/>
            </a:pPr>
            <a:r>
              <a:rPr b="0" i="0" lang="en-US" sz="1800" u="none" cap="none" strike="noStrike"/>
              <a:t>No mutator is needed to get the final result.</a:t>
            </a:r>
            <a:endParaRPr/>
          </a:p>
          <a:p>
            <a:pPr indent="0" lvl="2" marL="0" marR="0" rtl="0" algn="l">
              <a:spcBef>
                <a:spcPts val="0"/>
              </a:spcBef>
              <a:spcAft>
                <a:spcPts val="0"/>
              </a:spcAft>
              <a:buSzPts val="1800"/>
              <a:buFont typeface="Arial"/>
              <a:buNone/>
            </a:pPr>
            <a:r>
              <a:rPr b="0" i="0" lang="en-US" sz="1800" u="none" cap="none" strike="noStrike"/>
              <a:t>Using this approach provides more opportunity for lazy optimizations.</a:t>
            </a:r>
            <a:endParaRPr/>
          </a:p>
          <a:p>
            <a:pPr indent="0" lvl="2" marL="0" marR="0" rtl="0" algn="l">
              <a:spcBef>
                <a:spcPts val="0"/>
              </a:spcBef>
              <a:spcAft>
                <a:spcPts val="0"/>
              </a:spcAft>
              <a:buSzPts val="1800"/>
              <a:buFont typeface="Arial"/>
              <a:buNone/>
            </a:pPr>
            <a:r>
              <a:rPr b="0" i="0" lang="en-US" sz="1800" u="none" cap="none" strike="noStrike"/>
              <a:t>This code can easily be parallelized.</a:t>
            </a:r>
            <a:endParaRPr/>
          </a:p>
          <a:p>
            <a:pPr indent="0" lvl="0" marL="0" marR="0" rtl="0" algn="l">
              <a:spcBef>
                <a:spcPts val="0"/>
              </a:spcBef>
              <a:spcAft>
                <a:spcPts val="0"/>
              </a:spcAft>
              <a:buNone/>
            </a:pPr>
            <a:r>
              <a:t/>
            </a:r>
            <a:endParaRPr b="0" i="0" sz="1800" u="none" cap="none" strike="noStrike"/>
          </a:p>
        </p:txBody>
      </p:sp>
      <p:sp>
        <p:nvSpPr>
          <p:cNvPr id="4582" name="Google Shape;4582;g40a120c017_0_383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8" name="Shape 4588"/>
        <p:cNvGrpSpPr/>
        <p:nvPr/>
      </p:nvGrpSpPr>
      <p:grpSpPr>
        <a:xfrm>
          <a:off x="0" y="0"/>
          <a:ext cx="0" cy="0"/>
          <a:chOff x="0" y="0"/>
          <a:chExt cx="0" cy="0"/>
        </a:xfrm>
      </p:grpSpPr>
      <p:sp>
        <p:nvSpPr>
          <p:cNvPr id="4589" name="Google Shape;4589;g40a120c017_0_383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0" name="Google Shape;4590;g40a120c017_0_383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So far all the examples have used lambda expressions and stream pipelines to perform the tasks. In the above example, the </a:t>
            </a:r>
            <a:r>
              <a:rPr b="0" i="0" lang="en-US" sz="1800" u="none" cap="none" strike="noStrike">
                <a:latin typeface="Courier New"/>
                <a:ea typeface="Courier New"/>
                <a:cs typeface="Courier New"/>
                <a:sym typeface="Courier New"/>
              </a:rPr>
              <a:t>Stream</a:t>
            </a:r>
            <a:r>
              <a:rPr b="0" i="0" lang="en-US" sz="1800" u="none" cap="none" strike="noStrike"/>
              <a:t> class is used with regular Java statements to perform the same steps as those found in a pipeline. Even though the approach is possible, a stream pipeline seems like a much better solution.</a:t>
            </a:r>
            <a:endParaRPr/>
          </a:p>
          <a:p>
            <a:pPr indent="0" lvl="0"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4591" name="Google Shape;4591;g40a120c017_0_383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7" name="Shape 4597"/>
        <p:cNvGrpSpPr/>
        <p:nvPr/>
      </p:nvGrpSpPr>
      <p:grpSpPr>
        <a:xfrm>
          <a:off x="0" y="0"/>
          <a:ext cx="0" cy="0"/>
          <a:chOff x="0" y="0"/>
          <a:chExt cx="0" cy="0"/>
        </a:xfrm>
      </p:grpSpPr>
      <p:sp>
        <p:nvSpPr>
          <p:cNvPr id="4598" name="Google Shape;4598;g40a120c017_0_384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9" name="Google Shape;4599;g40a120c017_0_384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600" name="Google Shape;4600;g40a120c017_0_384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6" name="Shape 4606"/>
        <p:cNvGrpSpPr/>
        <p:nvPr/>
      </p:nvGrpSpPr>
      <p:grpSpPr>
        <a:xfrm>
          <a:off x="0" y="0"/>
          <a:ext cx="0" cy="0"/>
          <a:chOff x="0" y="0"/>
          <a:chExt cx="0" cy="0"/>
        </a:xfrm>
      </p:grpSpPr>
      <p:sp>
        <p:nvSpPr>
          <p:cNvPr id="4607" name="Google Shape;4607;g40a120c017_0_385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8" name="Google Shape;4608;g40a120c017_0_385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Making a stream run in parallel is pretty easy. Just call the </a:t>
            </a:r>
            <a:r>
              <a:rPr b="0" i="0" lang="en-US" sz="1800" u="none" cap="none" strike="noStrike">
                <a:latin typeface="Courier New"/>
                <a:ea typeface="Courier New"/>
                <a:cs typeface="Courier New"/>
                <a:sym typeface="Courier New"/>
              </a:rPr>
              <a:t>parallelStream</a:t>
            </a:r>
            <a:r>
              <a:rPr b="0" i="0" lang="en-US" sz="1800" u="none" cap="none" strike="noStrike"/>
              <a:t> or </a:t>
            </a:r>
            <a:r>
              <a:rPr b="0" i="0" lang="en-US" sz="1800" u="none" cap="none" strike="noStrike">
                <a:latin typeface="Courier New"/>
                <a:ea typeface="Courier New"/>
                <a:cs typeface="Courier New"/>
                <a:sym typeface="Courier New"/>
              </a:rPr>
              <a:t>parallel</a:t>
            </a:r>
            <a:r>
              <a:rPr b="0" i="0" lang="en-US" sz="1800" u="none" cap="none" strike="noStrike"/>
              <a:t> method in the stream. With that call, when the stream executes it uses all the processing cores available to the current JVM to perform the task.</a:t>
            </a:r>
            <a:endParaRPr/>
          </a:p>
          <a:p>
            <a:pPr indent="0" lvl="1" marL="0" marR="0" rtl="0" algn="l">
              <a:spcBef>
                <a:spcPts val="0"/>
              </a:spcBef>
              <a:spcAft>
                <a:spcPts val="0"/>
              </a:spcAft>
              <a:buSzPts val="1800"/>
              <a:buFont typeface="Arial"/>
              <a:buNone/>
            </a:pPr>
            <a:r>
              <a:rPr b="0" i="0" lang="en-US" sz="1800" u="none" cap="none" strike="noStrike"/>
              <a:t>The fork/join framework is used to break the work into smaller tasks, execute each task, and then recombine the results. But as you will see, much less code is needed to do this with streams than would be necessary if fork/join was coded by hand.</a:t>
            </a:r>
            <a:endParaRPr/>
          </a:p>
          <a:p>
            <a:pPr indent="0" lvl="1" marL="0" marR="0" rtl="0" algn="l">
              <a:spcBef>
                <a:spcPts val="0"/>
              </a:spcBef>
              <a:spcAft>
                <a:spcPts val="0"/>
              </a:spcAft>
              <a:buSzPts val="1800"/>
              <a:buFont typeface="Arial"/>
              <a:buNone/>
            </a:pPr>
            <a:r>
              <a:rPr b="0" i="0" lang="en-US" sz="1800" u="none" cap="none" strike="noStrike"/>
              <a:t>Remember, parallel is not always faster. For certain types of tasks, serial processing will  produce better results.</a:t>
            </a:r>
            <a:endParaRPr/>
          </a:p>
          <a:p>
            <a:pPr indent="0" lvl="0" marL="0" marR="0" rtl="0" algn="l">
              <a:spcBef>
                <a:spcPts val="0"/>
              </a:spcBef>
              <a:spcAft>
                <a:spcPts val="0"/>
              </a:spcAft>
              <a:buNone/>
            </a:pPr>
            <a:r>
              <a:t/>
            </a:r>
            <a:endParaRPr b="0" i="0" sz="1800" u="none" cap="none" strike="noStrike"/>
          </a:p>
        </p:txBody>
      </p:sp>
      <p:sp>
        <p:nvSpPr>
          <p:cNvPr id="4609" name="Google Shape;4609;g40a120c017_0_385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4" name="Shape 4614"/>
        <p:cNvGrpSpPr/>
        <p:nvPr/>
      </p:nvGrpSpPr>
      <p:grpSpPr>
        <a:xfrm>
          <a:off x="0" y="0"/>
          <a:ext cx="0" cy="0"/>
          <a:chOff x="0" y="0"/>
          <a:chExt cx="0" cy="0"/>
        </a:xfrm>
      </p:grpSpPr>
      <p:sp>
        <p:nvSpPr>
          <p:cNvPr id="4615" name="Google Shape;4615;g40a120c017_0_385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6" name="Google Shape;4616;g40a120c017_0_385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is an example of using the </a:t>
            </a:r>
            <a:r>
              <a:rPr b="0" i="0" lang="en-US" sz="1800" u="none" cap="none" strike="noStrike">
                <a:latin typeface="Courier New"/>
                <a:ea typeface="Courier New"/>
                <a:cs typeface="Courier New"/>
                <a:sym typeface="Courier New"/>
              </a:rPr>
              <a:t>parallelStream</a:t>
            </a:r>
            <a:r>
              <a:rPr b="0" i="0" lang="en-US" sz="1800" u="none" cap="none" strike="noStrike"/>
              <a:t> method to make the stream pipeline parallel.</a:t>
            </a:r>
            <a:endParaRPr/>
          </a:p>
        </p:txBody>
      </p:sp>
      <p:sp>
        <p:nvSpPr>
          <p:cNvPr id="4617" name="Google Shape;4617;g40a120c017_0_385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3" name="Shape 4623"/>
        <p:cNvGrpSpPr/>
        <p:nvPr/>
      </p:nvGrpSpPr>
      <p:grpSpPr>
        <a:xfrm>
          <a:off x="0" y="0"/>
          <a:ext cx="0" cy="0"/>
          <a:chOff x="0" y="0"/>
          <a:chExt cx="0" cy="0"/>
        </a:xfrm>
      </p:grpSpPr>
      <p:sp>
        <p:nvSpPr>
          <p:cNvPr id="4624" name="Google Shape;4624;g40a120c017_0_386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
        <p:nvSpPr>
          <p:cNvPr id="4625" name="Google Shape;4625;g40a120c017_0_386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6" name="Google Shape;4626;g40a120c017_0_386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example uses the </a:t>
            </a:r>
            <a:r>
              <a:rPr b="0" i="0" lang="en-US" sz="1800" u="none" cap="none" strike="noStrike">
                <a:latin typeface="Courier New"/>
                <a:ea typeface="Courier New"/>
                <a:cs typeface="Courier New"/>
                <a:sym typeface="Courier New"/>
              </a:rPr>
              <a:t>parallel</a:t>
            </a:r>
            <a:r>
              <a:rPr b="0" i="0" lang="en-US" sz="1800" u="none" cap="none" strike="noStrike"/>
              <a:t> method to make the stream pipeline parallel. Both the </a:t>
            </a:r>
            <a:r>
              <a:rPr b="0" i="0" lang="en-US" sz="1800" u="none" cap="none" strike="noStrike">
                <a:latin typeface="Courier New"/>
                <a:ea typeface="Courier New"/>
                <a:cs typeface="Courier New"/>
                <a:sym typeface="Courier New"/>
              </a:rPr>
              <a:t>sequential</a:t>
            </a:r>
            <a:r>
              <a:rPr b="0" i="0" lang="en-US" sz="1800" u="none" cap="none" strike="noStrike"/>
              <a:t> and </a:t>
            </a:r>
            <a:r>
              <a:rPr b="0" i="0" lang="en-US" sz="1800" u="none" cap="none" strike="noStrike">
                <a:latin typeface="Courier New"/>
                <a:ea typeface="Courier New"/>
                <a:cs typeface="Courier New"/>
                <a:sym typeface="Courier New"/>
              </a:rPr>
              <a:t>parallel</a:t>
            </a:r>
            <a:r>
              <a:rPr b="0" i="0" lang="en-US" sz="1800" u="none" cap="none" strike="noStrike"/>
              <a:t> methods may be called in a pipeline. </a:t>
            </a:r>
            <a:r>
              <a:rPr b="1" i="0" lang="en-US" sz="1800" u="none" cap="none" strike="noStrike"/>
              <a:t>Whichever method is called last</a:t>
            </a:r>
            <a:r>
              <a:rPr b="0" i="0" lang="en-US" sz="1800" u="none" cap="none" strike="noStrike"/>
              <a:t>, will be applied to the stream.</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0a120c017_0_1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 name="Google Shape;527;g40a120c017_0_11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Choosing Well-Intentioned Methods</a:t>
            </a:r>
            <a:endParaRPr/>
          </a:p>
          <a:p>
            <a:pPr indent="0" lvl="1" marL="0" marR="0" rtl="0" algn="l">
              <a:spcBef>
                <a:spcPts val="0"/>
              </a:spcBef>
              <a:spcAft>
                <a:spcPts val="0"/>
              </a:spcAft>
              <a:buSzPts val="1800"/>
              <a:buFont typeface="Arial"/>
              <a:buNone/>
            </a:pPr>
            <a:r>
              <a:rPr b="0" i="0" lang="en-US" sz="1800" u="none" cap="none" strike="noStrike"/>
              <a:t>Just as fields should clearly define the type of data that they store, methods should clearly identify the operations that they perform. One of the easiest ways to improve the readability of your code (Java code or any other) is to write method names that clearly identify what they do.</a:t>
            </a:r>
            <a:endParaRPr/>
          </a:p>
          <a:p>
            <a:pPr indent="0" lvl="0" marL="0" marR="0" rtl="0" algn="l">
              <a:spcBef>
                <a:spcPts val="0"/>
              </a:spcBef>
              <a:spcAft>
                <a:spcPts val="0"/>
              </a:spcAft>
              <a:buNone/>
            </a:pPr>
            <a:r>
              <a:t/>
            </a:r>
            <a:endParaRPr b="0" i="0" sz="1800" u="none" cap="none" strike="noStrike"/>
          </a:p>
        </p:txBody>
      </p:sp>
      <p:sp>
        <p:nvSpPr>
          <p:cNvPr id="528" name="Google Shape;528;g40a120c017_0_11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2" name="Shape 4632"/>
        <p:cNvGrpSpPr/>
        <p:nvPr/>
      </p:nvGrpSpPr>
      <p:grpSpPr>
        <a:xfrm>
          <a:off x="0" y="0"/>
          <a:ext cx="0" cy="0"/>
          <a:chOff x="0" y="0"/>
          <a:chExt cx="0" cy="0"/>
        </a:xfrm>
      </p:grpSpPr>
      <p:sp>
        <p:nvSpPr>
          <p:cNvPr id="4633" name="Google Shape;4633;g40a120c017_0_387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34" name="Google Shape;4634;g40a120c017_0_387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Your data should be immutable or read-only when used with stream pipelines. No changes to state should take place during a pipeline.</a:t>
            </a:r>
            <a:endParaRPr/>
          </a:p>
        </p:txBody>
      </p:sp>
      <p:sp>
        <p:nvSpPr>
          <p:cNvPr id="4635" name="Google Shape;4635;g40a120c017_0_387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0" name="Shape 4640"/>
        <p:cNvGrpSpPr/>
        <p:nvPr/>
      </p:nvGrpSpPr>
      <p:grpSpPr>
        <a:xfrm>
          <a:off x="0" y="0"/>
          <a:ext cx="0" cy="0"/>
          <a:chOff x="0" y="0"/>
          <a:chExt cx="0" cy="0"/>
        </a:xfrm>
      </p:grpSpPr>
      <p:sp>
        <p:nvSpPr>
          <p:cNvPr id="4641" name="Google Shape;4641;g40a120c017_0_387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2" name="Google Shape;4642;g40a120c017_0_387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If you want to save the results after a pipeline completes, use the </a:t>
            </a:r>
            <a:r>
              <a:rPr b="0" i="0" lang="en-US" sz="1800" u="none" cap="none" strike="noStrike">
                <a:latin typeface="Courier New"/>
                <a:ea typeface="Courier New"/>
                <a:cs typeface="Courier New"/>
                <a:sym typeface="Courier New"/>
              </a:rPr>
              <a:t>collect</a:t>
            </a:r>
            <a:r>
              <a:rPr b="0" i="0" lang="en-US" sz="1800" u="none" cap="none" strike="noStrike"/>
              <a:t> method and </a:t>
            </a:r>
            <a:r>
              <a:rPr b="0" i="0" lang="en-US" sz="1800" u="none" cap="none" strike="noStrike">
                <a:latin typeface="Courier New"/>
                <a:ea typeface="Courier New"/>
                <a:cs typeface="Courier New"/>
                <a:sym typeface="Courier New"/>
              </a:rPr>
              <a:t>Collectors</a:t>
            </a:r>
            <a:r>
              <a:rPr b="0" i="0" lang="en-US" sz="1800" u="none" cap="none" strike="noStrike"/>
              <a:t> class as shown in the example. This method parallelizes well and treats the data in a stateless way. </a:t>
            </a:r>
            <a:endParaRPr/>
          </a:p>
        </p:txBody>
      </p:sp>
      <p:sp>
        <p:nvSpPr>
          <p:cNvPr id="4643" name="Google Shape;4643;g40a120c017_0_387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9" name="Shape 4649"/>
        <p:cNvGrpSpPr/>
        <p:nvPr/>
      </p:nvGrpSpPr>
      <p:grpSpPr>
        <a:xfrm>
          <a:off x="0" y="0"/>
          <a:ext cx="0" cy="0"/>
          <a:chOff x="0" y="0"/>
          <a:chExt cx="0" cy="0"/>
        </a:xfrm>
      </p:grpSpPr>
      <p:sp>
        <p:nvSpPr>
          <p:cNvPr id="4650" name="Google Shape;4650;g40a120c017_0_388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1" name="Google Shape;4651;g40a120c017_0_388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Stream pipeline results may be nondeterministic or incorrect if the behavioral parameters to the stream operations are stateful. A stateful lambda is one whose result depends on any state which might change during the execution of the stream pipeline.</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Do not write code like that shown in this example.</a:t>
            </a:r>
            <a:endParaRPr/>
          </a:p>
        </p:txBody>
      </p:sp>
      <p:sp>
        <p:nvSpPr>
          <p:cNvPr id="4652" name="Google Shape;4652;g40a120c017_0_388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8" name="Shape 4658"/>
        <p:cNvGrpSpPr/>
        <p:nvPr/>
      </p:nvGrpSpPr>
      <p:grpSpPr>
        <a:xfrm>
          <a:off x="0" y="0"/>
          <a:ext cx="0" cy="0"/>
          <a:chOff x="0" y="0"/>
          <a:chExt cx="0" cy="0"/>
        </a:xfrm>
      </p:grpSpPr>
      <p:sp>
        <p:nvSpPr>
          <p:cNvPr id="4659" name="Google Shape;4659;g40a120c017_0_38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0" name="Google Shape;4660;g40a120c017_0_38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deterministic algorithm is an algorithm which, given a particular input, will always produce the same output. The </a:t>
            </a:r>
            <a:r>
              <a:rPr b="0" i="0" lang="en-US" sz="1800" u="none" cap="none" strike="noStrike">
                <a:latin typeface="Courier New"/>
                <a:ea typeface="Courier New"/>
                <a:cs typeface="Courier New"/>
                <a:sym typeface="Courier New"/>
              </a:rPr>
              <a:t>sum</a:t>
            </a:r>
            <a:r>
              <a:rPr b="0" i="0" lang="en-US" sz="1800" u="none" cap="none" strike="noStrike"/>
              <a:t> method is a great example as the order in which elements are combined does not matter. The result will be the same irrespective of the order elements are added.</a:t>
            </a:r>
            <a:endParaRPr/>
          </a:p>
        </p:txBody>
      </p:sp>
      <p:sp>
        <p:nvSpPr>
          <p:cNvPr id="4661" name="Google Shape;4661;g40a120c017_0_38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7" name="Shape 4667"/>
        <p:cNvGrpSpPr/>
        <p:nvPr/>
      </p:nvGrpSpPr>
      <p:grpSpPr>
        <a:xfrm>
          <a:off x="0" y="0"/>
          <a:ext cx="0" cy="0"/>
          <a:chOff x="0" y="0"/>
          <a:chExt cx="0" cy="0"/>
        </a:xfrm>
      </p:grpSpPr>
      <p:sp>
        <p:nvSpPr>
          <p:cNvPr id="4668" name="Google Shape;4668;g40a120c017_0_389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9" name="Google Shape;4669;g40a120c017_0_389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larger the data set, the more likely the two code blocks will produce a different result. The parallel stream does not search the data sequentially. Consequently, it is possible it will find a different element that meets the criteria first.</a:t>
            </a:r>
            <a:endParaRPr/>
          </a:p>
        </p:txBody>
      </p:sp>
      <p:sp>
        <p:nvSpPr>
          <p:cNvPr id="4670" name="Google Shape;4670;g40a120c017_0_389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6" name="Shape 4676"/>
        <p:cNvGrpSpPr/>
        <p:nvPr/>
      </p:nvGrpSpPr>
      <p:grpSpPr>
        <a:xfrm>
          <a:off x="0" y="0"/>
          <a:ext cx="0" cy="0"/>
          <a:chOff x="0" y="0"/>
          <a:chExt cx="0" cy="0"/>
        </a:xfrm>
      </p:grpSpPr>
      <p:sp>
        <p:nvSpPr>
          <p:cNvPr id="4677" name="Google Shape;4677;g40a120c017_0_390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8" name="Google Shape;4678;g40a120c017_0_390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Reduction is an operation that takes a sequence of input elements and combines them into a single summary result by repeated application of a combining operation. The </a:t>
            </a:r>
            <a:r>
              <a:rPr b="0" i="0" lang="en-US" sz="1800" u="none" cap="none" strike="noStrike">
                <a:latin typeface="Courier New"/>
                <a:ea typeface="Courier New"/>
                <a:cs typeface="Courier New"/>
                <a:sym typeface="Courier New"/>
              </a:rPr>
              <a:t>sum</a:t>
            </a:r>
            <a:r>
              <a:rPr b="0" i="0" lang="en-US" sz="1800" u="none" cap="none" strike="noStrike"/>
              <a:t> method for the </a:t>
            </a:r>
            <a:r>
              <a:rPr b="0" i="0" lang="en-US" sz="1800" u="none" cap="none" strike="noStrike">
                <a:latin typeface="Courier New"/>
                <a:ea typeface="Courier New"/>
                <a:cs typeface="Courier New"/>
                <a:sym typeface="Courier New"/>
              </a:rPr>
              <a:t>Stream</a:t>
            </a:r>
            <a:r>
              <a:rPr b="0" i="0" lang="en-US" sz="1800" u="none" cap="none" strike="noStrike"/>
              <a:t> class is an application of reduction.</a:t>
            </a:r>
            <a:endParaRPr/>
          </a:p>
        </p:txBody>
      </p:sp>
      <p:sp>
        <p:nvSpPr>
          <p:cNvPr id="4679" name="Google Shape;4679;g40a120c017_0_390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4" name="Shape 4684"/>
        <p:cNvGrpSpPr/>
        <p:nvPr/>
      </p:nvGrpSpPr>
      <p:grpSpPr>
        <a:xfrm>
          <a:off x="0" y="0"/>
          <a:ext cx="0" cy="0"/>
          <a:chOff x="0" y="0"/>
          <a:chExt cx="0" cy="0"/>
        </a:xfrm>
      </p:grpSpPr>
      <p:sp>
        <p:nvSpPr>
          <p:cNvPr id="4685" name="Google Shape;4685;g40a120c017_0_39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6" name="Google Shape;4686;g40a120c017_0_391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As the text above points out, a reduction can only be preformed on an associate function. In effect, a function where order does not matter. If the function is not associative, you will get the wrong result.</a:t>
            </a:r>
            <a:endParaRPr/>
          </a:p>
        </p:txBody>
      </p:sp>
      <p:sp>
        <p:nvSpPr>
          <p:cNvPr id="4687" name="Google Shape;4687;g40a120c017_0_39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2" name="Shape 4692"/>
        <p:cNvGrpSpPr/>
        <p:nvPr/>
      </p:nvGrpSpPr>
      <p:grpSpPr>
        <a:xfrm>
          <a:off x="0" y="0"/>
          <a:ext cx="0" cy="0"/>
          <a:chOff x="0" y="0"/>
          <a:chExt cx="0" cy="0"/>
        </a:xfrm>
      </p:grpSpPr>
      <p:sp>
        <p:nvSpPr>
          <p:cNvPr id="4693" name="Google Shape;4693;g40a120c017_0_391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4" name="Google Shape;4694;g40a120c017_0_391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Note that the integer value of 0 is passed into the reduce method. This is called the </a:t>
            </a:r>
            <a:r>
              <a:rPr b="0" i="1" lang="en-US" sz="1800" u="none" cap="none" strike="noStrike"/>
              <a:t>identity</a:t>
            </a:r>
            <a:r>
              <a:rPr b="0" i="0" lang="en-US" sz="1800" u="none" cap="none" strike="noStrike"/>
              <a:t> value. It represents the starting value for the reduce function and the default return value if there are no members in the reduction.</a:t>
            </a:r>
            <a:endParaRPr/>
          </a:p>
        </p:txBody>
      </p:sp>
      <p:sp>
        <p:nvSpPr>
          <p:cNvPr id="4695" name="Google Shape;4695;g40a120c017_0_391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9" name="Shape 4709"/>
        <p:cNvGrpSpPr/>
        <p:nvPr/>
      </p:nvGrpSpPr>
      <p:grpSpPr>
        <a:xfrm>
          <a:off x="0" y="0"/>
          <a:ext cx="0" cy="0"/>
          <a:chOff x="0" y="0"/>
          <a:chExt cx="0" cy="0"/>
        </a:xfrm>
      </p:grpSpPr>
      <p:sp>
        <p:nvSpPr>
          <p:cNvPr id="4710" name="Google Shape;4710;g40a120c017_0_393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1" name="Google Shape;4711;g40a120c017_0_393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712" name="Google Shape;4712;g40a120c017_0_393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5" name="Shape 4725"/>
        <p:cNvGrpSpPr/>
        <p:nvPr/>
      </p:nvGrpSpPr>
      <p:grpSpPr>
        <a:xfrm>
          <a:off x="0" y="0"/>
          <a:ext cx="0" cy="0"/>
          <a:chOff x="0" y="0"/>
          <a:chExt cx="0" cy="0"/>
        </a:xfrm>
      </p:grpSpPr>
      <p:sp>
        <p:nvSpPr>
          <p:cNvPr id="4726" name="Google Shape;4726;g40a120c017_0_394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7" name="Google Shape;4727;g40a120c017_0_394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728" name="Google Shape;4728;g40a120c017_0_394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0a120c017_0_1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g40a120c017_0_1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36" name="Google Shape;536;g40a120c017_0_1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0" name="Shape 4740"/>
        <p:cNvGrpSpPr/>
        <p:nvPr/>
      </p:nvGrpSpPr>
      <p:grpSpPr>
        <a:xfrm>
          <a:off x="0" y="0"/>
          <a:ext cx="0" cy="0"/>
          <a:chOff x="0" y="0"/>
          <a:chExt cx="0" cy="0"/>
        </a:xfrm>
      </p:grpSpPr>
      <p:sp>
        <p:nvSpPr>
          <p:cNvPr id="4741" name="Google Shape;4741;g40a120c017_0_396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2" name="Google Shape;4742;g40a120c017_0_396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743" name="Google Shape;4743;g40a120c017_0_396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4" name="Shape 4754"/>
        <p:cNvGrpSpPr/>
        <p:nvPr/>
      </p:nvGrpSpPr>
      <p:grpSpPr>
        <a:xfrm>
          <a:off x="0" y="0"/>
          <a:ext cx="0" cy="0"/>
          <a:chOff x="0" y="0"/>
          <a:chExt cx="0" cy="0"/>
        </a:xfrm>
      </p:grpSpPr>
      <p:sp>
        <p:nvSpPr>
          <p:cNvPr id="4755" name="Google Shape;4755;g40a120c017_0_397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6" name="Google Shape;4756;g40a120c017_0_397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757" name="Google Shape;4757;g40a120c017_0_397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7" name="Shape 4767"/>
        <p:cNvGrpSpPr/>
        <p:nvPr/>
      </p:nvGrpSpPr>
      <p:grpSpPr>
        <a:xfrm>
          <a:off x="0" y="0"/>
          <a:ext cx="0" cy="0"/>
          <a:chOff x="0" y="0"/>
          <a:chExt cx="0" cy="0"/>
        </a:xfrm>
      </p:grpSpPr>
      <p:sp>
        <p:nvSpPr>
          <p:cNvPr id="4768" name="Google Shape;4768;g40a120c017_0_39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9" name="Google Shape;4769;g40a120c017_0_39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770" name="Google Shape;4770;g40a120c017_0_39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9" name="Shape 4779"/>
        <p:cNvGrpSpPr/>
        <p:nvPr/>
      </p:nvGrpSpPr>
      <p:grpSpPr>
        <a:xfrm>
          <a:off x="0" y="0"/>
          <a:ext cx="0" cy="0"/>
          <a:chOff x="0" y="0"/>
          <a:chExt cx="0" cy="0"/>
        </a:xfrm>
      </p:grpSpPr>
      <p:sp>
        <p:nvSpPr>
          <p:cNvPr id="4780" name="Google Shape;4780;g40a120c017_0_399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1" name="Google Shape;4781;g40a120c017_0_399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picture shows how the sum is first decomposed into smaller steps. The results are then combined to produce a result.</a:t>
            </a:r>
            <a:endParaRPr/>
          </a:p>
        </p:txBody>
      </p:sp>
      <p:sp>
        <p:nvSpPr>
          <p:cNvPr id="4782" name="Google Shape;4782;g40a120c017_0_399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1" name="Shape 4801"/>
        <p:cNvGrpSpPr/>
        <p:nvPr/>
      </p:nvGrpSpPr>
      <p:grpSpPr>
        <a:xfrm>
          <a:off x="0" y="0"/>
          <a:ext cx="0" cy="0"/>
          <a:chOff x="0" y="0"/>
          <a:chExt cx="0" cy="0"/>
        </a:xfrm>
      </p:grpSpPr>
      <p:sp>
        <p:nvSpPr>
          <p:cNvPr id="4802" name="Google Shape;4802;g40a120c017_0_401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3" name="Google Shape;4803;g40a120c017_0_401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steps that follow, the data set above is summed. The steps of decomposition and then combination are shown in detail. Note that for this operation, the order of operations does not matter.</a:t>
            </a:r>
            <a:endParaRPr/>
          </a:p>
        </p:txBody>
      </p:sp>
      <p:sp>
        <p:nvSpPr>
          <p:cNvPr id="4804" name="Google Shape;4804;g40a120c017_0_401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8" name="Shape 4818"/>
        <p:cNvGrpSpPr/>
        <p:nvPr/>
      </p:nvGrpSpPr>
      <p:grpSpPr>
        <a:xfrm>
          <a:off x="0" y="0"/>
          <a:ext cx="0" cy="0"/>
          <a:chOff x="0" y="0"/>
          <a:chExt cx="0" cy="0"/>
        </a:xfrm>
      </p:grpSpPr>
      <p:sp>
        <p:nvSpPr>
          <p:cNvPr id="4819" name="Google Shape;4819;g40a120c017_0_402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0" name="Google Shape;4820;g40a120c017_0_402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821" name="Google Shape;4821;g40a120c017_0_402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0" name="Shape 4840"/>
        <p:cNvGrpSpPr/>
        <p:nvPr/>
      </p:nvGrpSpPr>
      <p:grpSpPr>
        <a:xfrm>
          <a:off x="0" y="0"/>
          <a:ext cx="0" cy="0"/>
          <a:chOff x="0" y="0"/>
          <a:chExt cx="0" cy="0"/>
        </a:xfrm>
      </p:grpSpPr>
      <p:sp>
        <p:nvSpPr>
          <p:cNvPr id="4841" name="Google Shape;4841;g40a120c017_0_404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2" name="Google Shape;4842;g40a120c017_0_404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843" name="Google Shape;4843;g40a120c017_0_404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0" name="Shape 4870"/>
        <p:cNvGrpSpPr/>
        <p:nvPr/>
      </p:nvGrpSpPr>
      <p:grpSpPr>
        <a:xfrm>
          <a:off x="0" y="0"/>
          <a:ext cx="0" cy="0"/>
          <a:chOff x="0" y="0"/>
          <a:chExt cx="0" cy="0"/>
        </a:xfrm>
      </p:grpSpPr>
      <p:sp>
        <p:nvSpPr>
          <p:cNvPr id="4871" name="Google Shape;4871;g40a120c017_0_40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72" name="Google Shape;4872;g40a120c017_0_40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873" name="Google Shape;4873;g40a120c017_0_40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2" name="Shape 4892"/>
        <p:cNvGrpSpPr/>
        <p:nvPr/>
      </p:nvGrpSpPr>
      <p:grpSpPr>
        <a:xfrm>
          <a:off x="0" y="0"/>
          <a:ext cx="0" cy="0"/>
          <a:chOff x="0" y="0"/>
          <a:chExt cx="0" cy="0"/>
        </a:xfrm>
      </p:grpSpPr>
      <p:sp>
        <p:nvSpPr>
          <p:cNvPr id="4893" name="Google Shape;4893;g40a120c017_0_409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4" name="Google Shape;4894;g40a120c017_0_409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895" name="Google Shape;4895;g40a120c017_0_409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4" name="Shape 4914"/>
        <p:cNvGrpSpPr/>
        <p:nvPr/>
      </p:nvGrpSpPr>
      <p:grpSpPr>
        <a:xfrm>
          <a:off x="0" y="0"/>
          <a:ext cx="0" cy="0"/>
          <a:chOff x="0" y="0"/>
          <a:chExt cx="0" cy="0"/>
        </a:xfrm>
      </p:grpSpPr>
      <p:sp>
        <p:nvSpPr>
          <p:cNvPr id="4915" name="Google Shape;4915;g40a120c017_0_411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16" name="Google Shape;4916;g40a120c017_0_411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917" name="Google Shape;4917;g40a120c017_0_411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0a120c017_0_12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g40a120c017_0_12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Specialization by Using Java Subclassing</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Manager</a:t>
            </a:r>
            <a:r>
              <a:rPr b="0" i="0" lang="en-US" sz="1800" u="none" cap="none" strike="noStrike"/>
              <a:t> class shown here closely resembles the </a:t>
            </a:r>
            <a:r>
              <a:rPr b="0" i="0" lang="en-US" sz="1800" u="none" cap="none" strike="noStrike">
                <a:latin typeface="Courier New"/>
                <a:ea typeface="Courier New"/>
                <a:cs typeface="Courier New"/>
                <a:sym typeface="Courier New"/>
              </a:rPr>
              <a:t>Employee</a:t>
            </a:r>
            <a:r>
              <a:rPr b="0" i="0" lang="en-US" sz="1800" u="none" cap="none" strike="noStrike"/>
              <a:t> class, but with some specialization. A </a:t>
            </a:r>
            <a:r>
              <a:rPr b="0" i="0" lang="en-US" sz="1800" u="none" cap="none" strike="noStrike">
                <a:latin typeface="Courier New"/>
                <a:ea typeface="Courier New"/>
                <a:cs typeface="Courier New"/>
                <a:sym typeface="Courier New"/>
              </a:rPr>
              <a:t>Manager</a:t>
            </a:r>
            <a:r>
              <a:rPr b="0" i="0" lang="en-US" sz="1800" u="none" cap="none" strike="noStrike"/>
              <a:t> also has a department, with a department name. As a result, there are likely to be additional operations as well.</a:t>
            </a:r>
            <a:endParaRPr/>
          </a:p>
          <a:p>
            <a:pPr indent="0" lvl="1" marL="0" marR="0" rtl="0" algn="l">
              <a:spcBef>
                <a:spcPts val="0"/>
              </a:spcBef>
              <a:spcAft>
                <a:spcPts val="0"/>
              </a:spcAft>
              <a:buSzPts val="1800"/>
              <a:buFont typeface="Arial"/>
              <a:buNone/>
            </a:pPr>
            <a:r>
              <a:rPr b="0" i="0" lang="en-US" sz="1800" u="none" cap="none" strike="noStrike"/>
              <a:t>What this demonstrates is that a </a:t>
            </a:r>
            <a:r>
              <a:rPr b="0" i="0" lang="en-US" sz="1800" u="none" cap="none" strike="noStrike">
                <a:latin typeface="Courier New"/>
                <a:ea typeface="Courier New"/>
                <a:cs typeface="Courier New"/>
                <a:sym typeface="Courier New"/>
              </a:rPr>
              <a:t>Manager</a:t>
            </a:r>
            <a:r>
              <a:rPr b="0" i="0" lang="en-US" sz="1800" u="none" cap="none" strike="noStrike"/>
              <a:t> is an </a:t>
            </a:r>
            <a:r>
              <a:rPr b="0" i="0" lang="en-US" sz="1800" u="none" cap="none" strike="noStrike">
                <a:latin typeface="Courier New"/>
                <a:ea typeface="Courier New"/>
                <a:cs typeface="Courier New"/>
                <a:sym typeface="Courier New"/>
              </a:rPr>
              <a:t>Employee</a:t>
            </a:r>
            <a:r>
              <a:rPr b="0" i="0" lang="en-US" sz="1800" u="none" cap="none" strike="noStrike"/>
              <a:t>―but an </a:t>
            </a:r>
            <a:r>
              <a:rPr b="0" i="0" lang="en-US" sz="1800" u="none" cap="none" strike="noStrike">
                <a:latin typeface="Courier New"/>
                <a:ea typeface="Courier New"/>
                <a:cs typeface="Courier New"/>
                <a:sym typeface="Courier New"/>
              </a:rPr>
              <a:t>Employee</a:t>
            </a:r>
            <a:r>
              <a:rPr b="0" i="0" lang="en-US" sz="1800" u="none" cap="none" strike="noStrike"/>
              <a:t> with additional features.</a:t>
            </a:r>
            <a:endParaRPr/>
          </a:p>
          <a:p>
            <a:pPr indent="0" lvl="1" marL="0" marR="0" rtl="0" algn="l">
              <a:spcBef>
                <a:spcPts val="0"/>
              </a:spcBef>
              <a:spcAft>
                <a:spcPts val="0"/>
              </a:spcAft>
              <a:buSzPts val="1800"/>
              <a:buFont typeface="Arial"/>
              <a:buNone/>
            </a:pPr>
            <a:r>
              <a:rPr b="0" i="0" lang="en-US" sz="1800" u="none" cap="none" strike="noStrike"/>
              <a:t>However, if we were to define Java classes this way, there would be a lot of redundant coding.</a:t>
            </a:r>
            <a:endParaRPr/>
          </a:p>
          <a:p>
            <a:pPr indent="0" lvl="0" marL="0" marR="0" rtl="0" algn="l">
              <a:spcBef>
                <a:spcPts val="0"/>
              </a:spcBef>
              <a:spcAft>
                <a:spcPts val="0"/>
              </a:spcAft>
              <a:buNone/>
            </a:pPr>
            <a:r>
              <a:t/>
            </a:r>
            <a:endParaRPr b="0" i="0" sz="1800" u="none" cap="none" strike="noStrike"/>
          </a:p>
        </p:txBody>
      </p:sp>
      <p:sp>
        <p:nvSpPr>
          <p:cNvPr id="544" name="Google Shape;544;g40a120c017_0_12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6" name="Shape 4936"/>
        <p:cNvGrpSpPr/>
        <p:nvPr/>
      </p:nvGrpSpPr>
      <p:grpSpPr>
        <a:xfrm>
          <a:off x="0" y="0"/>
          <a:ext cx="0" cy="0"/>
          <a:chOff x="0" y="0"/>
          <a:chExt cx="0" cy="0"/>
        </a:xfrm>
      </p:grpSpPr>
      <p:sp>
        <p:nvSpPr>
          <p:cNvPr id="4937" name="Google Shape;4937;g40a120c017_0_413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8" name="Google Shape;4938;g40a120c017_0_413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939" name="Google Shape;4939;g40a120c017_0_413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8" name="Shape 4958"/>
        <p:cNvGrpSpPr/>
        <p:nvPr/>
      </p:nvGrpSpPr>
      <p:grpSpPr>
        <a:xfrm>
          <a:off x="0" y="0"/>
          <a:ext cx="0" cy="0"/>
          <a:chOff x="0" y="0"/>
          <a:chExt cx="0" cy="0"/>
        </a:xfrm>
      </p:grpSpPr>
      <p:sp>
        <p:nvSpPr>
          <p:cNvPr id="4959" name="Google Shape;4959;g40a120c017_0_415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0" name="Google Shape;4960;g40a120c017_0_415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961" name="Google Shape;4961;g40a120c017_0_415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6" name="Shape 4976"/>
        <p:cNvGrpSpPr/>
        <p:nvPr/>
      </p:nvGrpSpPr>
      <p:grpSpPr>
        <a:xfrm>
          <a:off x="0" y="0"/>
          <a:ext cx="0" cy="0"/>
          <a:chOff x="0" y="0"/>
          <a:chExt cx="0" cy="0"/>
        </a:xfrm>
      </p:grpSpPr>
      <p:sp>
        <p:nvSpPr>
          <p:cNvPr id="4977" name="Google Shape;4977;g40a120c017_0_417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8" name="Google Shape;4978;g40a120c017_0_417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979" name="Google Shape;4979;g40a120c017_0_417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4" name="Shape 4994"/>
        <p:cNvGrpSpPr/>
        <p:nvPr/>
      </p:nvGrpSpPr>
      <p:grpSpPr>
        <a:xfrm>
          <a:off x="0" y="0"/>
          <a:ext cx="0" cy="0"/>
          <a:chOff x="0" y="0"/>
          <a:chExt cx="0" cy="0"/>
        </a:xfrm>
      </p:grpSpPr>
      <p:sp>
        <p:nvSpPr>
          <p:cNvPr id="4995" name="Google Shape;4995;g40a120c017_0_418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6" name="Google Shape;4996;g40a120c017_0_418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4997" name="Google Shape;4997;g40a120c017_0_418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8" name="Shape 5008"/>
        <p:cNvGrpSpPr/>
        <p:nvPr/>
      </p:nvGrpSpPr>
      <p:grpSpPr>
        <a:xfrm>
          <a:off x="0" y="0"/>
          <a:ext cx="0" cy="0"/>
          <a:chOff x="0" y="0"/>
          <a:chExt cx="0" cy="0"/>
        </a:xfrm>
      </p:grpSpPr>
      <p:sp>
        <p:nvSpPr>
          <p:cNvPr id="5009" name="Google Shape;5009;g40a120c017_0_42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10" name="Google Shape;5010;g40a120c017_0_42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011" name="Google Shape;5011;g40a120c017_0_42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8" name="Shape 5018"/>
        <p:cNvGrpSpPr/>
        <p:nvPr/>
      </p:nvGrpSpPr>
      <p:grpSpPr>
        <a:xfrm>
          <a:off x="0" y="0"/>
          <a:ext cx="0" cy="0"/>
          <a:chOff x="0" y="0"/>
          <a:chExt cx="0" cy="0"/>
        </a:xfrm>
      </p:grpSpPr>
      <p:sp>
        <p:nvSpPr>
          <p:cNvPr id="5019" name="Google Shape;5019;g40a120c017_0_420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0" name="Google Shape;5020;g40a120c017_0_420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As with any code, test and verify that a particular approach works as intended. As stated previously, associative functions decompose well and make good candidates for parallel processing. But operations that do not meet this criteria may perform better when processed sequentially. </a:t>
            </a:r>
            <a:endParaRPr/>
          </a:p>
        </p:txBody>
      </p:sp>
      <p:sp>
        <p:nvSpPr>
          <p:cNvPr id="5021" name="Google Shape;5021;g40a120c017_0_420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6" name="Shape 5026"/>
        <p:cNvGrpSpPr/>
        <p:nvPr/>
      </p:nvGrpSpPr>
      <p:grpSpPr>
        <a:xfrm>
          <a:off x="0" y="0"/>
          <a:ext cx="0" cy="0"/>
          <a:chOff x="0" y="0"/>
          <a:chExt cx="0" cy="0"/>
        </a:xfrm>
      </p:grpSpPr>
      <p:sp>
        <p:nvSpPr>
          <p:cNvPr id="5027" name="Google Shape;5027;g40a120c017_0_421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8" name="Google Shape;5028;g40a120c017_0_421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As the slide points out, the larger the data set, the more likely parallel processing is going to show an improvement in performance. Some other observations:</a:t>
            </a:r>
            <a:endParaRPr/>
          </a:p>
          <a:p>
            <a:pPr indent="0" lvl="2" marL="0" marR="0" rtl="0" algn="l">
              <a:spcBef>
                <a:spcPts val="0"/>
              </a:spcBef>
              <a:spcAft>
                <a:spcPts val="0"/>
              </a:spcAft>
              <a:buSzPts val="1800"/>
              <a:buFont typeface="Arial"/>
              <a:buNone/>
            </a:pPr>
            <a:r>
              <a:rPr b="0" i="0" lang="en-US" sz="1800" u="none" cap="none" strike="noStrike"/>
              <a:t>A system needs to have a least four cores available to the JVM before you will see any substantial difference in performance.</a:t>
            </a:r>
            <a:endParaRPr/>
          </a:p>
          <a:p>
            <a:pPr indent="0" lvl="2" marL="0" marR="0" rtl="0" algn="l">
              <a:spcBef>
                <a:spcPts val="0"/>
              </a:spcBef>
              <a:spcAft>
                <a:spcPts val="0"/>
              </a:spcAft>
              <a:buSzPts val="1800"/>
              <a:buFont typeface="Arial"/>
              <a:buNone/>
            </a:pPr>
            <a:r>
              <a:rPr b="0" i="0" lang="en-US" sz="1800" u="none" cap="none" strike="noStrike"/>
              <a:t>As a general guideline, a data set should contain more than 10,000 items before showing a difference in performance.</a:t>
            </a:r>
            <a:endParaRPr/>
          </a:p>
          <a:p>
            <a:pPr indent="0" lvl="2" marL="0" marR="0" rtl="0" algn="l">
              <a:spcBef>
                <a:spcPts val="0"/>
              </a:spcBef>
              <a:spcAft>
                <a:spcPts val="0"/>
              </a:spcAft>
              <a:buSzPts val="1800"/>
              <a:buFont typeface="Arial"/>
              <a:buNone/>
            </a:pPr>
            <a:r>
              <a:rPr b="0" i="0" lang="en-US" sz="1800" u="none" cap="none" strike="noStrike"/>
              <a:t>Any operations or complex operations that cause threads to block will have a negative impact on performance. </a:t>
            </a:r>
            <a:endParaRPr/>
          </a:p>
        </p:txBody>
      </p:sp>
      <p:sp>
        <p:nvSpPr>
          <p:cNvPr id="5029" name="Google Shape;5029;g40a120c017_0_421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4" name="Shape 5034"/>
        <p:cNvGrpSpPr/>
        <p:nvPr/>
      </p:nvGrpSpPr>
      <p:grpSpPr>
        <a:xfrm>
          <a:off x="0" y="0"/>
          <a:ext cx="0" cy="0"/>
          <a:chOff x="0" y="0"/>
          <a:chExt cx="0" cy="0"/>
        </a:xfrm>
      </p:grpSpPr>
      <p:sp>
        <p:nvSpPr>
          <p:cNvPr id="5035" name="Google Shape;5035;g40a120c017_0_422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
        <p:nvSpPr>
          <p:cNvPr id="5036" name="Google Shape;5036;g40a120c017_0_422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037" name="Google Shape;5037;g40a120c017_0_422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2" name="Shape 5042"/>
        <p:cNvGrpSpPr/>
        <p:nvPr/>
      </p:nvGrpSpPr>
      <p:grpSpPr>
        <a:xfrm>
          <a:off x="0" y="0"/>
          <a:ext cx="0" cy="0"/>
          <a:chOff x="0" y="0"/>
          <a:chExt cx="0" cy="0"/>
        </a:xfrm>
      </p:grpSpPr>
      <p:sp>
        <p:nvSpPr>
          <p:cNvPr id="5043" name="Google Shape;5043;g40a120c017_0_422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17 - </a:t>
            </a:r>
            <a:fld id="{00000000-1234-1234-1234-123412341234}" type="slidenum">
              <a:rPr b="1" i="0" lang="en-US" sz="1100" u="none">
                <a:solidFill>
                  <a:srgbClr val="000000"/>
                </a:solidFill>
                <a:latin typeface="Arial"/>
                <a:ea typeface="Arial"/>
                <a:cs typeface="Arial"/>
                <a:sym typeface="Arial"/>
              </a:rPr>
              <a:t>‹#›</a:t>
            </a:fld>
            <a:endParaRPr/>
          </a:p>
        </p:txBody>
      </p:sp>
      <p:sp>
        <p:nvSpPr>
          <p:cNvPr id="5044" name="Google Shape;5044;g40a120c017_0_422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5" name="Google Shape;5045;g40a120c017_0_422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0" name="Shape 5050"/>
        <p:cNvGrpSpPr/>
        <p:nvPr/>
      </p:nvGrpSpPr>
      <p:grpSpPr>
        <a:xfrm>
          <a:off x="0" y="0"/>
          <a:ext cx="0" cy="0"/>
          <a:chOff x="0" y="0"/>
          <a:chExt cx="0" cy="0"/>
        </a:xfrm>
      </p:grpSpPr>
      <p:sp>
        <p:nvSpPr>
          <p:cNvPr id="5051" name="Google Shape;5051;g40a120c017_0_426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2" name="Google Shape;5052;g40a120c017_0_426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0a120c017_0_13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g40a120c017_0_13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A Simple Java Program</a:t>
            </a:r>
            <a:endParaRPr/>
          </a:p>
          <a:p>
            <a:pPr indent="0" lvl="1" marL="0" marR="0" rtl="0" algn="l">
              <a:spcBef>
                <a:spcPts val="0"/>
              </a:spcBef>
              <a:spcAft>
                <a:spcPts val="0"/>
              </a:spcAft>
              <a:buSzPts val="1800"/>
              <a:buFont typeface="Arial"/>
              <a:buNone/>
            </a:pPr>
            <a:r>
              <a:rPr b="0" i="0" lang="en-US" sz="1800" u="none" cap="none" strike="noStrike"/>
              <a:t>When an existing class is subclassed, the new class created is said to inherit the characteristics of the other class. This new class is called the </a:t>
            </a:r>
            <a:r>
              <a:rPr b="0" i="1" lang="en-US" sz="1800" u="none" cap="none" strike="noStrike"/>
              <a:t>subclass</a:t>
            </a:r>
            <a:r>
              <a:rPr b="0" i="0" lang="en-US" sz="1800" u="none" cap="none" strike="noStrike"/>
              <a:t> and is a specialization of the superclass. All the nonprivate fields and methods from the superclass are part of the subclass.</a:t>
            </a:r>
            <a:endParaRPr/>
          </a:p>
          <a:p>
            <a:pPr indent="0" lvl="1" marL="0" marR="0" rtl="0" algn="l">
              <a:spcBef>
                <a:spcPts val="0"/>
              </a:spcBef>
              <a:spcAft>
                <a:spcPts val="0"/>
              </a:spcAft>
              <a:buSzPts val="1800"/>
              <a:buFont typeface="Arial"/>
              <a:buNone/>
            </a:pPr>
            <a:r>
              <a:rPr b="0" i="0" lang="en-US" sz="1800" u="none" cap="none" strike="noStrike"/>
              <a:t>In this diagram, a </a:t>
            </a:r>
            <a:r>
              <a:rPr b="0" i="0" lang="en-US" sz="1800" u="none" cap="none" strike="noStrike">
                <a:latin typeface="Courier New"/>
                <a:ea typeface="Courier New"/>
                <a:cs typeface="Courier New"/>
                <a:sym typeface="Courier New"/>
              </a:rPr>
              <a:t>Manager</a:t>
            </a:r>
            <a:r>
              <a:rPr b="0" i="0" lang="en-US" sz="1800" u="none" cap="none" strike="noStrike"/>
              <a:t> class gets all the nonprivate fields and all the public methods from </a:t>
            </a:r>
            <a:r>
              <a:rPr b="0" i="0" lang="en-US" sz="1800" u="none" cap="none" strike="noStrike">
                <a:latin typeface="Courier New"/>
                <a:ea typeface="Courier New"/>
                <a:cs typeface="Courier New"/>
                <a:sym typeface="Courier New"/>
              </a:rPr>
              <a:t>Employee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It is important to grasp that although </a:t>
            </a:r>
            <a:r>
              <a:rPr b="0" i="0" lang="en-US" sz="1800" u="none" cap="none" strike="noStrike">
                <a:latin typeface="Courier New"/>
                <a:ea typeface="Courier New"/>
                <a:cs typeface="Courier New"/>
                <a:sym typeface="Courier New"/>
              </a:rPr>
              <a:t>Manager</a:t>
            </a:r>
            <a:r>
              <a:rPr b="0" i="0" lang="en-US" sz="1800" u="none" cap="none" strike="noStrike"/>
              <a:t> specializes </a:t>
            </a:r>
            <a:r>
              <a:rPr b="0" i="0" lang="en-US" sz="1800" u="none" cap="none" strike="noStrike">
                <a:latin typeface="Courier New"/>
                <a:ea typeface="Courier New"/>
                <a:cs typeface="Courier New"/>
                <a:sym typeface="Courier New"/>
              </a:rPr>
              <a:t>Employee</a:t>
            </a:r>
            <a:r>
              <a:rPr b="0" i="0" lang="en-US" sz="1800" u="none" cap="none" strike="noStrike"/>
              <a:t>, a </a:t>
            </a:r>
            <a:r>
              <a:rPr b="0" i="0" lang="en-US" sz="1800" u="none" cap="none" strike="noStrike">
                <a:latin typeface="Courier New"/>
                <a:ea typeface="Courier New"/>
                <a:cs typeface="Courier New"/>
                <a:sym typeface="Courier New"/>
              </a:rPr>
              <a:t>Manager</a:t>
            </a:r>
            <a:r>
              <a:rPr b="0" i="0" lang="en-US" sz="1800" u="none" cap="none" strike="noStrike"/>
              <a:t> is still an </a:t>
            </a:r>
            <a:r>
              <a:rPr b="0" i="0" lang="en-US" sz="1800" u="none" cap="none" strike="noStrike">
                <a:latin typeface="Courier New"/>
                <a:ea typeface="Courier New"/>
                <a:cs typeface="Courier New"/>
                <a:sym typeface="Courier New"/>
              </a:rPr>
              <a:t>Employee</a:t>
            </a:r>
            <a:r>
              <a:rPr b="0" i="0" lang="en-US" sz="1800" u="none" cap="none" strike="noStrike"/>
              <a:t>.</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The term </a:t>
            </a:r>
            <a:r>
              <a:rPr b="0" i="1" lang="en-US" sz="1800" u="none" cap="none" strike="noStrike"/>
              <a:t>subclass</a:t>
            </a:r>
            <a:r>
              <a:rPr b="0" i="0" lang="en-US" sz="1800" u="none" cap="none" strike="noStrike"/>
              <a:t> is a bit of a misnomer. Most people think of the prefix “</a:t>
            </a:r>
            <a:r>
              <a:rPr b="0" i="1" lang="en-US" sz="1800" u="none" cap="none" strike="noStrike"/>
              <a:t>sub</a:t>
            </a:r>
            <a:r>
              <a:rPr b="0" i="0" lang="en-US" sz="1800" u="none" cap="none" strike="noStrike"/>
              <a:t>” as meaning “less.” However, a Java subclass is the sum of itself and its parent. When you create an instance of a subclass, the resulting in-memory structure contains all codes from the parent class, grandparent class, and so on all the way up the class hierarchy until you reach the class </a:t>
            </a:r>
            <a:r>
              <a:rPr b="0" i="0" lang="en-US" sz="1800" u="none" cap="none" strike="noStrike">
                <a:latin typeface="Courier New"/>
                <a:ea typeface="Courier New"/>
                <a:cs typeface="Courier New"/>
                <a:sym typeface="Courier New"/>
              </a:rPr>
              <a:t>Object</a:t>
            </a:r>
            <a:r>
              <a:rPr b="0" i="0" lang="en-US" sz="1800" u="none" cap="none" strike="noStrike"/>
              <a:t>.</a:t>
            </a:r>
            <a:endParaRPr/>
          </a:p>
        </p:txBody>
      </p:sp>
      <p:sp>
        <p:nvSpPr>
          <p:cNvPr id="554" name="Google Shape;554;g40a120c017_0_13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5" name="Shape 5055"/>
        <p:cNvGrpSpPr/>
        <p:nvPr/>
      </p:nvGrpSpPr>
      <p:grpSpPr>
        <a:xfrm>
          <a:off x="0" y="0"/>
          <a:ext cx="0" cy="0"/>
          <a:chOff x="0" y="0"/>
          <a:chExt cx="0" cy="0"/>
        </a:xfrm>
      </p:grpSpPr>
      <p:sp>
        <p:nvSpPr>
          <p:cNvPr id="5056" name="Google Shape;5056;g40a120c017_0_42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7" name="Google Shape;5057;g40a120c017_0_426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058" name="Google Shape;5058;g40a120c017_0_42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18 -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4" name="Shape 5064"/>
        <p:cNvGrpSpPr/>
        <p:nvPr/>
      </p:nvGrpSpPr>
      <p:grpSpPr>
        <a:xfrm>
          <a:off x="0" y="0"/>
          <a:ext cx="0" cy="0"/>
          <a:chOff x="0" y="0"/>
          <a:chExt cx="0" cy="0"/>
        </a:xfrm>
      </p:grpSpPr>
      <p:sp>
        <p:nvSpPr>
          <p:cNvPr id="5065" name="Google Shape;5065;g40a120c017_0_42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6" name="Google Shape;5066;g40a120c017_0_42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JDBC API is made up of some concrete classes, such as </a:t>
            </a:r>
            <a:r>
              <a:rPr b="0" i="0" lang="en-US" sz="1800" u="none" cap="none" strike="noStrike">
                <a:latin typeface="Courier New"/>
                <a:ea typeface="Courier New"/>
                <a:cs typeface="Courier New"/>
                <a:sym typeface="Courier New"/>
              </a:rPr>
              <a:t>Date</a:t>
            </a:r>
            <a:r>
              <a:rPr b="0" i="0" lang="en-US" sz="1800" u="none" cap="none" strike="noStrike"/>
              <a:t>, </a:t>
            </a:r>
            <a:r>
              <a:rPr b="0" i="0" lang="en-US" sz="1800" u="none" cap="none" strike="noStrike">
                <a:latin typeface="Courier New"/>
                <a:ea typeface="Courier New"/>
                <a:cs typeface="Courier New"/>
                <a:sym typeface="Courier New"/>
              </a:rPr>
              <a:t>Time</a:t>
            </a:r>
            <a:r>
              <a:rPr b="0" i="0" lang="en-US" sz="1800" u="none" cap="none" strike="noStrike"/>
              <a:t>, and </a:t>
            </a:r>
            <a:r>
              <a:rPr b="0" i="0" lang="en-US" sz="1800" u="none" cap="none" strike="noStrike">
                <a:latin typeface="Courier New"/>
                <a:ea typeface="Courier New"/>
                <a:cs typeface="Courier New"/>
                <a:sym typeface="Courier New"/>
              </a:rPr>
              <a:t>SQLException</a:t>
            </a:r>
            <a:r>
              <a:rPr b="0" i="0" lang="en-US" sz="1800" u="none" cap="none" strike="noStrike"/>
              <a:t>, and a set of interfaces that are implemented in a driver class that is provided by the database vendor.</a:t>
            </a:r>
            <a:endParaRPr/>
          </a:p>
          <a:p>
            <a:pPr indent="0" lvl="1" marL="0" marR="0" rtl="0" algn="l">
              <a:spcBef>
                <a:spcPts val="0"/>
              </a:spcBef>
              <a:spcAft>
                <a:spcPts val="0"/>
              </a:spcAft>
              <a:buSzPts val="1800"/>
              <a:buFont typeface="Arial"/>
              <a:buNone/>
            </a:pPr>
            <a:r>
              <a:rPr b="0" i="0" lang="en-US" sz="1800" u="none" cap="none" strike="noStrike"/>
              <a:t>Because the implementation is a valid instance of the interface method signature, after the database vendor’s Driver classes are loaded, you can access them by following the sequence shown in the slide:</a:t>
            </a:r>
            <a:endParaRPr/>
          </a:p>
          <a:p>
            <a:pPr indent="0" lvl="2" marL="0" marR="0" rtl="0" algn="l">
              <a:spcBef>
                <a:spcPts val="0"/>
              </a:spcBef>
              <a:spcAft>
                <a:spcPts val="0"/>
              </a:spcAft>
              <a:buSzPts val="1800"/>
              <a:buFont typeface="Arial"/>
              <a:buNone/>
            </a:pPr>
            <a:r>
              <a:rPr b="0" i="0" lang="en-US" sz="1800" u="none" cap="none" strike="noStrike"/>
              <a:t>1.	Use the </a:t>
            </a:r>
            <a:r>
              <a:rPr b="0" i="0" lang="en-US" sz="1800" u="none" cap="none" strike="noStrike">
                <a:latin typeface="Courier New"/>
                <a:ea typeface="Courier New"/>
                <a:cs typeface="Courier New"/>
                <a:sym typeface="Courier New"/>
              </a:rPr>
              <a:t>DriverManager</a:t>
            </a:r>
            <a:r>
              <a:rPr b="0" i="0" lang="en-US" sz="1800" u="none" cap="none" strike="noStrike"/>
              <a:t> class to obtain a reference to a </a:t>
            </a:r>
            <a:r>
              <a:rPr b="0" i="0" lang="en-US" sz="1800" u="none" cap="none" strike="noStrike">
                <a:latin typeface="Courier New"/>
                <a:ea typeface="Courier New"/>
                <a:cs typeface="Courier New"/>
                <a:sym typeface="Courier New"/>
              </a:rPr>
              <a:t>Connection</a:t>
            </a:r>
            <a:r>
              <a:rPr b="0" i="0" lang="en-US" sz="1800" u="none" cap="none" strike="noStrike"/>
              <a:t> object by using the </a:t>
            </a:r>
            <a:r>
              <a:rPr b="0" i="0" lang="en-US" sz="1800" u="none" cap="none" strike="noStrike">
                <a:latin typeface="Courier New"/>
                <a:ea typeface="Courier New"/>
                <a:cs typeface="Courier New"/>
                <a:sym typeface="Courier New"/>
              </a:rPr>
              <a:t>getConnection</a:t>
            </a:r>
            <a:r>
              <a:rPr b="0" i="0" lang="en-US" sz="1800" u="none" cap="none" strike="noStrike"/>
              <a:t> method. The typical signature of this method is </a:t>
            </a:r>
            <a:r>
              <a:rPr b="0" i="0" lang="en-US" sz="1800" u="none" cap="none" strike="noStrike">
                <a:latin typeface="Courier New"/>
                <a:ea typeface="Courier New"/>
                <a:cs typeface="Courier New"/>
                <a:sym typeface="Courier New"/>
              </a:rPr>
              <a:t>getConnection (url, name, password)</a:t>
            </a:r>
            <a:r>
              <a:rPr b="0" i="0" lang="en-US" sz="1800" u="none" cap="none" strike="noStrike"/>
              <a:t>, where </a:t>
            </a:r>
            <a:r>
              <a:rPr b="0" i="0" lang="en-US" sz="1800" u="none" cap="none" strike="noStrike">
                <a:latin typeface="Courier New"/>
                <a:ea typeface="Courier New"/>
                <a:cs typeface="Courier New"/>
                <a:sym typeface="Courier New"/>
              </a:rPr>
              <a:t>url</a:t>
            </a:r>
            <a:r>
              <a:rPr b="0" i="0" lang="en-US" sz="1800" u="none" cap="none" strike="noStrike"/>
              <a:t> is the JDBC URL, and </a:t>
            </a:r>
            <a:r>
              <a:rPr b="0" i="0" lang="en-US" sz="1800" u="none" cap="none" strike="noStrike">
                <a:latin typeface="Courier New"/>
                <a:ea typeface="Courier New"/>
                <a:cs typeface="Courier New"/>
                <a:sym typeface="Courier New"/>
              </a:rPr>
              <a:t>name</a:t>
            </a:r>
            <a:r>
              <a:rPr b="0" i="0" lang="en-US" sz="1800" u="none" cap="none" strike="noStrike"/>
              <a:t> and </a:t>
            </a:r>
            <a:r>
              <a:rPr b="0" i="0" lang="en-US" sz="1800" u="none" cap="none" strike="noStrike">
                <a:latin typeface="Courier New"/>
                <a:ea typeface="Courier New"/>
                <a:cs typeface="Courier New"/>
                <a:sym typeface="Courier New"/>
              </a:rPr>
              <a:t>password</a:t>
            </a:r>
            <a:r>
              <a:rPr b="0" i="0" lang="en-US" sz="1800" u="none" cap="none" strike="noStrike"/>
              <a:t> are strings that the database accepts for a connection.</a:t>
            </a:r>
            <a:endParaRPr/>
          </a:p>
          <a:p>
            <a:pPr indent="0" lvl="2" marL="0" marR="0" rtl="0" algn="l">
              <a:spcBef>
                <a:spcPts val="0"/>
              </a:spcBef>
              <a:spcAft>
                <a:spcPts val="0"/>
              </a:spcAft>
              <a:buSzPts val="1800"/>
              <a:buFont typeface="Arial"/>
              <a:buNone/>
            </a:pPr>
            <a:r>
              <a:rPr b="0" i="0" lang="en-US" sz="1800" u="none" cap="none" strike="noStrike"/>
              <a:t>2.	Use the </a:t>
            </a:r>
            <a:r>
              <a:rPr b="0" i="0" lang="en-US" sz="1800" u="none" cap="none" strike="noStrike">
                <a:latin typeface="Courier New"/>
                <a:ea typeface="Courier New"/>
                <a:cs typeface="Courier New"/>
                <a:sym typeface="Courier New"/>
              </a:rPr>
              <a:t>Connection</a:t>
            </a:r>
            <a:r>
              <a:rPr b="0" i="0" lang="en-US" sz="1800" u="none" cap="none" strike="noStrike"/>
              <a:t> object (implemented by some class that the vendor provided) to obtain a reference to a </a:t>
            </a:r>
            <a:r>
              <a:rPr b="0" i="0" lang="en-US" sz="1800" u="none" cap="none" strike="noStrike">
                <a:latin typeface="Courier New"/>
                <a:ea typeface="Courier New"/>
                <a:cs typeface="Courier New"/>
                <a:sym typeface="Courier New"/>
              </a:rPr>
              <a:t>Statement</a:t>
            </a:r>
            <a:r>
              <a:rPr b="0" i="0" lang="en-US" sz="1800" u="none" cap="none" strike="noStrike"/>
              <a:t> object through the </a:t>
            </a:r>
            <a:r>
              <a:rPr b="0" i="0" lang="en-US" sz="1800" u="none" cap="none" strike="noStrike">
                <a:latin typeface="Courier New"/>
                <a:ea typeface="Courier New"/>
                <a:cs typeface="Courier New"/>
                <a:sym typeface="Courier New"/>
              </a:rPr>
              <a:t>createStatement</a:t>
            </a:r>
            <a:r>
              <a:rPr b="0" i="0" lang="en-US" sz="1800" u="none" cap="none" strike="noStrike"/>
              <a:t> method. The typical signature for this method is </a:t>
            </a:r>
            <a:r>
              <a:rPr b="0" i="0" lang="en-US" sz="1800" u="none" cap="none" strike="noStrike">
                <a:latin typeface="Courier New"/>
                <a:ea typeface="Courier New"/>
                <a:cs typeface="Courier New"/>
                <a:sym typeface="Courier New"/>
              </a:rPr>
              <a:t>createStatement ()</a:t>
            </a:r>
            <a:r>
              <a:rPr b="0" i="0" lang="en-US" sz="1800" u="none" cap="none" strike="noStrike"/>
              <a:t> with no arguments.</a:t>
            </a:r>
            <a:endParaRPr/>
          </a:p>
          <a:p>
            <a:pPr indent="0" lvl="2" marL="0" marR="0" rtl="0" algn="l">
              <a:spcBef>
                <a:spcPts val="0"/>
              </a:spcBef>
              <a:spcAft>
                <a:spcPts val="0"/>
              </a:spcAft>
              <a:buSzPts val="1800"/>
              <a:buFont typeface="Arial"/>
              <a:buNone/>
            </a:pPr>
            <a:r>
              <a:rPr b="0" i="0" lang="en-US" sz="1800" u="none" cap="none" strike="noStrike"/>
              <a:t>3.	Use the </a:t>
            </a:r>
            <a:r>
              <a:rPr b="0" i="0" lang="en-US" sz="1800" u="none" cap="none" strike="noStrike">
                <a:latin typeface="Courier New"/>
                <a:ea typeface="Courier New"/>
                <a:cs typeface="Courier New"/>
                <a:sym typeface="Courier New"/>
              </a:rPr>
              <a:t>Statement</a:t>
            </a:r>
            <a:r>
              <a:rPr b="0" i="0" lang="en-US" sz="1800" u="none" cap="none" strike="noStrike"/>
              <a:t> object to obtain an instance of a </a:t>
            </a:r>
            <a:r>
              <a:rPr b="0" i="0" lang="en-US" sz="1800" u="none" cap="none" strike="noStrike">
                <a:latin typeface="Courier New"/>
                <a:ea typeface="Courier New"/>
                <a:cs typeface="Courier New"/>
                <a:sym typeface="Courier New"/>
              </a:rPr>
              <a:t>ResultSet</a:t>
            </a:r>
            <a:r>
              <a:rPr b="0" i="0" lang="en-US" sz="1800" u="none" cap="none" strike="noStrike"/>
              <a:t> through an </a:t>
            </a:r>
            <a:r>
              <a:rPr b="0" i="0" lang="en-US" sz="1800" u="none" cap="none" strike="noStrike">
                <a:latin typeface="Courier New"/>
                <a:ea typeface="Courier New"/>
                <a:cs typeface="Courier New"/>
                <a:sym typeface="Courier New"/>
              </a:rPr>
              <a:t>executeQuery (query)</a:t>
            </a:r>
            <a:r>
              <a:rPr b="0" i="0" lang="en-US" sz="1800" u="none" cap="none" strike="noStrike"/>
              <a:t> method. This method typically accepts a string (</a:t>
            </a:r>
            <a:r>
              <a:rPr b="0" i="0" lang="en-US" sz="1800" u="none" cap="none" strike="noStrike">
                <a:latin typeface="Courier New"/>
                <a:ea typeface="Courier New"/>
                <a:cs typeface="Courier New"/>
                <a:sym typeface="Courier New"/>
              </a:rPr>
              <a:t>query</a:t>
            </a:r>
            <a:r>
              <a:rPr b="0" i="0" lang="en-US" sz="1800" u="none" cap="none" strike="noStrike"/>
              <a:t>), where </a:t>
            </a:r>
            <a:r>
              <a:rPr b="0" i="0" lang="en-US" sz="1800" u="none" cap="none" strike="noStrike">
                <a:latin typeface="Courier New"/>
                <a:ea typeface="Courier New"/>
                <a:cs typeface="Courier New"/>
                <a:sym typeface="Courier New"/>
              </a:rPr>
              <a:t>query</a:t>
            </a:r>
            <a:r>
              <a:rPr b="0" i="0" lang="en-US" sz="1800" u="none" cap="none" strike="noStrike"/>
              <a:t> is a static string. </a:t>
            </a:r>
            <a:endParaRPr/>
          </a:p>
        </p:txBody>
      </p:sp>
      <p:sp>
        <p:nvSpPr>
          <p:cNvPr id="5067" name="Google Shape;5067;g40a120c017_0_42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2" name="Shape 5092"/>
        <p:cNvGrpSpPr/>
        <p:nvPr/>
      </p:nvGrpSpPr>
      <p:grpSpPr>
        <a:xfrm>
          <a:off x="0" y="0"/>
          <a:ext cx="0" cy="0"/>
          <a:chOff x="0" y="0"/>
          <a:chExt cx="0" cy="0"/>
        </a:xfrm>
      </p:grpSpPr>
      <p:sp>
        <p:nvSpPr>
          <p:cNvPr id="5093" name="Google Shape;5093;g40a120c017_0_430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4" name="Google Shape;5094;g40a120c017_0_430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DriverManager</a:t>
            </a:r>
            <a:endParaRPr/>
          </a:p>
          <a:p>
            <a:pPr indent="0" lvl="1" marL="0" marR="0" rtl="0" algn="l">
              <a:spcBef>
                <a:spcPts val="0"/>
              </a:spcBef>
              <a:spcAft>
                <a:spcPts val="0"/>
              </a:spcAft>
              <a:buSzPts val="1800"/>
              <a:buFont typeface="Arial"/>
              <a:buNone/>
            </a:pPr>
            <a:r>
              <a:rPr b="0" i="0" lang="en-US" sz="1800" u="none" cap="none" strike="noStrike"/>
              <a:t>Any JDBC 4.0 drivers that are found in the class path are automatically loaded. The </a:t>
            </a:r>
            <a:r>
              <a:rPr b="0" i="0" lang="en-US" sz="1800" u="none" cap="none" strike="noStrike">
                <a:latin typeface="Courier New"/>
                <a:ea typeface="Courier New"/>
                <a:cs typeface="Courier New"/>
                <a:sym typeface="Courier New"/>
              </a:rPr>
              <a:t>DriverManager.getConnection</a:t>
            </a:r>
            <a:r>
              <a:rPr b="0" i="0" lang="en-US" sz="1800" u="none" cap="none" strike="noStrike"/>
              <a:t> method will attempt to load the driver class by looking at the </a:t>
            </a:r>
            <a:r>
              <a:rPr b="0" i="0" lang="en-US" sz="1800" u="none" cap="none" strike="noStrike">
                <a:latin typeface="Courier New"/>
                <a:ea typeface="Courier New"/>
                <a:cs typeface="Courier New"/>
                <a:sym typeface="Courier New"/>
              </a:rPr>
              <a:t>META_INF/services/java.sql.Driver</a:t>
            </a:r>
            <a:r>
              <a:rPr b="0" i="0" lang="en-US" sz="1800" u="none" cap="none" strike="noStrike"/>
              <a:t> file. This file contains the name of the JDBC driver’s implementation of </a:t>
            </a:r>
            <a:r>
              <a:rPr b="0" i="0" lang="en-US" sz="1800" u="none" cap="none" strike="noStrike">
                <a:latin typeface="Courier New"/>
                <a:ea typeface="Courier New"/>
                <a:cs typeface="Courier New"/>
                <a:sym typeface="Courier New"/>
              </a:rPr>
              <a:t>java.sql.Driver</a:t>
            </a:r>
            <a:r>
              <a:rPr b="0" i="0" lang="en-US" sz="1800" u="none" cap="none" strike="noStrike"/>
              <a:t>. For example, the </a:t>
            </a:r>
            <a:r>
              <a:rPr b="0" i="0" lang="en-US" sz="1800" u="none" cap="none" strike="noStrike">
                <a:latin typeface="Courier New"/>
                <a:ea typeface="Courier New"/>
                <a:cs typeface="Courier New"/>
                <a:sym typeface="Courier New"/>
              </a:rPr>
              <a:t>META-INF/services/java.sql.driver</a:t>
            </a:r>
            <a:r>
              <a:rPr b="0" i="0" lang="en-US" sz="1800" u="none" cap="none" strike="noStrike"/>
              <a:t> file in </a:t>
            </a:r>
            <a:r>
              <a:rPr b="0" i="0" lang="en-US" sz="1800" u="none" cap="none" strike="noStrike">
                <a:latin typeface="Courier New"/>
                <a:ea typeface="Courier New"/>
                <a:cs typeface="Courier New"/>
                <a:sym typeface="Courier New"/>
              </a:rPr>
              <a:t>derbyclient.jar</a:t>
            </a:r>
            <a:r>
              <a:rPr b="0" i="0" lang="en-US" sz="1800" u="none" cap="none" strike="noStrike"/>
              <a:t> contains </a:t>
            </a:r>
            <a:r>
              <a:rPr b="0" i="0" lang="en-US" sz="1800" u="none" cap="none" strike="noStrike">
                <a:latin typeface="Courier New"/>
                <a:ea typeface="Courier New"/>
                <a:cs typeface="Courier New"/>
                <a:sym typeface="Courier New"/>
              </a:rPr>
              <a:t>org.apache.derby.jdbc.ClientDriver</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Drivers prior to JDBC 4.0 must be loaded manually by using:</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try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java.lang.Class.forName("&lt;fully qualified path of the driver&gt;");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catch (ClassNotfoundException c)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t>
            </a:r>
            <a:endParaRPr/>
          </a:p>
          <a:p>
            <a:pPr indent="0" lvl="1" marL="0" marR="0" rtl="0" algn="l">
              <a:spcBef>
                <a:spcPts val="0"/>
              </a:spcBef>
              <a:spcAft>
                <a:spcPts val="0"/>
              </a:spcAft>
              <a:buSzPts val="1800"/>
              <a:buFont typeface="Arial"/>
              <a:buNone/>
            </a:pPr>
            <a:r>
              <a:rPr b="0" i="0" lang="en-US" sz="1800" u="none" cap="none" strike="noStrike"/>
              <a:t>Driver classes can also be passed to the interpreter on the command line: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java –djdbc.drivers=&lt;fully qualified path to the driver&gt; &lt;class to run&gt;</a:t>
            </a:r>
            <a:endParaRPr/>
          </a:p>
        </p:txBody>
      </p:sp>
      <p:sp>
        <p:nvSpPr>
          <p:cNvPr id="5095" name="Google Shape;5095;g40a120c017_0_430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4" name="Shape 5104"/>
        <p:cNvGrpSpPr/>
        <p:nvPr/>
      </p:nvGrpSpPr>
      <p:grpSpPr>
        <a:xfrm>
          <a:off x="0" y="0"/>
          <a:ext cx="0" cy="0"/>
          <a:chOff x="0" y="0"/>
          <a:chExt cx="0" cy="0"/>
        </a:xfrm>
      </p:grpSpPr>
      <p:sp>
        <p:nvSpPr>
          <p:cNvPr id="5105" name="Google Shape;5105;g40a120c017_0_431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6" name="Google Shape;5106;g40a120c017_0_431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Connections, Statements, and ResultSets</a:t>
            </a:r>
            <a:endParaRPr/>
          </a:p>
          <a:p>
            <a:pPr indent="0" lvl="1" marL="0" marR="0" rtl="0" algn="l">
              <a:spcBef>
                <a:spcPts val="0"/>
              </a:spcBef>
              <a:spcAft>
                <a:spcPts val="0"/>
              </a:spcAft>
              <a:buSzPts val="1800"/>
              <a:buFont typeface="Arial"/>
              <a:buNone/>
            </a:pPr>
            <a:r>
              <a:rPr b="0" i="0" lang="en-US" sz="1800" u="none" cap="none" strike="noStrike"/>
              <a:t>The main advantage of the JDBC API is that it provides a flexible and portable way to communicate with a database.</a:t>
            </a:r>
            <a:endParaRPr/>
          </a:p>
          <a:p>
            <a:pPr indent="0" lvl="1" marL="0" marR="0" rtl="0" algn="l">
              <a:spcBef>
                <a:spcPts val="0"/>
              </a:spcBef>
              <a:spcAft>
                <a:spcPts val="0"/>
              </a:spcAft>
              <a:buSzPts val="1800"/>
              <a:buFont typeface="Arial"/>
              <a:buNone/>
            </a:pPr>
            <a:r>
              <a:rPr b="0" i="0" lang="en-US" sz="1800" u="none" cap="none" strike="noStrike"/>
              <a:t>The JDBC driver that is provided by a database vendor implements each of the following Java interfaces. Your Java code can use the interface knowing that the database vendor provided the implementation of each of the methods in the interface:</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Connection</a:t>
            </a:r>
            <a:r>
              <a:rPr b="1" i="0" lang="en-US" sz="1800" u="none" cap="none" strike="noStrike"/>
              <a:t>:</a:t>
            </a:r>
            <a:r>
              <a:rPr b="0" i="0" lang="en-US" sz="1800" u="none" cap="none" strike="noStrike"/>
              <a:t> Is an interface that provides a session with the database. While the connection object is open, you can access the database, create statements, get results, and manipulate the database. When you close a connection, the access to the database is terminated and the open connection closed.</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Statement</a:t>
            </a:r>
            <a:r>
              <a:rPr b="1" i="0" lang="en-US" sz="1800" u="none" cap="none" strike="noStrike"/>
              <a:t>:</a:t>
            </a:r>
            <a:r>
              <a:rPr b="0" i="0" lang="en-US" sz="1800" u="none" cap="none" strike="noStrike"/>
              <a:t> Is an interface that provides a class for executing SQL statements and returning the results. The </a:t>
            </a:r>
            <a:r>
              <a:rPr b="0" i="0" lang="en-US" sz="1800" u="none" cap="none" strike="noStrike">
                <a:latin typeface="Courier New"/>
                <a:ea typeface="Courier New"/>
                <a:cs typeface="Courier New"/>
                <a:sym typeface="Courier New"/>
              </a:rPr>
              <a:t>Statement</a:t>
            </a:r>
            <a:r>
              <a:rPr b="0" i="0" lang="en-US" sz="1800" u="none" cap="none" strike="noStrike"/>
              <a:t> interface is for static SQL queries. There are two other subinterfaces: </a:t>
            </a:r>
            <a:r>
              <a:rPr b="0" i="0" lang="en-US" sz="1800" u="none" cap="none" strike="noStrike">
                <a:latin typeface="Courier New"/>
                <a:ea typeface="Courier New"/>
                <a:cs typeface="Courier New"/>
                <a:sym typeface="Courier New"/>
              </a:rPr>
              <a:t>PreparedStatement</a:t>
            </a:r>
            <a:r>
              <a:rPr b="0" i="0" lang="en-US" sz="1800" u="none" cap="none" strike="noStrike"/>
              <a:t>, which extends </a:t>
            </a:r>
            <a:r>
              <a:rPr b="0" i="0" lang="en-US" sz="1800" u="none" cap="none" strike="noStrike">
                <a:latin typeface="Courier New"/>
                <a:ea typeface="Courier New"/>
                <a:cs typeface="Courier New"/>
                <a:sym typeface="Courier New"/>
              </a:rPr>
              <a:t>Statement</a:t>
            </a:r>
            <a:r>
              <a:rPr b="0" i="0" lang="en-US" sz="1800" u="none" cap="none" strike="noStrike"/>
              <a:t> and </a:t>
            </a:r>
            <a:r>
              <a:rPr b="0" i="0" lang="en-US" sz="1800" u="none" cap="none" strike="noStrike">
                <a:latin typeface="Courier New"/>
                <a:ea typeface="Courier New"/>
                <a:cs typeface="Courier New"/>
                <a:sym typeface="Courier New"/>
              </a:rPr>
              <a:t>CallableStatement</a:t>
            </a:r>
            <a:r>
              <a:rPr b="0" i="0" lang="en-US" sz="1800" u="none" cap="none" strike="noStrike"/>
              <a:t>, which extends </a:t>
            </a:r>
            <a:r>
              <a:rPr b="0" i="0" lang="en-US" sz="1800" u="none" cap="none" strike="noStrike">
                <a:latin typeface="Courier New"/>
                <a:ea typeface="Courier New"/>
                <a:cs typeface="Courier New"/>
                <a:sym typeface="Courier New"/>
              </a:rPr>
              <a:t>PreparedStatement</a:t>
            </a:r>
            <a:r>
              <a:rPr b="0" i="0" lang="en-US" sz="1800" u="none" cap="none" strike="noStrike"/>
              <a:t>.</a:t>
            </a:r>
            <a:endParaRPr/>
          </a:p>
          <a:p>
            <a:pPr indent="0" lvl="2"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ResultSet</a:t>
            </a:r>
            <a:r>
              <a:rPr b="1" i="0" lang="en-US" sz="1800" u="none" cap="none" strike="noStrike"/>
              <a:t>:</a:t>
            </a:r>
            <a:r>
              <a:rPr b="0" i="0" lang="en-US" sz="1800" u="none" cap="none" strike="noStrike"/>
              <a:t> Is an interface that manages the resulting data returned from a </a:t>
            </a:r>
            <a:r>
              <a:rPr b="0" i="0" lang="en-US" sz="1800" u="none" cap="none" strike="noStrike">
                <a:latin typeface="Courier New"/>
                <a:ea typeface="Courier New"/>
                <a:cs typeface="Courier New"/>
                <a:sym typeface="Courier New"/>
              </a:rPr>
              <a:t>Statement</a:t>
            </a:r>
            <a:endParaRPr b="0" i="0" sz="1800" u="none" cap="none" strike="noStrike"/>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SQL commands and keywords are not case-sensitive—that is, you can use </a:t>
            </a:r>
            <a:r>
              <a:rPr b="0" i="0" lang="en-US" sz="1800" u="none" cap="none" strike="noStrike">
                <a:latin typeface="Courier New"/>
                <a:ea typeface="Courier New"/>
                <a:cs typeface="Courier New"/>
                <a:sym typeface="Courier New"/>
              </a:rPr>
              <a:t>SELECT</a:t>
            </a:r>
            <a:r>
              <a:rPr b="0" i="0" lang="en-US" sz="1800" u="none" cap="none" strike="noStrike"/>
              <a:t> or </a:t>
            </a:r>
            <a:r>
              <a:rPr b="0" i="0" lang="en-US" sz="1800" u="none" cap="none" strike="noStrike">
                <a:latin typeface="Courier New"/>
                <a:ea typeface="Courier New"/>
                <a:cs typeface="Courier New"/>
                <a:sym typeface="Courier New"/>
              </a:rPr>
              <a:t>Select</a:t>
            </a:r>
            <a:r>
              <a:rPr b="0" i="0" lang="en-US" sz="1800" u="none" cap="none" strike="noStrike"/>
              <a:t>. SQL table and column names (identifiers) can be case-sensitive or not case-sensitive, depending upon the database. SQL identifiers are not case-sensitive in the Derby database (unless delimited).</a:t>
            </a:r>
            <a:endParaRPr/>
          </a:p>
        </p:txBody>
      </p:sp>
      <p:sp>
        <p:nvSpPr>
          <p:cNvPr id="5107" name="Google Shape;5107;g40a120c017_0_431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5" name="Shape 5115"/>
        <p:cNvGrpSpPr/>
        <p:nvPr/>
      </p:nvGrpSpPr>
      <p:grpSpPr>
        <a:xfrm>
          <a:off x="0" y="0"/>
          <a:ext cx="0" cy="0"/>
          <a:chOff x="0" y="0"/>
          <a:chExt cx="0" cy="0"/>
        </a:xfrm>
      </p:grpSpPr>
      <p:sp>
        <p:nvSpPr>
          <p:cNvPr id="5116" name="Google Shape;5116;g40a120c017_0_432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7" name="Google Shape;5117;g40a120c017_0_432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SQL statement is executed against a database using an instance of a </a:t>
            </a:r>
            <a:r>
              <a:rPr b="0" i="0" lang="en-US" sz="1800" u="none" cap="none" strike="noStrike">
                <a:latin typeface="Courier New"/>
                <a:ea typeface="Courier New"/>
                <a:cs typeface="Courier New"/>
                <a:sym typeface="Courier New"/>
              </a:rPr>
              <a:t>Statement</a:t>
            </a:r>
            <a:r>
              <a:rPr b="0" i="0" lang="en-US" sz="1800" u="none" cap="none" strike="noStrike"/>
              <a:t> object. The </a:t>
            </a:r>
            <a:r>
              <a:rPr b="0" i="0" lang="en-US" sz="1800" u="none" cap="none" strike="noStrike">
                <a:latin typeface="Courier New"/>
                <a:ea typeface="Courier New"/>
                <a:cs typeface="Courier New"/>
                <a:sym typeface="Courier New"/>
              </a:rPr>
              <a:t>Statement</a:t>
            </a:r>
            <a:r>
              <a:rPr b="0" i="0" lang="en-US" sz="1800" u="none" cap="none" strike="noStrike"/>
              <a:t> object is a wrapper object for a query. A </a:t>
            </a:r>
            <a:r>
              <a:rPr b="0" i="0" lang="en-US" sz="1800" u="none" cap="none" strike="noStrike">
                <a:latin typeface="Courier New"/>
                <a:ea typeface="Courier New"/>
                <a:cs typeface="Courier New"/>
                <a:sym typeface="Courier New"/>
              </a:rPr>
              <a:t>Statement</a:t>
            </a:r>
            <a:r>
              <a:rPr b="0" i="0" lang="en-US" sz="1800" u="none" cap="none" strike="noStrike"/>
              <a:t> object is obtained through a </a:t>
            </a:r>
            <a:r>
              <a:rPr b="0" i="0" lang="en-US" sz="1800" u="none" cap="none" strike="noStrike">
                <a:latin typeface="Courier New"/>
                <a:ea typeface="Courier New"/>
                <a:cs typeface="Courier New"/>
                <a:sym typeface="Courier New"/>
              </a:rPr>
              <a:t>Connection</a:t>
            </a:r>
            <a:r>
              <a:rPr b="0" i="0" lang="en-US" sz="1800" u="none" cap="none" strike="noStrike"/>
              <a:t> object—the database connection. So it makes sense that from a </a:t>
            </a:r>
            <a:r>
              <a:rPr b="0" i="0" lang="en-US" sz="1800" u="none" cap="none" strike="noStrike">
                <a:latin typeface="Courier New"/>
                <a:ea typeface="Courier New"/>
                <a:cs typeface="Courier New"/>
                <a:sym typeface="Courier New"/>
              </a:rPr>
              <a:t>Connection</a:t>
            </a:r>
            <a:r>
              <a:rPr b="0" i="0" lang="en-US" sz="1800" u="none" cap="none" strike="noStrike"/>
              <a:t>, you get an object that you can use to write statements to the database.</a:t>
            </a:r>
            <a:endParaRPr/>
          </a:p>
          <a:p>
            <a:pPr indent="0" lvl="1" marL="0" marR="0" rtl="0" algn="l">
              <a:spcBef>
                <a:spcPts val="0"/>
              </a:spcBef>
              <a:spcAft>
                <a:spcPts val="0"/>
              </a:spcAft>
              <a:buSzPts val="1800"/>
              <a:buFont typeface="Arial"/>
              <a:buNone/>
            </a:pPr>
            <a:r>
              <a:rPr b="0" i="0" lang="en-US" sz="1800" u="none" cap="none" strike="noStrike"/>
              <a:t>The Statement interface provides three methods for creating SQL queries and returning a result. Which one you use depends upon the type of SQL statement you want to use:</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executeQuery(sqlString)</a:t>
            </a:r>
            <a:r>
              <a:rPr b="0" i="0" lang="en-US" sz="1800" u="none" cap="none" strike="noStrike"/>
              <a:t>: For a </a:t>
            </a:r>
            <a:r>
              <a:rPr b="0" i="0" lang="en-US" sz="1800" u="none" cap="none" strike="noStrike">
                <a:latin typeface="Courier New"/>
                <a:ea typeface="Courier New"/>
                <a:cs typeface="Courier New"/>
                <a:sym typeface="Courier New"/>
              </a:rPr>
              <a:t>SELECT</a:t>
            </a:r>
            <a:r>
              <a:rPr b="0" i="0" lang="en-US" sz="1800" u="none" cap="none" strike="noStrike"/>
              <a:t> statement, returns a </a:t>
            </a:r>
            <a:r>
              <a:rPr b="0" i="0" lang="en-US" sz="1800" u="none" cap="none" strike="noStrike">
                <a:latin typeface="Courier New"/>
                <a:ea typeface="Courier New"/>
                <a:cs typeface="Courier New"/>
                <a:sym typeface="Courier New"/>
              </a:rPr>
              <a:t>ResultSet</a:t>
            </a:r>
            <a:r>
              <a:rPr b="0" i="0" lang="en-US" sz="1800" u="none" cap="none" strike="noStrike"/>
              <a:t> object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executeUpdate(sqlString)</a:t>
            </a:r>
            <a:r>
              <a:rPr b="0" i="0" lang="en-US" sz="1800" u="none" cap="none" strike="noStrike"/>
              <a:t>: For </a:t>
            </a:r>
            <a:r>
              <a:rPr b="0" i="0" lang="en-US" sz="1800" u="none" cap="none" strike="noStrike">
                <a:latin typeface="Courier New"/>
                <a:ea typeface="Courier New"/>
                <a:cs typeface="Courier New"/>
                <a:sym typeface="Courier New"/>
              </a:rPr>
              <a:t>INSERT</a:t>
            </a:r>
            <a:r>
              <a:rPr b="0" i="0" lang="en-US" sz="1800" u="none" cap="none" strike="noStrike"/>
              <a:t>, </a:t>
            </a:r>
            <a:r>
              <a:rPr b="0" i="0" lang="en-US" sz="1800" u="none" cap="none" strike="noStrike">
                <a:latin typeface="Courier New"/>
                <a:ea typeface="Courier New"/>
                <a:cs typeface="Courier New"/>
                <a:sym typeface="Courier New"/>
              </a:rPr>
              <a:t>UPDATE</a:t>
            </a:r>
            <a:r>
              <a:rPr b="0" i="0" lang="en-US" sz="1800" u="none" cap="none" strike="noStrike"/>
              <a:t>, and </a:t>
            </a:r>
            <a:r>
              <a:rPr b="0" i="0" lang="en-US" sz="1800" u="none" cap="none" strike="noStrike">
                <a:latin typeface="Courier New"/>
                <a:ea typeface="Courier New"/>
                <a:cs typeface="Courier New"/>
                <a:sym typeface="Courier New"/>
              </a:rPr>
              <a:t>DELETE</a:t>
            </a:r>
            <a:r>
              <a:rPr b="0" i="0" lang="en-US" sz="1800" u="none" cap="none" strike="noStrike"/>
              <a:t> statements, returns an </a:t>
            </a:r>
            <a:r>
              <a:rPr b="0" i="0" lang="en-US" sz="1800" u="none" cap="none" strike="noStrike">
                <a:latin typeface="Courier New"/>
                <a:ea typeface="Courier New"/>
                <a:cs typeface="Courier New"/>
                <a:sym typeface="Courier New"/>
              </a:rPr>
              <a:t>int</a:t>
            </a:r>
            <a:r>
              <a:rPr b="0" i="0" lang="en-US" sz="1800" u="none" cap="none" strike="noStrike"/>
              <a:t> (number of rows affected), or </a:t>
            </a:r>
            <a:r>
              <a:rPr b="0" i="0" lang="en-US" sz="1800" u="none" cap="none" strike="noStrike">
                <a:latin typeface="Courier New"/>
                <a:ea typeface="Courier New"/>
                <a:cs typeface="Courier New"/>
                <a:sym typeface="Courier New"/>
              </a:rPr>
              <a:t>0</a:t>
            </a:r>
            <a:r>
              <a:rPr b="0" i="0" lang="en-US" sz="1800" u="none" cap="none" strike="noStrike"/>
              <a:t> when the statement is a Data Definition Language (DDL) statement, such as </a:t>
            </a:r>
            <a:r>
              <a:rPr b="0" i="0" lang="en-US" sz="1800" u="none" cap="none" strike="noStrike">
                <a:latin typeface="Courier New"/>
                <a:ea typeface="Courier New"/>
                <a:cs typeface="Courier New"/>
                <a:sym typeface="Courier New"/>
              </a:rPr>
              <a:t>CREATE TABLE</a:t>
            </a:r>
            <a:r>
              <a:rPr b="0" i="0" lang="en-US" sz="1800" u="none" cap="none" strike="noStrike"/>
              <a:t>.</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execute(sqlString)</a:t>
            </a:r>
            <a:r>
              <a:rPr b="0" i="0" lang="en-US" sz="1800" u="none" cap="none" strike="noStrike"/>
              <a:t>: For any SQL statement, returns a </a:t>
            </a:r>
            <a:r>
              <a:rPr b="0" i="0" lang="en-US" sz="1800" u="none" cap="none" strike="noStrike">
                <a:latin typeface="Courier New"/>
                <a:ea typeface="Courier New"/>
                <a:cs typeface="Courier New"/>
                <a:sym typeface="Courier New"/>
              </a:rPr>
              <a:t>boolean</a:t>
            </a:r>
            <a:r>
              <a:rPr b="0" i="0" lang="en-US" sz="1800" u="none" cap="none" strike="noStrike"/>
              <a:t> indicating if a </a:t>
            </a:r>
            <a:r>
              <a:rPr b="0" i="0" lang="en-US" sz="1800" u="none" cap="none" strike="noStrike">
                <a:latin typeface="Courier New"/>
                <a:ea typeface="Courier New"/>
                <a:cs typeface="Courier New"/>
                <a:sym typeface="Courier New"/>
              </a:rPr>
              <a:t>ResultSet</a:t>
            </a:r>
            <a:r>
              <a:rPr b="0" i="0" lang="en-US" sz="1800" u="none" cap="none" strike="noStrike"/>
              <a:t> was returned. Multiple SQL statements can be executed with </a:t>
            </a:r>
            <a:r>
              <a:rPr b="0" i="0" lang="en-US" sz="1800" u="none" cap="none" strike="noStrike">
                <a:latin typeface="Courier New"/>
                <a:ea typeface="Courier New"/>
                <a:cs typeface="Courier New"/>
                <a:sym typeface="Courier New"/>
              </a:rPr>
              <a:t>execute</a:t>
            </a:r>
            <a:r>
              <a:rPr b="0" i="0" lang="en-US" sz="1800" u="none" cap="none" strike="noStrike"/>
              <a:t>.</a:t>
            </a:r>
            <a:endParaRPr/>
          </a:p>
          <a:p>
            <a:pPr indent="0" lvl="0" marL="0" marR="0" rtl="0" algn="l">
              <a:spcBef>
                <a:spcPts val="0"/>
              </a:spcBef>
              <a:spcAft>
                <a:spcPts val="0"/>
              </a:spcAft>
              <a:buNone/>
            </a:pPr>
            <a:r>
              <a:t/>
            </a:r>
            <a:endParaRPr b="0" i="0" sz="1800" u="none" cap="none" strike="noStrike"/>
          </a:p>
        </p:txBody>
      </p:sp>
      <p:sp>
        <p:nvSpPr>
          <p:cNvPr id="5118" name="Google Shape;5118;g40a120c017_0_432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6" name="Shape 5126"/>
        <p:cNvGrpSpPr/>
        <p:nvPr/>
      </p:nvGrpSpPr>
      <p:grpSpPr>
        <a:xfrm>
          <a:off x="0" y="0"/>
          <a:ext cx="0" cy="0"/>
          <a:chOff x="0" y="0"/>
          <a:chExt cx="0" cy="0"/>
        </a:xfrm>
      </p:grpSpPr>
      <p:sp>
        <p:nvSpPr>
          <p:cNvPr id="5127" name="Google Shape;5127;g40a120c017_0_433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8" name="Google Shape;5128;g40a120c017_0_433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ResultSet</a:t>
            </a:r>
            <a:r>
              <a:rPr b="0" i="0" lang="en-US" sz="1800" u="none" cap="none" strike="noStrike"/>
              <a:t> Objects</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ResultSet</a:t>
            </a:r>
            <a:r>
              <a:rPr b="0" i="0" lang="en-US" sz="1800" u="none" cap="none" strike="noStrike"/>
              <a:t> maintains a cursor to the returned rows. The cursor is initially pointing before the first row.</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ResultSet.next()</a:t>
            </a:r>
            <a:r>
              <a:rPr b="0" i="0" lang="en-US" sz="1800" u="none" cap="none" strike="noStrike"/>
              <a:t> method is called to position the cursor in the next row.</a:t>
            </a:r>
            <a:endParaRPr/>
          </a:p>
          <a:p>
            <a:pPr indent="0" lvl="2" marL="0" marR="0" rtl="0" algn="l">
              <a:spcBef>
                <a:spcPts val="0"/>
              </a:spcBef>
              <a:spcAft>
                <a:spcPts val="0"/>
              </a:spcAft>
              <a:buSzPts val="1800"/>
              <a:buFont typeface="Arial"/>
              <a:buNone/>
            </a:pPr>
            <a:r>
              <a:rPr b="0" i="0" lang="en-US" sz="1800" u="none" cap="none" strike="noStrike"/>
              <a:t>The default </a:t>
            </a:r>
            <a:r>
              <a:rPr b="0" i="0" lang="en-US" sz="1800" u="none" cap="none" strike="noStrike">
                <a:latin typeface="Courier New"/>
                <a:ea typeface="Courier New"/>
                <a:cs typeface="Courier New"/>
                <a:sym typeface="Courier New"/>
              </a:rPr>
              <a:t>ResultSet</a:t>
            </a:r>
            <a:r>
              <a:rPr b="0" i="0" lang="en-US" sz="1800" u="none" cap="none" strike="noStrike"/>
              <a:t> is not updatable and has a cursor that points only forward.</a:t>
            </a:r>
            <a:endParaRPr/>
          </a:p>
          <a:p>
            <a:pPr indent="0" lvl="2" marL="0" marR="0" rtl="0" algn="l">
              <a:spcBef>
                <a:spcPts val="0"/>
              </a:spcBef>
              <a:spcAft>
                <a:spcPts val="0"/>
              </a:spcAft>
              <a:buSzPts val="1800"/>
              <a:buFont typeface="Arial"/>
              <a:buNone/>
            </a:pPr>
            <a:r>
              <a:rPr b="0" i="0" lang="en-US" sz="1800" u="none" cap="none" strike="noStrike"/>
              <a:t>It is possible to produce </a:t>
            </a:r>
            <a:r>
              <a:rPr b="0" i="0" lang="en-US" sz="1800" u="none" cap="none" strike="noStrike">
                <a:latin typeface="Courier New"/>
                <a:ea typeface="Courier New"/>
                <a:cs typeface="Courier New"/>
                <a:sym typeface="Courier New"/>
              </a:rPr>
              <a:t>ResultSet</a:t>
            </a:r>
            <a:r>
              <a:rPr b="0" i="0" lang="en-US" sz="1800" u="none" cap="none" strike="noStrike"/>
              <a:t> objects that are scrollable and/or updatable. The following code fragment, in which </a:t>
            </a:r>
            <a:r>
              <a:rPr b="0" i="0" lang="en-US" sz="1800" u="none" cap="none" strike="noStrike">
                <a:latin typeface="Courier New"/>
                <a:ea typeface="Courier New"/>
                <a:cs typeface="Courier New"/>
                <a:sym typeface="Courier New"/>
              </a:rPr>
              <a:t>con</a:t>
            </a:r>
            <a:r>
              <a:rPr b="0" i="0" lang="en-US" sz="1800" u="none" cap="none" strike="noStrike"/>
              <a:t> is a valid </a:t>
            </a:r>
            <a:r>
              <a:rPr b="0" i="0" lang="en-US" sz="1800" u="none" cap="none" strike="noStrike">
                <a:latin typeface="Courier New"/>
                <a:ea typeface="Courier New"/>
                <a:cs typeface="Courier New"/>
                <a:sym typeface="Courier New"/>
              </a:rPr>
              <a:t>Connection</a:t>
            </a:r>
            <a:r>
              <a:rPr b="0" i="0" lang="en-US" sz="1800" u="none" cap="none" strike="noStrike"/>
              <a:t> object, illustrates how to make a result set that is scrollable and insensitive to updates by others, and that is updatable: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Statement stmt </a:t>
            </a:r>
            <a:br>
              <a:rPr b="0" i="0" lang="en-US" sz="1800" u="none" cap="none" strike="noStrike">
                <a:latin typeface="Courier New"/>
                <a:ea typeface="Courier New"/>
                <a:cs typeface="Courier New"/>
                <a:sym typeface="Courier New"/>
              </a:rPr>
            </a:br>
            <a:r>
              <a:rPr b="0" i="0" lang="en-US" sz="1800" u="none" cap="none" strike="noStrike">
                <a:latin typeface="Courier New"/>
                <a:ea typeface="Courier New"/>
                <a:cs typeface="Courier New"/>
                <a:sym typeface="Courier New"/>
              </a:rPr>
              <a:t>           = con.createStatement(ResultSet.TYPE_SCROLL_INSENSITIVE,</a:t>
            </a:r>
            <a:br>
              <a:rPr b="0" i="0" lang="en-US" sz="1800" u="none" cap="none" strike="noStrike">
                <a:latin typeface="Courier New"/>
                <a:ea typeface="Courier New"/>
                <a:cs typeface="Courier New"/>
                <a:sym typeface="Courier New"/>
              </a:rPr>
            </a:br>
            <a:r>
              <a:rPr b="0" i="0" lang="en-US" sz="1800" u="none" cap="none" strike="noStrike">
                <a:latin typeface="Courier New"/>
                <a:ea typeface="Courier New"/>
                <a:cs typeface="Courier New"/>
                <a:sym typeface="Courier New"/>
              </a:rPr>
              <a:t>                                 ResultSet.CONCUR_UPDATABLE);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    ResultSet rs = stmt.executeQuery("SELECT a, b FROM TABLE2");</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Not all databases support scrollable result sets.</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ResultSet</a:t>
            </a:r>
            <a:r>
              <a:rPr b="0" i="0" lang="en-US" sz="1800" u="none" cap="none" strike="noStrike"/>
              <a:t> has accessor methods to read the contents of each column returned in a row. </a:t>
            </a:r>
            <a:r>
              <a:rPr b="0" i="0" lang="en-US" sz="1800" u="none" cap="none" strike="noStrike">
                <a:latin typeface="Courier New"/>
                <a:ea typeface="Courier New"/>
                <a:cs typeface="Courier New"/>
                <a:sym typeface="Courier New"/>
              </a:rPr>
              <a:t>ResultSet</a:t>
            </a:r>
            <a:r>
              <a:rPr b="0" i="0" lang="en-US" sz="1800" u="none" cap="none" strike="noStrike"/>
              <a:t> has a </a:t>
            </a:r>
            <a:r>
              <a:rPr b="0" i="0" lang="en-US" sz="1800" u="none" cap="none" strike="noStrike">
                <a:latin typeface="Courier New"/>
                <a:ea typeface="Courier New"/>
                <a:cs typeface="Courier New"/>
                <a:sym typeface="Courier New"/>
              </a:rPr>
              <a:t>getter</a:t>
            </a:r>
            <a:r>
              <a:rPr b="0" i="0" lang="en-US" sz="1800" u="none" cap="none" strike="noStrike"/>
              <a:t> method for each type.</a:t>
            </a:r>
            <a:endParaRPr/>
          </a:p>
          <a:p>
            <a:pPr indent="0" lvl="0" marL="0" marR="0" rtl="0" algn="l">
              <a:spcBef>
                <a:spcPts val="0"/>
              </a:spcBef>
              <a:spcAft>
                <a:spcPts val="0"/>
              </a:spcAft>
              <a:buNone/>
            </a:pPr>
            <a:r>
              <a:t/>
            </a:r>
            <a:endParaRPr b="0" i="0" sz="1800" u="none" cap="none" strike="noStrike"/>
          </a:p>
        </p:txBody>
      </p:sp>
      <p:sp>
        <p:nvSpPr>
          <p:cNvPr id="5129" name="Google Shape;5129;g40a120c017_0_433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2" name="Shape 5152"/>
        <p:cNvGrpSpPr/>
        <p:nvPr/>
      </p:nvGrpSpPr>
      <p:grpSpPr>
        <a:xfrm>
          <a:off x="0" y="0"/>
          <a:ext cx="0" cy="0"/>
          <a:chOff x="0" y="0"/>
          <a:chExt cx="0" cy="0"/>
        </a:xfrm>
      </p:grpSpPr>
      <p:sp>
        <p:nvSpPr>
          <p:cNvPr id="5153" name="Google Shape;5153;g40a120c017_0_43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54" name="Google Shape;5154;g40a120c017_0_43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CRUD (Create, Retrieve, Update, and Delete) operations are equivalent to the </a:t>
            </a:r>
            <a:r>
              <a:rPr b="0" i="0" lang="en-US" sz="1800" u="none" cap="none" strike="noStrike">
                <a:latin typeface="Courier New"/>
                <a:ea typeface="Courier New"/>
                <a:cs typeface="Courier New"/>
                <a:sym typeface="Courier New"/>
              </a:rPr>
              <a:t>INSERT</a:t>
            </a:r>
            <a:r>
              <a:rPr b="0" i="0" lang="en-US" sz="1800" u="none" cap="none" strike="noStrike"/>
              <a:t>, </a:t>
            </a:r>
            <a:r>
              <a:rPr b="0" i="0" lang="en-US" sz="1800" u="none" cap="none" strike="noStrike">
                <a:latin typeface="Courier New"/>
                <a:ea typeface="Courier New"/>
                <a:cs typeface="Courier New"/>
                <a:sym typeface="Courier New"/>
              </a:rPr>
              <a:t>SELECT</a:t>
            </a:r>
            <a:r>
              <a:rPr b="0" i="0" lang="en-US" sz="1800" u="none" cap="none" strike="noStrike"/>
              <a:t>, </a:t>
            </a:r>
            <a:r>
              <a:rPr b="0" i="0" lang="en-US" sz="1800" u="none" cap="none" strike="noStrike">
                <a:latin typeface="Courier New"/>
                <a:ea typeface="Courier New"/>
                <a:cs typeface="Courier New"/>
                <a:sym typeface="Courier New"/>
              </a:rPr>
              <a:t>UPDATE</a:t>
            </a:r>
            <a:r>
              <a:rPr b="0" i="0" lang="en-US" sz="1800" u="none" cap="none" strike="noStrike"/>
              <a:t>, and </a:t>
            </a:r>
            <a:r>
              <a:rPr b="0" i="0" lang="en-US" sz="1800" u="none" cap="none" strike="noStrike">
                <a:latin typeface="Courier New"/>
                <a:ea typeface="Courier New"/>
                <a:cs typeface="Courier New"/>
                <a:sym typeface="Courier New"/>
              </a:rPr>
              <a:t>DELETE</a:t>
            </a:r>
            <a:r>
              <a:rPr b="0" i="0" lang="en-US" sz="1800" u="none" cap="none" strike="noStrike"/>
              <a:t> statements in SQL. </a:t>
            </a:r>
            <a:endParaRPr/>
          </a:p>
          <a:p>
            <a:pPr indent="0" lvl="1" marL="0" marR="0" rtl="0" algn="l">
              <a:spcBef>
                <a:spcPts val="0"/>
              </a:spcBef>
              <a:spcAft>
                <a:spcPts val="0"/>
              </a:spcAft>
              <a:buSzPts val="1800"/>
              <a:buFont typeface="Arial"/>
              <a:buNone/>
            </a:pPr>
            <a:r>
              <a:rPr b="0" i="0" lang="en-US" sz="1800" u="none" cap="none" strike="noStrike"/>
              <a:t>In the following slide, you see a complete example of a JDBC application, a simple one that reads all the rows from an Employee database and returns the results as strings to the console.</a:t>
            </a:r>
            <a:endParaRPr/>
          </a:p>
          <a:p>
            <a:pPr indent="0" lvl="2" marL="0" marR="0" rtl="0" algn="l">
              <a:spcBef>
                <a:spcPts val="0"/>
              </a:spcBef>
              <a:spcAft>
                <a:spcPts val="0"/>
              </a:spcAft>
              <a:buSzPts val="1800"/>
              <a:buFont typeface="Arial"/>
              <a:buNone/>
            </a:pPr>
            <a:r>
              <a:rPr b="1" i="0" lang="en-US" sz="1800" u="none" cap="none" strike="noStrike"/>
              <a:t>Lines 15–16:</a:t>
            </a:r>
            <a:r>
              <a:rPr b="0" i="0" lang="en-US" sz="1800" u="none" cap="none" strike="noStrike"/>
              <a:t> Use a </a:t>
            </a:r>
            <a:r>
              <a:rPr b="0" i="0" lang="en-US" sz="1800" u="none" cap="none" strike="noStrike">
                <a:latin typeface="Courier New"/>
                <a:ea typeface="Courier New"/>
                <a:cs typeface="Courier New"/>
                <a:sym typeface="Courier New"/>
              </a:rPr>
              <a:t>try</a:t>
            </a:r>
            <a:r>
              <a:rPr b="0" i="0" lang="en-US" sz="1800" u="none" cap="none" strike="noStrike"/>
              <a:t>-with-resources statement to get an instance of an object that implements the </a:t>
            </a:r>
            <a:r>
              <a:rPr b="0" i="0" lang="en-US" sz="1800" u="none" cap="none" strike="noStrike">
                <a:latin typeface="Courier New"/>
                <a:ea typeface="Courier New"/>
                <a:cs typeface="Courier New"/>
                <a:sym typeface="Courier New"/>
              </a:rPr>
              <a:t>Connection</a:t>
            </a:r>
            <a:r>
              <a:rPr b="0" i="0" lang="en-US" sz="1800" u="none" cap="none" strike="noStrike"/>
              <a:t> interface.</a:t>
            </a:r>
            <a:endParaRPr/>
          </a:p>
          <a:p>
            <a:pPr indent="0" lvl="2" marL="0" marR="0" rtl="0" algn="l">
              <a:spcBef>
                <a:spcPts val="0"/>
              </a:spcBef>
              <a:spcAft>
                <a:spcPts val="0"/>
              </a:spcAft>
              <a:buSzPts val="1800"/>
              <a:buFont typeface="Arial"/>
              <a:buNone/>
            </a:pPr>
            <a:r>
              <a:rPr b="1" i="0" lang="en-US" sz="1800" u="none" cap="none" strike="noStrike"/>
              <a:t>Line 17:</a:t>
            </a:r>
            <a:r>
              <a:rPr b="0" i="0" lang="en-US" sz="1800" u="none" cap="none" strike="noStrike"/>
              <a:t> Use the connection object to get an instance of an object that implements the </a:t>
            </a:r>
            <a:r>
              <a:rPr b="0" i="0" lang="en-US" sz="1800" u="none" cap="none" strike="noStrike">
                <a:latin typeface="Courier New"/>
                <a:ea typeface="Courier New"/>
                <a:cs typeface="Courier New"/>
                <a:sym typeface="Courier New"/>
              </a:rPr>
              <a:t>Statement</a:t>
            </a:r>
            <a:r>
              <a:rPr b="0" i="0" lang="en-US" sz="1800" u="none" cap="none" strike="noStrike"/>
              <a:t> interface from the </a:t>
            </a:r>
            <a:r>
              <a:rPr b="0" i="0" lang="en-US" sz="1800" u="none" cap="none" strike="noStrike">
                <a:latin typeface="Courier New"/>
                <a:ea typeface="Courier New"/>
                <a:cs typeface="Courier New"/>
                <a:sym typeface="Courier New"/>
              </a:rPr>
              <a:t>Connection</a:t>
            </a:r>
            <a:r>
              <a:rPr b="0" i="0" lang="en-US" sz="1800" u="none" cap="none" strike="noStrike"/>
              <a:t> object.</a:t>
            </a:r>
            <a:endParaRPr/>
          </a:p>
          <a:p>
            <a:pPr indent="0" lvl="2" marL="0" marR="0" rtl="0" algn="l">
              <a:spcBef>
                <a:spcPts val="0"/>
              </a:spcBef>
              <a:spcAft>
                <a:spcPts val="0"/>
              </a:spcAft>
              <a:buSzPts val="1800"/>
              <a:buFont typeface="Arial"/>
              <a:buNone/>
            </a:pPr>
            <a:r>
              <a:rPr b="1" i="0" lang="en-US" sz="1800" u="none" cap="none" strike="noStrike"/>
              <a:t>Line 18:</a:t>
            </a:r>
            <a:r>
              <a:rPr b="0" i="0" lang="en-US" sz="1800" u="none" cap="none" strike="noStrike"/>
              <a:t> Create a </a:t>
            </a:r>
            <a:r>
              <a:rPr b="0" i="0" lang="en-US" sz="1800" u="none" cap="none" strike="noStrike">
                <a:latin typeface="Courier New"/>
                <a:ea typeface="Courier New"/>
                <a:cs typeface="Courier New"/>
                <a:sym typeface="Courier New"/>
              </a:rPr>
              <a:t>ResultSet</a:t>
            </a:r>
            <a:r>
              <a:rPr b="0" i="0" lang="en-US" sz="1800" u="none" cap="none" strike="noStrike"/>
              <a:t> by executing the string query using the </a:t>
            </a:r>
            <a:r>
              <a:rPr b="0" i="0" lang="en-US" sz="1800" u="none" cap="none" strike="noStrike">
                <a:latin typeface="Courier New"/>
                <a:ea typeface="Courier New"/>
                <a:cs typeface="Courier New"/>
                <a:sym typeface="Courier New"/>
              </a:rPr>
              <a:t>Statement</a:t>
            </a:r>
            <a:r>
              <a:rPr b="0" i="0" lang="en-US" sz="1800" u="none" cap="none" strike="noStrike"/>
              <a:t> object.</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Hard coding the JDBC URL, username, and password makes an application less portable. Instead, consider using </a:t>
            </a:r>
            <a:r>
              <a:rPr b="0" i="0" lang="en-US" sz="1800" u="none" cap="none" strike="noStrike">
                <a:latin typeface="Courier New"/>
                <a:ea typeface="Courier New"/>
                <a:cs typeface="Courier New"/>
                <a:sym typeface="Courier New"/>
              </a:rPr>
              <a:t>java.io.Console</a:t>
            </a:r>
            <a:r>
              <a:rPr b="0" i="0" lang="en-US" sz="1800" u="none" cap="none" strike="noStrike"/>
              <a:t> to read the username and password and/or some type of authentication service.</a:t>
            </a:r>
            <a:endParaRPr/>
          </a:p>
        </p:txBody>
      </p:sp>
      <p:sp>
        <p:nvSpPr>
          <p:cNvPr id="5155" name="Google Shape;5155;g40a120c017_0_43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2" name="Shape 5162"/>
        <p:cNvGrpSpPr/>
        <p:nvPr/>
      </p:nvGrpSpPr>
      <p:grpSpPr>
        <a:xfrm>
          <a:off x="0" y="0"/>
          <a:ext cx="0" cy="0"/>
          <a:chOff x="0" y="0"/>
          <a:chExt cx="0" cy="0"/>
        </a:xfrm>
      </p:grpSpPr>
      <p:sp>
        <p:nvSpPr>
          <p:cNvPr id="5163" name="Google Shape;5163;g40a120c017_0_43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4" name="Google Shape;5164;g40a120c017_0_43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Arial"/>
              <a:buNone/>
            </a:pPr>
            <a:r>
              <a:rPr b="1" i="0" lang="en-US" sz="1800" u="none" cap="none" strike="noStrike"/>
              <a:t>Lines 20–24:</a:t>
            </a:r>
            <a:r>
              <a:rPr b="0" i="0" lang="en-US" sz="1800" u="none" cap="none" strike="noStrike"/>
              <a:t> Get the results of each of the data fields in each row read from the </a:t>
            </a:r>
            <a:r>
              <a:rPr b="0" i="0" lang="en-US" sz="1800" u="none" cap="none" strike="noStrike">
                <a:latin typeface="Courier New"/>
                <a:ea typeface="Courier New"/>
                <a:cs typeface="Courier New"/>
                <a:sym typeface="Courier New"/>
              </a:rPr>
              <a:t>Employee</a:t>
            </a:r>
            <a:r>
              <a:rPr b="0" i="0" lang="en-US" sz="1800" u="none" cap="none" strike="noStrike"/>
              <a:t> table.</a:t>
            </a:r>
            <a:endParaRPr/>
          </a:p>
          <a:p>
            <a:pPr indent="0" lvl="2" marL="0" marR="0" rtl="0" algn="l">
              <a:spcBef>
                <a:spcPts val="0"/>
              </a:spcBef>
              <a:spcAft>
                <a:spcPts val="0"/>
              </a:spcAft>
              <a:buSzPts val="1800"/>
              <a:buFont typeface="Arial"/>
              <a:buNone/>
            </a:pPr>
            <a:r>
              <a:rPr b="1" i="0" lang="en-US" sz="1800" u="none" cap="none" strike="noStrike"/>
              <a:t>Lines 25–28:</a:t>
            </a:r>
            <a:r>
              <a:rPr b="0" i="0" lang="en-US" sz="1800" u="none" cap="none" strike="noStrike"/>
              <a:t> Print the resulting data fields to the system console.</a:t>
            </a:r>
            <a:endParaRPr/>
          </a:p>
          <a:p>
            <a:pPr indent="0" lvl="2" marL="0" marR="0" rtl="0" algn="l">
              <a:spcBef>
                <a:spcPts val="0"/>
              </a:spcBef>
              <a:spcAft>
                <a:spcPts val="0"/>
              </a:spcAft>
              <a:buSzPts val="1800"/>
              <a:buFont typeface="Arial"/>
              <a:buNone/>
            </a:pPr>
            <a:r>
              <a:rPr b="1" i="0" lang="en-US" sz="1800" u="none" cap="none" strike="noStrike"/>
              <a:t>Line 30:</a:t>
            </a:r>
            <a:r>
              <a:rPr b="0" i="0" lang="en-US" sz="1800" u="none" cap="none" strike="noStrike"/>
              <a:t> </a:t>
            </a:r>
            <a:r>
              <a:rPr b="0" i="0" lang="en-US" sz="1800" u="none" cap="none" strike="noStrike">
                <a:latin typeface="Courier New"/>
                <a:ea typeface="Courier New"/>
                <a:cs typeface="Courier New"/>
                <a:sym typeface="Courier New"/>
              </a:rPr>
              <a:t>SQLException</a:t>
            </a:r>
            <a:r>
              <a:rPr b="0" i="0" lang="en-US" sz="1800" u="none" cap="none" strike="noStrike"/>
              <a:t>: This class extends </a:t>
            </a:r>
            <a:r>
              <a:rPr b="0" i="0" lang="en-US" sz="1800" u="none" cap="none" strike="noStrike">
                <a:latin typeface="Courier New"/>
                <a:ea typeface="Courier New"/>
                <a:cs typeface="Courier New"/>
                <a:sym typeface="Courier New"/>
              </a:rPr>
              <a:t>Exception</a:t>
            </a:r>
            <a:r>
              <a:rPr b="0" i="0" lang="en-US" sz="1800" u="none" cap="none" strike="noStrike"/>
              <a:t> thrown by the </a:t>
            </a:r>
            <a:r>
              <a:rPr b="0" i="0" lang="en-US" sz="1800" u="none" cap="none" strike="noStrike">
                <a:latin typeface="Courier New"/>
                <a:ea typeface="Courier New"/>
                <a:cs typeface="Courier New"/>
                <a:sym typeface="Courier New"/>
              </a:rPr>
              <a:t>DriverManager</a:t>
            </a:r>
            <a:r>
              <a:rPr b="0" i="0" lang="en-US" sz="1800" u="none" cap="none" strike="noStrike"/>
              <a:t>, </a:t>
            </a:r>
            <a:r>
              <a:rPr b="0" i="0" lang="en-US" sz="1800" u="none" cap="none" strike="noStrike">
                <a:latin typeface="Courier New"/>
                <a:ea typeface="Courier New"/>
                <a:cs typeface="Courier New"/>
                <a:sym typeface="Courier New"/>
              </a:rPr>
              <a:t>Statement</a:t>
            </a:r>
            <a:r>
              <a:rPr b="0" i="0" lang="en-US" sz="1800" u="none" cap="none" strike="noStrike"/>
              <a:t>, and </a:t>
            </a:r>
            <a:r>
              <a:rPr b="0" i="0" lang="en-US" sz="1800" u="none" cap="none" strike="noStrike">
                <a:latin typeface="Courier New"/>
                <a:ea typeface="Courier New"/>
                <a:cs typeface="Courier New"/>
                <a:sym typeface="Courier New"/>
              </a:rPr>
              <a:t>ResultSet</a:t>
            </a:r>
            <a:r>
              <a:rPr b="0" i="0" lang="en-US" sz="1800" u="none" cap="none" strike="noStrike"/>
              <a:t> methods. </a:t>
            </a:r>
            <a:endParaRPr/>
          </a:p>
          <a:p>
            <a:pPr indent="0" lvl="2" marL="0" marR="0" rtl="0" algn="l">
              <a:spcBef>
                <a:spcPts val="0"/>
              </a:spcBef>
              <a:spcAft>
                <a:spcPts val="0"/>
              </a:spcAft>
              <a:buSzPts val="1800"/>
              <a:buFont typeface="Arial"/>
              <a:buNone/>
            </a:pPr>
            <a:r>
              <a:rPr b="1" i="0" lang="en-US" sz="1800" u="none" cap="none" strike="noStrike"/>
              <a:t>Line 32:</a:t>
            </a:r>
            <a:r>
              <a:rPr b="0" i="0" lang="en-US" sz="1800" u="none" cap="none" strike="noStrike"/>
              <a:t> This is the closing brace for the </a:t>
            </a:r>
            <a:r>
              <a:rPr b="0" i="0" lang="en-US" sz="1800" u="none" cap="none" strike="noStrike">
                <a:latin typeface="Courier New"/>
                <a:ea typeface="Courier New"/>
                <a:cs typeface="Courier New"/>
                <a:sym typeface="Courier New"/>
              </a:rPr>
              <a:t>try-</a:t>
            </a:r>
            <a:r>
              <a:rPr b="0" i="0" lang="en-US" sz="1800" u="none" cap="none" strike="noStrike"/>
              <a:t>with-resources statement on line 15. </a:t>
            </a:r>
            <a:endParaRPr/>
          </a:p>
          <a:p>
            <a:pPr indent="0" lvl="1" marL="0" marR="0" rtl="0" algn="l">
              <a:spcBef>
                <a:spcPts val="0"/>
              </a:spcBef>
              <a:spcAft>
                <a:spcPts val="0"/>
              </a:spcAft>
              <a:buSzPts val="1800"/>
              <a:buFont typeface="Arial"/>
              <a:buNone/>
            </a:pPr>
            <a:r>
              <a:rPr b="0" i="0" lang="en-US" sz="1800" u="none" cap="none" strike="noStrike"/>
              <a:t>This example is from the </a:t>
            </a:r>
            <a:r>
              <a:rPr b="0" i="0" lang="en-US" sz="1800" u="none" cap="none" strike="noStrike">
                <a:latin typeface="Courier New"/>
                <a:ea typeface="Courier New"/>
                <a:cs typeface="Courier New"/>
                <a:sym typeface="Courier New"/>
              </a:rPr>
              <a:t>SimpleJDBCExample</a:t>
            </a:r>
            <a:r>
              <a:rPr b="0" i="0" lang="en-US" sz="1800" u="none" cap="none" strike="noStrike"/>
              <a:t> project.</a:t>
            </a:r>
            <a:endParaRPr/>
          </a:p>
          <a:p>
            <a:pPr indent="0" lvl="1" marL="0" marR="0" rtl="0" algn="l">
              <a:spcBef>
                <a:spcPts val="0"/>
              </a:spcBef>
              <a:spcAft>
                <a:spcPts val="0"/>
              </a:spcAft>
              <a:buSzPts val="1800"/>
              <a:buFont typeface="Arial"/>
              <a:buNone/>
            </a:pPr>
            <a:r>
              <a:rPr b="0" i="0" lang="en-US" sz="1800" u="none" cap="none" strike="noStrike"/>
              <a:t>Output: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run:</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Employee ID:   110</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Employee Name: Troy Hammer</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Birth Date:    1965-03-31</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Salary:        102109.15</a:t>
            </a:r>
            <a:endParaRPr/>
          </a:p>
          <a:p>
            <a:pPr indent="0" lvl="1" marL="0" marR="0" rtl="0" algn="l">
              <a:spcBef>
                <a:spcPts val="0"/>
              </a:spcBef>
              <a:spcAft>
                <a:spcPts val="0"/>
              </a:spcAft>
              <a:buSzPts val="1800"/>
              <a:buFont typeface="Arial"/>
              <a:buNone/>
            </a:pPr>
            <a:r>
              <a:rPr b="0" i="0" lang="en-US" sz="1800" u="none" cap="none" strike="noStrike"/>
              <a:t> </a:t>
            </a:r>
            <a:endParaRPr/>
          </a:p>
        </p:txBody>
      </p:sp>
      <p:sp>
        <p:nvSpPr>
          <p:cNvPr id="5165" name="Google Shape;5165;g40a120c017_0_43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2" name="Shape 5172"/>
        <p:cNvGrpSpPr/>
        <p:nvPr/>
      </p:nvGrpSpPr>
      <p:grpSpPr>
        <a:xfrm>
          <a:off x="0" y="0"/>
          <a:ext cx="0" cy="0"/>
          <a:chOff x="0" y="0"/>
          <a:chExt cx="0" cy="0"/>
        </a:xfrm>
      </p:grpSpPr>
      <p:sp>
        <p:nvSpPr>
          <p:cNvPr id="5173" name="Google Shape;5173;g40a120c017_0_437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slide demonstrates the insert operation. An employee record is added to the Employee table and the content of the Employee table after the insert operation is displayed in the output console.</a:t>
            </a:r>
            <a:endParaRPr/>
          </a:p>
          <a:p>
            <a:pPr indent="0" lvl="1" marL="0" marR="0" rtl="0" algn="l">
              <a:spcBef>
                <a:spcPts val="0"/>
              </a:spcBef>
              <a:spcAft>
                <a:spcPts val="0"/>
              </a:spcAft>
              <a:buSzPts val="1800"/>
              <a:buFont typeface="Arial"/>
              <a:buNone/>
            </a:pPr>
            <a:r>
              <a:rPr b="1" i="0" lang="en-US" sz="1800" u="none" cap="none" strike="noStrike"/>
              <a:t>Lines 10–13:</a:t>
            </a:r>
            <a:r>
              <a:rPr b="0" i="0" lang="en-US" sz="1800" u="none" cap="none" strike="noStrike"/>
              <a:t> Create a query to insert an employee record and execute the query.</a:t>
            </a:r>
            <a:endParaRPr/>
          </a:p>
          <a:p>
            <a:pPr indent="0" lvl="1" marL="0" marR="0" rtl="0" algn="l">
              <a:spcBef>
                <a:spcPts val="0"/>
              </a:spcBef>
              <a:spcAft>
                <a:spcPts val="0"/>
              </a:spcAft>
              <a:buSzPts val="1800"/>
              <a:buFont typeface="Arial"/>
              <a:buNone/>
            </a:pPr>
            <a:r>
              <a:rPr b="1" i="0" lang="en-US" sz="1800" u="none" cap="none" strike="noStrike"/>
              <a:t>Lines 15–17:</a:t>
            </a:r>
            <a:r>
              <a:rPr b="0" i="0" lang="en-US" sz="1800" u="none" cap="none" strike="noStrike"/>
              <a:t> Print the resulting data fields to the system console.</a:t>
            </a:r>
            <a:endParaRPr/>
          </a:p>
          <a:p>
            <a:pPr indent="0" lvl="0" marL="0" marR="0" rtl="0" algn="l">
              <a:spcBef>
                <a:spcPts val="0"/>
              </a:spcBef>
              <a:spcAft>
                <a:spcPts val="0"/>
              </a:spcAft>
              <a:buNone/>
            </a:pPr>
            <a:r>
              <a:t/>
            </a:r>
            <a:endParaRPr b="0" i="0" sz="1800" u="none" cap="none" strike="noStrike"/>
          </a:p>
        </p:txBody>
      </p:sp>
      <p:sp>
        <p:nvSpPr>
          <p:cNvPr id="5174" name="Google Shape;5174;g40a120c017_0_43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
        <p:nvSpPr>
          <p:cNvPr id="5175" name="Google Shape;5175;g40a120c017_0_43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2" name="Shape 5182"/>
        <p:cNvGrpSpPr/>
        <p:nvPr/>
      </p:nvGrpSpPr>
      <p:grpSpPr>
        <a:xfrm>
          <a:off x="0" y="0"/>
          <a:ext cx="0" cy="0"/>
          <a:chOff x="0" y="0"/>
          <a:chExt cx="0" cy="0"/>
        </a:xfrm>
      </p:grpSpPr>
      <p:sp>
        <p:nvSpPr>
          <p:cNvPr id="5183" name="Google Shape;5183;g40a120c017_0_437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84" name="Google Shape;5184;g40a120c017_0_437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slide demonstrates the update operation. An existing employee record is updated and the content of the Employee table after the update operation is displayed in the output console.</a:t>
            </a:r>
            <a:endParaRPr/>
          </a:p>
          <a:p>
            <a:pPr indent="0" lvl="1" marL="0" marR="0" rtl="0" algn="l">
              <a:spcBef>
                <a:spcPts val="0"/>
              </a:spcBef>
              <a:spcAft>
                <a:spcPts val="0"/>
              </a:spcAft>
              <a:buSzPts val="1800"/>
              <a:buFont typeface="Arial"/>
              <a:buNone/>
            </a:pPr>
            <a:r>
              <a:rPr b="1" i="0" lang="en-US" sz="1800" u="none" cap="none" strike="noStrike"/>
              <a:t>Lines 9–12:</a:t>
            </a:r>
            <a:r>
              <a:rPr b="0" i="0" lang="en-US" sz="1800" u="none" cap="none" strike="noStrike"/>
              <a:t> Create a query to update an employee record with ID 500 and execute the query.</a:t>
            </a:r>
            <a:endParaRPr/>
          </a:p>
          <a:p>
            <a:pPr indent="0" lvl="1" marL="0" marR="0" rtl="0" algn="l">
              <a:spcBef>
                <a:spcPts val="0"/>
              </a:spcBef>
              <a:spcAft>
                <a:spcPts val="0"/>
              </a:spcAft>
              <a:buSzPts val="1800"/>
              <a:buFont typeface="Arial"/>
              <a:buNone/>
            </a:pPr>
            <a:r>
              <a:rPr b="1" i="0" lang="en-US" sz="1800" u="none" cap="none" strike="noStrike"/>
              <a:t>Lines 14–16:</a:t>
            </a:r>
            <a:r>
              <a:rPr b="0" i="0" lang="en-US" sz="1800" u="none" cap="none" strike="noStrike"/>
              <a:t> Print the resulting data fields to the system console.</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5185" name="Google Shape;5185;g40a120c017_0_437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5: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To run a Java program, you must define a </a:t>
            </a:r>
            <a:r>
              <a:rPr b="0" i="0" lang="en-US" sz="1800" u="none" cap="none" strike="noStrike">
                <a:latin typeface="Courier New"/>
                <a:ea typeface="Courier New"/>
                <a:cs typeface="Courier New"/>
                <a:sym typeface="Courier New"/>
              </a:rPr>
              <a:t>main</a:t>
            </a:r>
            <a:r>
              <a:rPr b="0" i="0" lang="en-US" sz="1800" u="none" cap="none" strike="noStrike"/>
              <a:t> method in the Java class as shown in the slide. The </a:t>
            </a:r>
            <a:r>
              <a:rPr b="0" i="0" lang="en-US" sz="1800" u="none" cap="none" strike="noStrike">
                <a:latin typeface="Courier New"/>
                <a:ea typeface="Courier New"/>
                <a:cs typeface="Courier New"/>
                <a:sym typeface="Courier New"/>
              </a:rPr>
              <a:t>main </a:t>
            </a:r>
            <a:r>
              <a:rPr b="0" i="0" lang="en-US" sz="1800" u="none" cap="none" strike="noStrike"/>
              <a:t>method is automatically called when the class is called from the command line. </a:t>
            </a:r>
            <a:br>
              <a:rPr b="0" i="0" lang="en-US" sz="1800" u="none" cap="none" strike="noStrike"/>
            </a:br>
            <a:r>
              <a:rPr b="0" i="0" lang="en-US" sz="1800" u="none" cap="none" strike="noStrike"/>
              <a:t>Command-line arguments are passed to the program through the </a:t>
            </a:r>
            <a:r>
              <a:rPr b="0" i="0" lang="en-US" sz="1800" u="none" cap="none" strike="noStrike">
                <a:latin typeface="Courier New"/>
                <a:ea typeface="Courier New"/>
                <a:cs typeface="Courier New"/>
                <a:sym typeface="Courier New"/>
              </a:rPr>
              <a:t>args[]</a:t>
            </a:r>
            <a:r>
              <a:rPr b="0" i="0" lang="en-US" sz="1800" u="none" cap="none" strike="noStrike"/>
              <a:t> array.</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 method that is modified with the keyword </a:t>
            </a:r>
            <a:r>
              <a:rPr b="0" i="0" lang="en-US" sz="1800" u="none" cap="none" strike="noStrike">
                <a:latin typeface="Courier New"/>
                <a:ea typeface="Courier New"/>
                <a:cs typeface="Courier New"/>
                <a:sym typeface="Courier New"/>
              </a:rPr>
              <a:t>static</a:t>
            </a:r>
            <a:r>
              <a:rPr b="0" i="0" lang="en-US" sz="1800" u="none" cap="none" strike="noStrike"/>
              <a:t> is invoked without a reference to a particular object. The class name is used instead. These methods are referred to as </a:t>
            </a:r>
            <a:r>
              <a:rPr b="0" i="1" lang="en-US" sz="1800" u="none" cap="none" strike="noStrike"/>
              <a:t>class methods</a:t>
            </a:r>
            <a:r>
              <a:rPr b="0" i="0" lang="en-US" sz="1800" u="none" cap="none" strike="noStrike"/>
              <a:t>. The </a:t>
            </a:r>
            <a:r>
              <a:rPr b="0" i="0" lang="en-US" sz="1800" u="none" cap="none" strike="noStrike">
                <a:latin typeface="Courier New"/>
                <a:ea typeface="Courier New"/>
                <a:cs typeface="Courier New"/>
                <a:sym typeface="Courier New"/>
              </a:rPr>
              <a:t>main</a:t>
            </a:r>
            <a:r>
              <a:rPr b="0" i="0" lang="en-US" sz="1800" u="none" cap="none" strike="noStrike"/>
              <a:t> method is a special method that is invoked when this class is run by using the Java runtime.</a:t>
            </a:r>
            <a:endParaRPr/>
          </a:p>
        </p:txBody>
      </p:sp>
      <p:sp>
        <p:nvSpPr>
          <p:cNvPr id="101" name="Google Shape;101;p5: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0a120c017_0_15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code snippet in the slide demonstrates the Java syntax for subclassing. </a:t>
            </a:r>
            <a:endParaRPr/>
          </a:p>
          <a:p>
            <a:pPr indent="0" lvl="1" marL="0" marR="0" rtl="0" algn="l">
              <a:spcBef>
                <a:spcPts val="0"/>
              </a:spcBef>
              <a:spcAft>
                <a:spcPts val="0"/>
              </a:spcAft>
              <a:buSzPts val="1800"/>
              <a:buFont typeface="Arial"/>
              <a:buNone/>
            </a:pPr>
            <a:r>
              <a:rPr b="0" i="0" lang="en-US" sz="1800" u="none" cap="none" strike="noStrike"/>
              <a:t>The diagram in the slide demonstrates an inheritance relationship between the </a:t>
            </a:r>
            <a:r>
              <a:rPr b="0" i="0" lang="en-US" sz="1800" u="none" cap="none" strike="noStrike">
                <a:latin typeface="Courier New"/>
                <a:ea typeface="Courier New"/>
                <a:cs typeface="Courier New"/>
                <a:sym typeface="Courier New"/>
              </a:rPr>
              <a:t>Manager</a:t>
            </a:r>
            <a:r>
              <a:rPr b="0" i="0" lang="en-US" sz="1800" u="none" cap="none" strike="noStrike"/>
              <a:t> class and, its parent, the </a:t>
            </a:r>
            <a:r>
              <a:rPr b="0" i="0" lang="en-US" sz="1800" u="none" cap="none" strike="noStrike">
                <a:latin typeface="Courier New"/>
                <a:ea typeface="Courier New"/>
                <a:cs typeface="Courier New"/>
                <a:sym typeface="Courier New"/>
              </a:rPr>
              <a:t>Employee</a:t>
            </a:r>
            <a:r>
              <a:rPr b="0" i="0" lang="en-US" sz="1800" u="none" cap="none" strike="noStrike"/>
              <a:t> class.</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Manager</a:t>
            </a:r>
            <a:r>
              <a:rPr b="0" i="0" lang="en-US" sz="1800" u="none" cap="none" strike="noStrike"/>
              <a:t> class, by extending the </a:t>
            </a:r>
            <a:r>
              <a:rPr b="0" i="0" lang="en-US" sz="1800" u="none" cap="none" strike="noStrike">
                <a:latin typeface="Courier New"/>
                <a:ea typeface="Courier New"/>
                <a:cs typeface="Courier New"/>
                <a:sym typeface="Courier New"/>
              </a:rPr>
              <a:t>Employee</a:t>
            </a:r>
            <a:r>
              <a:rPr b="0" i="0" lang="en-US" sz="1800" u="none" cap="none" strike="noStrike"/>
              <a:t> class, inherits all of the non-private data fields and methods from </a:t>
            </a:r>
            <a:r>
              <a:rPr b="0" i="0" lang="en-US" sz="1800" u="none" cap="none" strike="noStrike">
                <a:latin typeface="Courier New"/>
                <a:ea typeface="Courier New"/>
                <a:cs typeface="Courier New"/>
                <a:sym typeface="Courier New"/>
              </a:rPr>
              <a:t>Employee</a:t>
            </a:r>
            <a:r>
              <a:rPr b="0" i="0" lang="en-US" sz="1800" u="none" cap="none" strike="noStrike"/>
              <a:t>. </a:t>
            </a:r>
            <a:endParaRPr/>
          </a:p>
          <a:p>
            <a:pPr indent="0" lvl="2" marL="0" marR="0" rtl="0" algn="l">
              <a:spcBef>
                <a:spcPts val="0"/>
              </a:spcBef>
              <a:spcAft>
                <a:spcPts val="0"/>
              </a:spcAft>
              <a:buSzPts val="1800"/>
              <a:buFont typeface="Arial"/>
              <a:buNone/>
            </a:pPr>
            <a:r>
              <a:rPr b="0" i="0" lang="en-US" sz="1800" u="none" cap="none" strike="noStrike"/>
              <a:t>Since a manager is also an employee, then it follows that Manager has all of the same attributes and operations of Employee.</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Manager class declares its own constructor. Constructors are </a:t>
            </a:r>
            <a:r>
              <a:rPr b="0" i="1" lang="en-US" sz="1800" u="none" cap="none" strike="noStrike"/>
              <a:t>not</a:t>
            </a:r>
            <a:r>
              <a:rPr b="0" i="0" lang="en-US" sz="1800" u="none" cap="none" strike="noStrike"/>
              <a:t> inherited from the parent class. There are additional details about this in the next slide.</a:t>
            </a:r>
            <a:endParaRPr/>
          </a:p>
        </p:txBody>
      </p:sp>
      <p:sp>
        <p:nvSpPr>
          <p:cNvPr id="568" name="Google Shape;568;g40a120c017_0_15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
        <p:nvSpPr>
          <p:cNvPr id="569" name="Google Shape;569;g40a120c017_0_15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1" name="Shape 5191"/>
        <p:cNvGrpSpPr/>
        <p:nvPr/>
      </p:nvGrpSpPr>
      <p:grpSpPr>
        <a:xfrm>
          <a:off x="0" y="0"/>
          <a:ext cx="0" cy="0"/>
          <a:chOff x="0" y="0"/>
          <a:chExt cx="0" cy="0"/>
        </a:xfrm>
      </p:grpSpPr>
      <p:sp>
        <p:nvSpPr>
          <p:cNvPr id="5192" name="Google Shape;5192;g40a120c017_0_438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3" name="Google Shape;5193;g40a120c017_0_438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slide demonstrates the delete operation. An existing employee record is deleted and the content of the Employee table after the delete operation is displayed in the output console.</a:t>
            </a:r>
            <a:endParaRPr/>
          </a:p>
          <a:p>
            <a:pPr indent="0" lvl="1" marL="0" marR="0" rtl="0" algn="l">
              <a:spcBef>
                <a:spcPts val="0"/>
              </a:spcBef>
              <a:spcAft>
                <a:spcPts val="0"/>
              </a:spcAft>
              <a:buSzPts val="1800"/>
              <a:buFont typeface="Arial"/>
              <a:buNone/>
            </a:pPr>
            <a:r>
              <a:rPr b="1" i="0" lang="en-US" sz="1800" u="none" cap="none" strike="noStrike"/>
              <a:t>Lines 7–10:</a:t>
            </a:r>
            <a:r>
              <a:rPr b="0" i="0" lang="en-US" sz="1800" u="none" cap="none" strike="noStrike"/>
              <a:t> Create a query to delete an employee record with ID 500 and execute the query.</a:t>
            </a:r>
            <a:endParaRPr/>
          </a:p>
          <a:p>
            <a:pPr indent="0" lvl="1" marL="0" marR="0" rtl="0" algn="l">
              <a:spcBef>
                <a:spcPts val="0"/>
              </a:spcBef>
              <a:spcAft>
                <a:spcPts val="0"/>
              </a:spcAft>
              <a:buSzPts val="1800"/>
              <a:buFont typeface="Arial"/>
              <a:buNone/>
            </a:pPr>
            <a:r>
              <a:rPr b="1" i="0" lang="en-US" sz="1800" u="none" cap="none" strike="noStrike"/>
              <a:t>Lines 12–13:</a:t>
            </a:r>
            <a:r>
              <a:rPr b="0" i="0" lang="en-US" sz="1800" u="none" cap="none" strike="noStrike"/>
              <a:t> Print the resulting data fields to the system console.</a:t>
            </a:r>
            <a:endParaRPr/>
          </a:p>
          <a:p>
            <a:pPr indent="0" lvl="0" marL="0" marR="0" rtl="0" algn="l">
              <a:spcBef>
                <a:spcPts val="0"/>
              </a:spcBef>
              <a:spcAft>
                <a:spcPts val="0"/>
              </a:spcAft>
              <a:buNone/>
            </a:pPr>
            <a:r>
              <a:t/>
            </a:r>
            <a:endParaRPr b="0" i="0" sz="1800" u="none" cap="none" strike="noStrike"/>
          </a:p>
        </p:txBody>
      </p:sp>
      <p:sp>
        <p:nvSpPr>
          <p:cNvPr id="5194" name="Google Shape;5194;g40a120c017_0_438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0" name="Shape 5200"/>
        <p:cNvGrpSpPr/>
        <p:nvPr/>
      </p:nvGrpSpPr>
      <p:grpSpPr>
        <a:xfrm>
          <a:off x="0" y="0"/>
          <a:ext cx="0" cy="0"/>
          <a:chOff x="0" y="0"/>
          <a:chExt cx="0" cy="0"/>
        </a:xfrm>
      </p:grpSpPr>
      <p:sp>
        <p:nvSpPr>
          <p:cNvPr id="5201" name="Google Shape;5201;g40a120c017_0_43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2" name="Google Shape;5202;g40a120c017_0_43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SQLException</a:t>
            </a:r>
            <a:r>
              <a:rPr b="0" i="0" lang="en-US" sz="1800" u="none" cap="none" strike="noStrike"/>
              <a:t> is thrown from errors that occur in one of the following types of actions: driver methods, methods that access the database, or attempts to get a connection to the database.</a:t>
            </a:r>
            <a:endParaRPr/>
          </a:p>
          <a:p>
            <a:pPr indent="0" lvl="2"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SQLException</a:t>
            </a:r>
            <a:r>
              <a:rPr b="0" i="0" lang="en-US" sz="1800" u="none" cap="none" strike="noStrike"/>
              <a:t> class also implements </a:t>
            </a:r>
            <a:r>
              <a:rPr b="0" i="0" lang="en-US" sz="1800" u="none" cap="none" strike="noStrike">
                <a:latin typeface="Courier New"/>
                <a:ea typeface="Courier New"/>
                <a:cs typeface="Courier New"/>
                <a:sym typeface="Courier New"/>
              </a:rPr>
              <a:t>Iterable</a:t>
            </a:r>
            <a:r>
              <a:rPr b="0" i="0" lang="en-US" sz="1800" u="none" cap="none" strike="noStrike"/>
              <a:t>. Exceptions can be chained together and returned as a single object.</a:t>
            </a:r>
            <a:endParaRPr/>
          </a:p>
          <a:p>
            <a:pPr indent="0" lvl="2"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SQLException</a:t>
            </a:r>
            <a:r>
              <a:rPr b="0" i="0" lang="en-US" sz="1800" u="none" cap="none" strike="noStrike"/>
              <a:t> is thrown if the database connection cannot be made due to incorrect username or password information or if the database is offline.</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SQLException</a:t>
            </a:r>
            <a:r>
              <a:rPr b="0" i="0" lang="en-US" sz="1800" u="none" cap="none" strike="noStrike"/>
              <a:t> can also result by attempting to access a column name that is not part of the SQL query.</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SQLException</a:t>
            </a:r>
            <a:r>
              <a:rPr b="0" i="0" lang="en-US" sz="1800" u="none" cap="none" strike="noStrike"/>
              <a:t> is also subclassed, providing granularity of the actual exception thrown.</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t>
            </a:r>
            <a:r>
              <a:rPr b="0" i="0" lang="en-US" sz="1800" u="none" cap="none" strike="noStrike">
                <a:latin typeface="Courier New"/>
                <a:ea typeface="Courier New"/>
                <a:cs typeface="Courier New"/>
                <a:sym typeface="Courier New"/>
              </a:rPr>
              <a:t>SQLState</a:t>
            </a:r>
            <a:r>
              <a:rPr b="0" i="0" lang="en-US" sz="1800" u="none" cap="none" strike="noStrike"/>
              <a:t> and </a:t>
            </a:r>
            <a:r>
              <a:rPr b="0" i="0" lang="en-US" sz="1800" u="none" cap="none" strike="noStrike">
                <a:latin typeface="Courier New"/>
                <a:ea typeface="Courier New"/>
                <a:cs typeface="Courier New"/>
                <a:sym typeface="Courier New"/>
              </a:rPr>
              <a:t>SQLErrorCode</a:t>
            </a:r>
            <a:r>
              <a:rPr b="0" i="0" lang="en-US" sz="1800" u="none" cap="none" strike="noStrike"/>
              <a:t> values are database dependent. For Derby, the </a:t>
            </a:r>
            <a:r>
              <a:rPr b="0" i="0" lang="en-US" sz="1800" u="none" cap="none" strike="noStrike">
                <a:latin typeface="Courier New"/>
                <a:ea typeface="Courier New"/>
                <a:cs typeface="Courier New"/>
                <a:sym typeface="Courier New"/>
              </a:rPr>
              <a:t>SQLState</a:t>
            </a:r>
            <a:r>
              <a:rPr b="0" i="0" lang="en-US" sz="1800" u="none" cap="none" strike="noStrike"/>
              <a:t> values are defined at: 	http://download.oracle.com/javadb/10.8.1.2/ref/rrefexcept71493.html</a:t>
            </a:r>
            <a:endParaRPr/>
          </a:p>
          <a:p>
            <a:pPr indent="0" lvl="0" marL="0" marR="0" rtl="0" algn="l">
              <a:spcBef>
                <a:spcPts val="0"/>
              </a:spcBef>
              <a:spcAft>
                <a:spcPts val="0"/>
              </a:spcAft>
              <a:buNone/>
            </a:pPr>
            <a:r>
              <a:t/>
            </a:r>
            <a:endParaRPr b="0" i="0" sz="1800" u="none" cap="none" strike="noStrike"/>
          </a:p>
        </p:txBody>
      </p:sp>
      <p:sp>
        <p:nvSpPr>
          <p:cNvPr id="5203" name="Google Shape;5203;g40a120c017_0_43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0" name="Shape 5210"/>
        <p:cNvGrpSpPr/>
        <p:nvPr/>
      </p:nvGrpSpPr>
      <p:grpSpPr>
        <a:xfrm>
          <a:off x="0" y="0"/>
          <a:ext cx="0" cy="0"/>
          <a:chOff x="0" y="0"/>
          <a:chExt cx="0" cy="0"/>
        </a:xfrm>
      </p:grpSpPr>
      <p:sp>
        <p:nvSpPr>
          <p:cNvPr id="5211" name="Google Shape;5211;g40a120c017_0_44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12" name="Google Shape;5212;g40a120c017_0_44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Arial"/>
              <a:buNone/>
            </a:pPr>
            <a:r>
              <a:rPr b="0" i="0" lang="en-US" sz="1800" u="none" cap="none" strike="noStrike"/>
              <a:t>Closing a </a:t>
            </a:r>
            <a:r>
              <a:rPr b="0" i="0" lang="en-US" sz="1800" u="none" cap="none" strike="noStrike">
                <a:latin typeface="Courier New"/>
                <a:ea typeface="Courier New"/>
                <a:cs typeface="Courier New"/>
                <a:sym typeface="Courier New"/>
              </a:rPr>
              <a:t>Connection</a:t>
            </a:r>
            <a:r>
              <a:rPr b="0" i="0" lang="en-US" sz="1800" u="none" cap="none" strike="noStrike"/>
              <a:t> object will automatically close any </a:t>
            </a:r>
            <a:r>
              <a:rPr b="0" i="0" lang="en-US" sz="1800" u="none" cap="none" strike="noStrike">
                <a:latin typeface="Courier New"/>
                <a:ea typeface="Courier New"/>
                <a:cs typeface="Courier New"/>
                <a:sym typeface="Courier New"/>
              </a:rPr>
              <a:t>Statement</a:t>
            </a:r>
            <a:r>
              <a:rPr b="0" i="0" lang="en-US" sz="1800" u="none" cap="none" strike="noStrike"/>
              <a:t> objects created with this </a:t>
            </a:r>
            <a:r>
              <a:rPr b="0" i="0" lang="en-US" sz="1800" u="none" cap="none" strike="noStrike">
                <a:latin typeface="Courier New"/>
                <a:ea typeface="Courier New"/>
                <a:cs typeface="Courier New"/>
                <a:sym typeface="Courier New"/>
              </a:rPr>
              <a:t>Connection</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Closing a </a:t>
            </a:r>
            <a:r>
              <a:rPr b="0" i="0" lang="en-US" sz="1800" u="none" cap="none" strike="noStrike">
                <a:latin typeface="Courier New"/>
                <a:ea typeface="Courier New"/>
                <a:cs typeface="Courier New"/>
                <a:sym typeface="Courier New"/>
              </a:rPr>
              <a:t>Statement</a:t>
            </a:r>
            <a:r>
              <a:rPr b="0" i="0" lang="en-US" sz="1800" u="none" cap="none" strike="noStrike"/>
              <a:t> object will close and invalidate any instances of </a:t>
            </a:r>
            <a:r>
              <a:rPr b="0" i="0" lang="en-US" sz="1800" u="none" cap="none" strike="noStrike">
                <a:latin typeface="Courier New"/>
                <a:ea typeface="Courier New"/>
                <a:cs typeface="Courier New"/>
                <a:sym typeface="Courier New"/>
              </a:rPr>
              <a:t>ResultSet</a:t>
            </a:r>
            <a:r>
              <a:rPr b="0" i="0" lang="en-US" sz="1800" u="none" cap="none" strike="noStrike"/>
              <a:t> created by the </a:t>
            </a:r>
            <a:r>
              <a:rPr b="0" i="0" lang="en-US" sz="1800" u="none" cap="none" strike="noStrike">
                <a:latin typeface="Courier New"/>
                <a:ea typeface="Courier New"/>
                <a:cs typeface="Courier New"/>
                <a:sym typeface="Courier New"/>
              </a:rPr>
              <a:t>Statement</a:t>
            </a:r>
            <a:r>
              <a:rPr b="0" i="0" lang="en-US" sz="1800" u="none" cap="none" strike="noStrike"/>
              <a:t> object.</a:t>
            </a:r>
            <a:endParaRPr/>
          </a:p>
          <a:p>
            <a:pPr indent="0" lvl="2" marL="0" marR="0" rtl="0" algn="l">
              <a:spcBef>
                <a:spcPts val="0"/>
              </a:spcBef>
              <a:spcAft>
                <a:spcPts val="0"/>
              </a:spcAft>
              <a:buSzPts val="1800"/>
              <a:buFont typeface="Arial"/>
              <a:buNone/>
            </a:pPr>
            <a:r>
              <a:rPr b="0" i="0" lang="en-US" sz="1800" u="none" cap="none" strike="noStrike"/>
              <a:t>Resources held by the </a:t>
            </a:r>
            <a:r>
              <a:rPr b="0" i="0" lang="en-US" sz="1800" u="none" cap="none" strike="noStrike">
                <a:latin typeface="Courier New"/>
                <a:ea typeface="Courier New"/>
                <a:cs typeface="Courier New"/>
                <a:sym typeface="Courier New"/>
              </a:rPr>
              <a:t>ResultSet</a:t>
            </a:r>
            <a:r>
              <a:rPr b="0" i="0" lang="en-US" sz="1800" u="none" cap="none" strike="noStrike"/>
              <a:t> may not be released until garbage is collected. Therefore, it is a good </a:t>
            </a:r>
            <a:r>
              <a:rPr lang="en-US"/>
              <a:t>Lab </a:t>
            </a:r>
            <a:r>
              <a:rPr b="0" i="0" lang="en-US" sz="1800" u="none" cap="none" strike="noStrike"/>
              <a:t>to explicitly close </a:t>
            </a:r>
            <a:r>
              <a:rPr b="0" i="0" lang="en-US" sz="1800" u="none" cap="none" strike="noStrike">
                <a:latin typeface="Courier New"/>
                <a:ea typeface="Courier New"/>
                <a:cs typeface="Courier New"/>
                <a:sym typeface="Courier New"/>
              </a:rPr>
              <a:t>ResultSet</a:t>
            </a:r>
            <a:r>
              <a:rPr b="0" i="0" lang="en-US" sz="1800" u="none" cap="none" strike="noStrike"/>
              <a:t> objects when they are no longer needed. </a:t>
            </a:r>
            <a:endParaRPr/>
          </a:p>
          <a:p>
            <a:pPr indent="0" lvl="2" marL="0" marR="0" rtl="0" algn="l">
              <a:spcBef>
                <a:spcPts val="0"/>
              </a:spcBef>
              <a:spcAft>
                <a:spcPts val="0"/>
              </a:spcAft>
              <a:buSzPts val="1800"/>
              <a:buFont typeface="Arial"/>
              <a:buNone/>
            </a:pPr>
            <a:r>
              <a:rPr b="0" i="0" lang="en-US" sz="1800" u="none" cap="none" strike="noStrike"/>
              <a:t>When the </a:t>
            </a:r>
            <a:r>
              <a:rPr b="0" i="0" lang="en-US" sz="1800" u="none" cap="none" strike="noStrike">
                <a:latin typeface="Courier New"/>
                <a:ea typeface="Courier New"/>
                <a:cs typeface="Courier New"/>
                <a:sym typeface="Courier New"/>
              </a:rPr>
              <a:t>close()</a:t>
            </a:r>
            <a:r>
              <a:rPr b="0" i="0" lang="en-US" sz="1800" u="none" cap="none" strike="noStrike"/>
              <a:t> method on </a:t>
            </a:r>
            <a:r>
              <a:rPr b="0" i="0" lang="en-US" sz="1800" u="none" cap="none" strike="noStrike">
                <a:latin typeface="Courier New"/>
                <a:ea typeface="Courier New"/>
                <a:cs typeface="Courier New"/>
                <a:sym typeface="Courier New"/>
              </a:rPr>
              <a:t>ResultSet</a:t>
            </a:r>
            <a:r>
              <a:rPr b="0" i="0" lang="en-US" sz="1800" u="none" cap="none" strike="noStrike"/>
              <a:t> is executed, external resources are released.</a:t>
            </a:r>
            <a:endParaRPr/>
          </a:p>
          <a:p>
            <a:pPr indent="0" lvl="2"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ResultSet</a:t>
            </a:r>
            <a:r>
              <a:rPr b="0" i="0" lang="en-US" sz="1800" u="none" cap="none" strike="noStrike"/>
              <a:t> objects are also implicitly closed when an associated </a:t>
            </a:r>
            <a:r>
              <a:rPr b="0" i="0" lang="en-US" sz="1800" u="none" cap="none" strike="noStrike">
                <a:latin typeface="Courier New"/>
                <a:ea typeface="Courier New"/>
                <a:cs typeface="Courier New"/>
                <a:sym typeface="Courier New"/>
              </a:rPr>
              <a:t>Statement</a:t>
            </a:r>
            <a:r>
              <a:rPr b="0" i="0" lang="en-US" sz="1800" u="none" cap="none" strike="noStrike"/>
              <a:t> object is re-executed.</a:t>
            </a:r>
            <a:endParaRPr b="0" i="0" sz="1800" u="none" cap="none" strike="noStrike">
              <a:latin typeface="Courier New"/>
              <a:ea typeface="Courier New"/>
              <a:cs typeface="Courier New"/>
              <a:sym typeface="Courier New"/>
            </a:endParaRPr>
          </a:p>
          <a:p>
            <a:pPr indent="0" lvl="1" marL="0" marR="0" rtl="0" algn="l">
              <a:spcBef>
                <a:spcPts val="0"/>
              </a:spcBef>
              <a:spcAft>
                <a:spcPts val="0"/>
              </a:spcAft>
              <a:buSzPts val="1800"/>
              <a:buFont typeface="Arial"/>
              <a:buNone/>
            </a:pPr>
            <a:r>
              <a:rPr b="0" i="0" lang="en-US" sz="1800" u="none" cap="none" strike="noStrike"/>
              <a:t>In summary, it is a good </a:t>
            </a:r>
            <a:r>
              <a:rPr lang="en-US"/>
              <a:t>Lab </a:t>
            </a:r>
            <a:r>
              <a:rPr b="0" i="0" lang="en-US" sz="1800" u="none" cap="none" strike="noStrike"/>
              <a:t>to explicitly close JDBC </a:t>
            </a:r>
            <a:r>
              <a:rPr b="0" i="0" lang="en-US" sz="1800" u="none" cap="none" strike="noStrike">
                <a:latin typeface="Courier New"/>
                <a:ea typeface="Courier New"/>
                <a:cs typeface="Courier New"/>
                <a:sym typeface="Courier New"/>
              </a:rPr>
              <a:t>Connection</a:t>
            </a:r>
            <a:r>
              <a:rPr b="0" i="0" lang="en-US" sz="1800" u="none" cap="none" strike="noStrike"/>
              <a:t>, </a:t>
            </a:r>
            <a:r>
              <a:rPr b="0" i="0" lang="en-US" sz="1800" u="none" cap="none" strike="noStrike">
                <a:latin typeface="Courier New"/>
                <a:ea typeface="Courier New"/>
                <a:cs typeface="Courier New"/>
                <a:sym typeface="Courier New"/>
              </a:rPr>
              <a:t>Statement</a:t>
            </a:r>
            <a:r>
              <a:rPr b="0" i="0" lang="en-US" sz="1800" u="none" cap="none" strike="noStrike"/>
              <a:t>, and </a:t>
            </a:r>
            <a:r>
              <a:rPr b="0" i="0" lang="en-US" sz="1800" u="none" cap="none" strike="noStrike">
                <a:latin typeface="Courier New"/>
                <a:ea typeface="Courier New"/>
                <a:cs typeface="Courier New"/>
                <a:sym typeface="Courier New"/>
              </a:rPr>
              <a:t>ResultSet</a:t>
            </a:r>
            <a:r>
              <a:rPr b="0" i="0" lang="en-US" sz="1800" u="none" cap="none" strike="noStrike"/>
              <a:t> objects when you no longer need them.</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 connection with the database can be an expensive operation. It is a good </a:t>
            </a:r>
            <a:r>
              <a:rPr lang="en-US"/>
              <a:t>Lab </a:t>
            </a:r>
            <a:r>
              <a:rPr b="0" i="0" lang="en-US" sz="1800" u="none" cap="none" strike="noStrike"/>
              <a:t>to either maintain </a:t>
            </a:r>
            <a:r>
              <a:rPr b="0" i="0" lang="en-US" sz="1800" u="none" cap="none" strike="noStrike">
                <a:latin typeface="Courier New"/>
                <a:ea typeface="Courier New"/>
                <a:cs typeface="Courier New"/>
                <a:sym typeface="Courier New"/>
              </a:rPr>
              <a:t>Connection</a:t>
            </a:r>
            <a:r>
              <a:rPr b="0" i="0" lang="en-US" sz="1800" u="none" cap="none" strike="noStrike"/>
              <a:t> objects for as long as possible, or use a connection pool.</a:t>
            </a:r>
            <a:endParaRPr/>
          </a:p>
        </p:txBody>
      </p:sp>
      <p:sp>
        <p:nvSpPr>
          <p:cNvPr id="5213" name="Google Shape;5213;g40a120c017_0_44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7" name="Shape 5247"/>
        <p:cNvGrpSpPr/>
        <p:nvPr/>
      </p:nvGrpSpPr>
      <p:grpSpPr>
        <a:xfrm>
          <a:off x="0" y="0"/>
          <a:ext cx="0" cy="0"/>
          <a:chOff x="0" y="0"/>
          <a:chExt cx="0" cy="0"/>
        </a:xfrm>
      </p:grpSpPr>
      <p:sp>
        <p:nvSpPr>
          <p:cNvPr id="5248" name="Google Shape;5248;g40a120c017_0_443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9" name="Google Shape;5249;g40a120c017_0_443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One of the features is the </a:t>
            </a:r>
            <a:r>
              <a:rPr b="0" i="0" lang="en-US" sz="1800" u="none" cap="none" strike="noStrike">
                <a:latin typeface="Courier New"/>
                <a:ea typeface="Courier New"/>
                <a:cs typeface="Courier New"/>
                <a:sym typeface="Courier New"/>
              </a:rPr>
              <a:t>try</a:t>
            </a:r>
            <a:r>
              <a:rPr b="0" i="0" lang="en-US" sz="1800" u="none" cap="none" strike="noStrike"/>
              <a:t>-with-resources statement. This is an enhancement that will automatically close open resources.</a:t>
            </a:r>
            <a:endParaRPr b="0" i="0" sz="1800" u="none" cap="none" strike="noStrike">
              <a:latin typeface="Courier New"/>
              <a:ea typeface="Courier New"/>
              <a:cs typeface="Courier New"/>
              <a:sym typeface="Courier New"/>
            </a:endParaRPr>
          </a:p>
          <a:p>
            <a:pPr indent="0" lvl="1" marL="0" marR="0" rtl="0" algn="l">
              <a:spcBef>
                <a:spcPts val="0"/>
              </a:spcBef>
              <a:spcAft>
                <a:spcPts val="0"/>
              </a:spcAft>
              <a:buSzPts val="1800"/>
              <a:buFont typeface="Arial"/>
              <a:buNone/>
            </a:pPr>
            <a:r>
              <a:rPr b="0" i="0" lang="en-US" sz="1800" u="none" cap="none" strike="noStrike"/>
              <a:t>With JDBC 4.1, the JDBC API classes including </a:t>
            </a:r>
            <a:r>
              <a:rPr b="0" i="0" lang="en-US" sz="1800" u="none" cap="none" strike="noStrike">
                <a:latin typeface="Courier New"/>
                <a:ea typeface="Courier New"/>
                <a:cs typeface="Courier New"/>
                <a:sym typeface="Courier New"/>
              </a:rPr>
              <a:t>ResultSet</a:t>
            </a:r>
            <a:r>
              <a:rPr b="0" i="0" lang="en-US" sz="1800" u="none" cap="none" strike="noStrike"/>
              <a:t>, </a:t>
            </a:r>
            <a:r>
              <a:rPr b="0" i="0" lang="en-US" sz="1800" u="none" cap="none" strike="noStrike">
                <a:latin typeface="Courier New"/>
                <a:ea typeface="Courier New"/>
                <a:cs typeface="Courier New"/>
                <a:sym typeface="Courier New"/>
              </a:rPr>
              <a:t>Connection</a:t>
            </a:r>
            <a:r>
              <a:rPr b="0" i="0" lang="en-US" sz="1800" u="none" cap="none" strike="noStrike"/>
              <a:t>, and </a:t>
            </a:r>
            <a:r>
              <a:rPr b="0" i="0" lang="en-US" sz="1800" u="none" cap="none" strike="noStrike">
                <a:latin typeface="Courier New"/>
                <a:ea typeface="Courier New"/>
                <a:cs typeface="Courier New"/>
                <a:sym typeface="Courier New"/>
              </a:rPr>
              <a:t>Statement</a:t>
            </a:r>
            <a:r>
              <a:rPr b="0" i="0" lang="en-US" sz="1800" u="none" cap="none" strike="noStrike"/>
              <a:t>, implement </a:t>
            </a:r>
            <a:r>
              <a:rPr b="0" i="0" lang="en-US" sz="1800" u="none" cap="none" strike="noStrike">
                <a:latin typeface="Courier New"/>
                <a:ea typeface="Courier New"/>
                <a:cs typeface="Courier New"/>
                <a:sym typeface="Courier New"/>
              </a:rPr>
              <a:t>java.lang.AutoCloseable</a:t>
            </a:r>
            <a:r>
              <a:rPr b="0" i="0" lang="en-US" sz="1800" u="none" cap="none" strike="noStrike"/>
              <a:t>. The </a:t>
            </a:r>
            <a:r>
              <a:rPr b="0" i="0" lang="en-US" sz="1800" u="none" cap="none" strike="noStrike">
                <a:latin typeface="Courier New"/>
                <a:ea typeface="Courier New"/>
                <a:cs typeface="Courier New"/>
                <a:sym typeface="Courier New"/>
              </a:rPr>
              <a:t>close()</a:t>
            </a:r>
            <a:r>
              <a:rPr b="0" i="0" lang="en-US" sz="1800" u="none" cap="none" strike="noStrike"/>
              <a:t> method of the </a:t>
            </a:r>
            <a:r>
              <a:rPr b="0" i="0" lang="en-US" sz="1800" u="none" cap="none" strike="noStrike">
                <a:latin typeface="Courier New"/>
                <a:ea typeface="Courier New"/>
                <a:cs typeface="Courier New"/>
                <a:sym typeface="Courier New"/>
              </a:rPr>
              <a:t>ResultSet</a:t>
            </a:r>
            <a:r>
              <a:rPr b="0" i="0" lang="en-US" sz="1800" u="none" cap="none" strike="noStrike"/>
              <a:t>, </a:t>
            </a:r>
            <a:r>
              <a:rPr b="0" i="0" lang="en-US" sz="1800" u="none" cap="none" strike="noStrike">
                <a:latin typeface="Courier New"/>
                <a:ea typeface="Courier New"/>
                <a:cs typeface="Courier New"/>
                <a:sym typeface="Courier New"/>
              </a:rPr>
              <a:t>Statement</a:t>
            </a:r>
            <a:r>
              <a:rPr b="0" i="0" lang="en-US" sz="1800" u="none" cap="none" strike="noStrike"/>
              <a:t>, and </a:t>
            </a:r>
            <a:r>
              <a:rPr b="0" i="0" lang="en-US" sz="1800" u="none" cap="none" strike="noStrike">
                <a:latin typeface="Courier New"/>
                <a:ea typeface="Courier New"/>
                <a:cs typeface="Courier New"/>
                <a:sym typeface="Courier New"/>
              </a:rPr>
              <a:t>Connection</a:t>
            </a:r>
            <a:r>
              <a:rPr b="0" i="0" lang="en-US" sz="1800" u="none" cap="none" strike="noStrike"/>
              <a:t> objects will be called in order in this example.</a:t>
            </a:r>
            <a:endParaRPr/>
          </a:p>
          <a:p>
            <a:pPr indent="0" lvl="0" marL="0" marR="0" rtl="0" algn="l">
              <a:spcBef>
                <a:spcPts val="0"/>
              </a:spcBef>
              <a:spcAft>
                <a:spcPts val="0"/>
              </a:spcAft>
              <a:buNone/>
            </a:pPr>
            <a:r>
              <a:t/>
            </a:r>
            <a:endParaRPr b="0" i="0" sz="1800" u="none" cap="none" strike="noStrike"/>
          </a:p>
        </p:txBody>
      </p:sp>
      <p:sp>
        <p:nvSpPr>
          <p:cNvPr id="5250" name="Google Shape;5250;g40a120c017_0_443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6" name="Shape 5256"/>
        <p:cNvGrpSpPr/>
        <p:nvPr/>
      </p:nvGrpSpPr>
      <p:grpSpPr>
        <a:xfrm>
          <a:off x="0" y="0"/>
          <a:ext cx="0" cy="0"/>
          <a:chOff x="0" y="0"/>
          <a:chExt cx="0" cy="0"/>
        </a:xfrm>
      </p:grpSpPr>
      <p:sp>
        <p:nvSpPr>
          <p:cNvPr id="5257" name="Google Shape;5257;g40a120c017_0_444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8" name="Google Shape;5258;g40a120c017_0_444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PreparedStatement</a:t>
            </a:r>
            <a:r>
              <a:rPr b="0" i="0" lang="en-US" sz="1800" u="none" cap="none" strike="noStrike"/>
              <a:t> provides two additional benefits:</a:t>
            </a:r>
            <a:endParaRPr/>
          </a:p>
          <a:p>
            <a:pPr indent="0" lvl="2" marL="0" marR="0" rtl="0" algn="l">
              <a:spcBef>
                <a:spcPts val="0"/>
              </a:spcBef>
              <a:spcAft>
                <a:spcPts val="0"/>
              </a:spcAft>
              <a:buSzPts val="1800"/>
              <a:buFont typeface="Arial"/>
              <a:buNone/>
            </a:pPr>
            <a:r>
              <a:rPr b="0" i="0" lang="en-US" sz="1800" u="none" cap="none" strike="noStrike"/>
              <a:t>Faster execution</a:t>
            </a:r>
            <a:endParaRPr/>
          </a:p>
          <a:p>
            <a:pPr indent="0" lvl="2" marL="0" marR="0" rtl="0" algn="l">
              <a:spcBef>
                <a:spcPts val="0"/>
              </a:spcBef>
              <a:spcAft>
                <a:spcPts val="0"/>
              </a:spcAft>
              <a:buSzPts val="1800"/>
              <a:buFont typeface="Arial"/>
              <a:buNone/>
            </a:pPr>
            <a:r>
              <a:rPr b="0" i="0" lang="en-US" sz="1800" u="none" cap="none" strike="noStrike"/>
              <a:t>Parameterized SQL Statements</a:t>
            </a:r>
            <a:endParaRPr/>
          </a:p>
          <a:p>
            <a:pPr indent="0" lvl="1" marL="0" marR="0" rtl="0" algn="l">
              <a:spcBef>
                <a:spcPts val="0"/>
              </a:spcBef>
              <a:spcAft>
                <a:spcPts val="0"/>
              </a:spcAft>
              <a:buSzPts val="1800"/>
              <a:buFont typeface="Arial"/>
              <a:buNone/>
            </a:pPr>
            <a:r>
              <a:rPr b="0" i="0" lang="en-US" sz="1800" u="none" cap="none" strike="noStrike"/>
              <a:t>The SQL statement in the example in the slide is precompiled and stored in the </a:t>
            </a:r>
            <a:r>
              <a:rPr b="0" i="0" lang="en-US" sz="1800" u="none" cap="none" strike="noStrike">
                <a:latin typeface="Courier New"/>
                <a:ea typeface="Courier New"/>
                <a:cs typeface="Courier New"/>
                <a:sym typeface="Courier New"/>
              </a:rPr>
              <a:t>PreparedStatement</a:t>
            </a:r>
            <a:r>
              <a:rPr b="0" i="0" lang="en-US" sz="1800" u="none" cap="none" strike="noStrike"/>
              <a:t> object. This statement can be used efficiently to execute this statement multiple times. This example could be in a loop, looking at different values.</a:t>
            </a:r>
            <a:endParaRPr/>
          </a:p>
          <a:p>
            <a:pPr indent="0" lvl="1" marL="0" marR="0" rtl="0" algn="l">
              <a:spcBef>
                <a:spcPts val="0"/>
              </a:spcBef>
              <a:spcAft>
                <a:spcPts val="0"/>
              </a:spcAft>
              <a:buSzPts val="1800"/>
              <a:buFont typeface="Arial"/>
              <a:buNone/>
            </a:pPr>
            <a:r>
              <a:rPr b="0" i="0" lang="en-US" sz="1800" u="none" cap="none" strike="noStrike"/>
              <a:t>Prepared statements can also be used to prevent SQL injection attacks. For example, where a user is allowed to enter a string and that string is executed as a part of a SQL statement, it enables the user to alter the database in unintended ways (such as granting the user permissions).</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t>
            </a:r>
            <a:r>
              <a:rPr b="0" i="0" lang="en-US" sz="1800" u="none" cap="none" strike="noStrike">
                <a:latin typeface="Courier New"/>
                <a:ea typeface="Courier New"/>
                <a:cs typeface="Courier New"/>
                <a:sym typeface="Courier New"/>
              </a:rPr>
              <a:t>PreparedStatement</a:t>
            </a:r>
            <a:r>
              <a:rPr b="0" i="0" lang="en-US" sz="1800" u="none" cap="none" strike="noStrike"/>
              <a:t> setXXXX methods index parameters from 1, and not 0. The first parameter in a prepared statement is 1, the second parameter is 2, and so on.</a:t>
            </a:r>
            <a:endParaRPr/>
          </a:p>
          <a:p>
            <a:pPr indent="0" lvl="0" marL="0" marR="0" rtl="0" algn="l">
              <a:spcBef>
                <a:spcPts val="0"/>
              </a:spcBef>
              <a:spcAft>
                <a:spcPts val="0"/>
              </a:spcAft>
              <a:buNone/>
            </a:pPr>
            <a:r>
              <a:t/>
            </a:r>
            <a:endParaRPr b="0" i="0" sz="1800" u="none" cap="none" strike="noStrike"/>
          </a:p>
        </p:txBody>
      </p:sp>
      <p:sp>
        <p:nvSpPr>
          <p:cNvPr id="5259" name="Google Shape;5259;g40a120c017_0_444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7" name="Shape 5267"/>
        <p:cNvGrpSpPr/>
        <p:nvPr/>
      </p:nvGrpSpPr>
      <p:grpSpPr>
        <a:xfrm>
          <a:off x="0" y="0"/>
          <a:ext cx="0" cy="0"/>
          <a:chOff x="0" y="0"/>
          <a:chExt cx="0" cy="0"/>
        </a:xfrm>
      </p:grpSpPr>
      <p:sp>
        <p:nvSpPr>
          <p:cNvPr id="5268" name="Google Shape;5268;g40a120c017_0_445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9" name="Google Shape;5269;g40a120c017_0_445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270" name="Google Shape;5270;g40a120c017_0_445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6" name="Shape 5276"/>
        <p:cNvGrpSpPr/>
        <p:nvPr/>
      </p:nvGrpSpPr>
      <p:grpSpPr>
        <a:xfrm>
          <a:off x="0" y="0"/>
          <a:ext cx="0" cy="0"/>
          <a:chOff x="0" y="0"/>
          <a:chExt cx="0" cy="0"/>
        </a:xfrm>
      </p:grpSpPr>
      <p:sp>
        <p:nvSpPr>
          <p:cNvPr id="5277" name="Google Shape;5277;g40a120c017_0_445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8" name="Google Shape;5278;g40a120c017_0_445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279" name="Google Shape;5279;g40a120c017_0_445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5" name="Shape 5285"/>
        <p:cNvGrpSpPr/>
        <p:nvPr/>
      </p:nvGrpSpPr>
      <p:grpSpPr>
        <a:xfrm>
          <a:off x="0" y="0"/>
          <a:ext cx="0" cy="0"/>
          <a:chOff x="0" y="0"/>
          <a:chExt cx="0" cy="0"/>
        </a:xfrm>
      </p:grpSpPr>
      <p:sp>
        <p:nvSpPr>
          <p:cNvPr id="5286" name="Google Shape;5286;g40a120c017_0_446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7" name="Google Shape;5287;g40a120c017_0_446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When using a </a:t>
            </a:r>
            <a:r>
              <a:rPr b="0" i="0" lang="en-US" sz="1800" u="none" cap="none" strike="noStrike">
                <a:latin typeface="Courier New"/>
                <a:ea typeface="Courier New"/>
                <a:cs typeface="Courier New"/>
                <a:sym typeface="Courier New"/>
              </a:rPr>
              <a:t>PreparedStatement</a:t>
            </a:r>
            <a:r>
              <a:rPr b="0" i="0" lang="en-US" sz="1800" u="none" cap="none" strike="noStrike"/>
              <a:t> you can make coding easier by using a </a:t>
            </a:r>
            <a:r>
              <a:rPr b="0" i="0" lang="en-US" sz="1800" u="none" cap="none" strike="noStrike">
                <a:latin typeface="Courier New"/>
                <a:ea typeface="Courier New"/>
                <a:cs typeface="Courier New"/>
                <a:sym typeface="Courier New"/>
              </a:rPr>
              <a:t>for</a:t>
            </a:r>
            <a:r>
              <a:rPr b="0" i="0" lang="en-US" sz="1800" u="none" cap="none" strike="noStrike"/>
              <a:t> loop or a </a:t>
            </a:r>
            <a:r>
              <a:rPr b="0" i="0" lang="en-US" sz="1800" u="none" cap="none" strike="noStrike">
                <a:latin typeface="Courier New"/>
                <a:ea typeface="Courier New"/>
                <a:cs typeface="Courier New"/>
                <a:sym typeface="Courier New"/>
              </a:rPr>
              <a:t>while</a:t>
            </a:r>
            <a:r>
              <a:rPr b="0" i="0" lang="en-US" sz="1800" u="none" cap="none" strike="noStrike"/>
              <a:t> loop to set values for input parameters.</a:t>
            </a:r>
            <a:endParaRPr/>
          </a:p>
          <a:p>
            <a:pPr indent="0" lvl="1" marL="0" marR="0" rtl="0" algn="l">
              <a:spcBef>
                <a:spcPts val="0"/>
              </a:spcBef>
              <a:spcAft>
                <a:spcPts val="0"/>
              </a:spcAft>
              <a:buSzPts val="1800"/>
              <a:buFont typeface="Arial"/>
              <a:buNone/>
            </a:pPr>
            <a:r>
              <a:rPr b="0" i="0" lang="en-US" sz="1800" u="none" cap="none" strike="noStrike"/>
              <a:t>The code snippet in the slide demonstrates  using a </a:t>
            </a:r>
            <a:r>
              <a:rPr b="0" i="0" lang="en-US" sz="1800" u="none" cap="none" strike="noStrike">
                <a:latin typeface="Courier New"/>
                <a:ea typeface="Courier New"/>
                <a:cs typeface="Courier New"/>
                <a:sym typeface="Courier New"/>
              </a:rPr>
              <a:t>for</a:t>
            </a:r>
            <a:r>
              <a:rPr b="0" i="0" lang="en-US" sz="1800" u="none" cap="none" strike="noStrike"/>
              <a:t> loop to set the values for input parameters.</a:t>
            </a:r>
            <a:endParaRPr/>
          </a:p>
          <a:p>
            <a:pPr indent="0" lvl="1"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PreparedStatement </a:t>
            </a:r>
            <a:r>
              <a:rPr b="0" i="0" lang="en-US" sz="1800" u="none" cap="none" strike="noStrike"/>
              <a:t>object is created and a </a:t>
            </a:r>
            <a:r>
              <a:rPr b="0" i="0" lang="en-US" sz="1800" u="none" cap="none" strike="noStrike">
                <a:latin typeface="Courier New"/>
                <a:ea typeface="Courier New"/>
                <a:cs typeface="Courier New"/>
                <a:sym typeface="Courier New"/>
              </a:rPr>
              <a:t>for</a:t>
            </a:r>
            <a:r>
              <a:rPr b="0" i="0" lang="en-US" sz="1800" u="none" cap="none" strike="noStrike"/>
              <a:t> loop executes five times. Each time through the loop it sets a new value and executes the SQL statement and updates salaries for five different employees.</a:t>
            </a:r>
            <a:endParaRPr/>
          </a:p>
          <a:p>
            <a:pPr indent="0" lvl="0" marL="0" marR="0" rtl="0" algn="l">
              <a:spcBef>
                <a:spcPts val="0"/>
              </a:spcBef>
              <a:spcAft>
                <a:spcPts val="0"/>
              </a:spcAft>
              <a:buNone/>
            </a:pPr>
            <a:r>
              <a:t/>
            </a:r>
            <a:endParaRPr b="0" i="0" sz="1800" u="none" cap="none" strike="noStrike"/>
          </a:p>
        </p:txBody>
      </p:sp>
      <p:sp>
        <p:nvSpPr>
          <p:cNvPr id="5288" name="Google Shape;5288;g40a120c017_0_446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3" name="Shape 5293"/>
        <p:cNvGrpSpPr/>
        <p:nvPr/>
      </p:nvGrpSpPr>
      <p:grpSpPr>
        <a:xfrm>
          <a:off x="0" y="0"/>
          <a:ext cx="0" cy="0"/>
          <a:chOff x="0" y="0"/>
          <a:chExt cx="0" cy="0"/>
        </a:xfrm>
      </p:grpSpPr>
      <p:sp>
        <p:nvSpPr>
          <p:cNvPr id="5294" name="Google Shape;5294;g40a120c017_0_447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Stored Procedure</a:t>
            </a:r>
            <a:endParaRPr/>
          </a:p>
          <a:p>
            <a:pPr indent="0" lvl="1" marL="0" marR="0" rtl="0" algn="l">
              <a:spcBef>
                <a:spcPts val="0"/>
              </a:spcBef>
              <a:spcAft>
                <a:spcPts val="0"/>
              </a:spcAft>
              <a:buSzPts val="1800"/>
              <a:buFont typeface="Arial"/>
              <a:buNone/>
            </a:pPr>
            <a:r>
              <a:rPr b="0" i="0" lang="en-US" sz="1800" u="none" cap="none" strike="noStrike"/>
              <a:t>A stored procedure is a group of SQL statements that form a logical unit and perform a particular task. They are used to encapsulate a set of operations or queries to execute on a database server. Stored procedures are supported by most DBMSs, but there is a fair amount of variation in their syntax and capabilities.</a:t>
            </a:r>
            <a:endParaRPr/>
          </a:p>
          <a:p>
            <a:pPr indent="0" lvl="0" marL="0" marR="0" rtl="0" algn="l">
              <a:spcBef>
                <a:spcPts val="0"/>
              </a:spcBef>
              <a:spcAft>
                <a:spcPts val="0"/>
              </a:spcAft>
              <a:buSzPts val="1800"/>
              <a:buFont typeface="Arial"/>
              <a:buNone/>
            </a:pPr>
            <a:r>
              <a:rPr b="0" i="0" lang="en-US" sz="1800" u="none" cap="none" strike="noStrike"/>
              <a:t>Calling a Stored Procedure from JDBC</a:t>
            </a:r>
            <a:endParaRPr/>
          </a:p>
          <a:p>
            <a:pPr indent="0" lvl="1" marL="0" marR="0" rtl="0" algn="l">
              <a:spcBef>
                <a:spcPts val="0"/>
              </a:spcBef>
              <a:spcAft>
                <a:spcPts val="0"/>
              </a:spcAft>
              <a:buSzPts val="1800"/>
              <a:buFont typeface="Arial"/>
              <a:buNone/>
            </a:pPr>
            <a:r>
              <a:rPr b="0" i="0" lang="en-US" sz="1800" u="none" cap="none" strike="noStrike"/>
              <a:t>The first step is to create a </a:t>
            </a:r>
            <a:r>
              <a:rPr b="0" i="0" lang="en-US" sz="1800" u="none" cap="none" strike="noStrike">
                <a:latin typeface="Courier New"/>
                <a:ea typeface="Courier New"/>
                <a:cs typeface="Courier New"/>
                <a:sym typeface="Courier New"/>
              </a:rPr>
              <a:t>CallableStatement</a:t>
            </a:r>
            <a:r>
              <a:rPr b="0" i="0" lang="en-US" sz="1800" u="none" cap="none" strike="noStrike"/>
              <a:t> object. As with Statement and </a:t>
            </a:r>
            <a:r>
              <a:rPr b="0" i="0" lang="en-US" sz="1800" u="none" cap="none" strike="noStrike">
                <a:latin typeface="Courier New"/>
                <a:ea typeface="Courier New"/>
                <a:cs typeface="Courier New"/>
                <a:sym typeface="Courier New"/>
              </a:rPr>
              <a:t>PreparedStatement</a:t>
            </a:r>
            <a:r>
              <a:rPr b="0" i="0" lang="en-US" sz="1800" u="none" cap="none" strike="noStrike"/>
              <a:t> objects, this is done with an open Connection object. </a:t>
            </a:r>
            <a:r>
              <a:rPr b="0" i="0" lang="en-US" sz="1000" u="none" cap="none" strike="noStrike"/>
              <a:t>A </a:t>
            </a:r>
            <a:r>
              <a:rPr b="0" i="0" lang="en-US" sz="1000" u="none" cap="none" strike="noStrike">
                <a:latin typeface="Courier New"/>
                <a:ea typeface="Courier New"/>
                <a:cs typeface="Courier New"/>
                <a:sym typeface="Courier New"/>
              </a:rPr>
              <a:t>CallableStatement</a:t>
            </a:r>
            <a:r>
              <a:rPr b="0" i="0" lang="en-US" sz="1000" u="none" cap="none" strike="noStrike"/>
              <a:t> object contains a call to a stored procedure; it does not contain the stored procedure itself.</a:t>
            </a:r>
            <a:endParaRPr/>
          </a:p>
        </p:txBody>
      </p:sp>
      <p:sp>
        <p:nvSpPr>
          <p:cNvPr id="5295" name="Google Shape;5295;g40a120c017_0_447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
        <p:nvSpPr>
          <p:cNvPr id="5296" name="Google Shape;5296;g40a120c017_0_447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4" name="Shape 5304"/>
        <p:cNvGrpSpPr/>
        <p:nvPr/>
      </p:nvGrpSpPr>
      <p:grpSpPr>
        <a:xfrm>
          <a:off x="0" y="0"/>
          <a:ext cx="0" cy="0"/>
          <a:chOff x="0" y="0"/>
          <a:chExt cx="0" cy="0"/>
        </a:xfrm>
      </p:grpSpPr>
      <p:sp>
        <p:nvSpPr>
          <p:cNvPr id="5305" name="Google Shape;5305;g40a120c017_0_448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6" name="Google Shape;5306;g40a120c017_0_448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307" name="Google Shape;5307;g40a120c017_0_448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0a120c017_0_16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g40a120c017_0_16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Constructors in Subclasses</a:t>
            </a:r>
            <a:endParaRPr/>
          </a:p>
          <a:p>
            <a:pPr indent="0" lvl="1" marL="0" marR="0" rtl="0" algn="l">
              <a:spcBef>
                <a:spcPts val="0"/>
              </a:spcBef>
              <a:spcAft>
                <a:spcPts val="0"/>
              </a:spcAft>
              <a:buSzPts val="1800"/>
              <a:buFont typeface="Arial"/>
              <a:buNone/>
            </a:pPr>
            <a:r>
              <a:rPr b="0" i="0" lang="en-US" sz="1800" u="none" cap="none" strike="noStrike"/>
              <a:t>Every subclass inherits the nonprivate fields and methods from its parent (superclass). However, the subclass does not inherit the constructor from its parent. It must provide a constructor.</a:t>
            </a:r>
            <a:endParaRPr/>
          </a:p>
          <a:p>
            <a:pPr indent="0" lvl="1" marL="0" marR="0" rtl="0" algn="l">
              <a:spcBef>
                <a:spcPts val="0"/>
              </a:spcBef>
              <a:spcAft>
                <a:spcPts val="0"/>
              </a:spcAft>
              <a:buSzPts val="1800"/>
              <a:buFont typeface="Arial"/>
              <a:buNone/>
            </a:pPr>
            <a:r>
              <a:rPr b="0" i="0" lang="en-US" sz="1800" u="none" cap="none" strike="noStrike"/>
              <a:t>The </a:t>
            </a:r>
            <a:r>
              <a:rPr b="0" i="1" lang="en-US" sz="1800" u="none" cap="none" strike="noStrike"/>
              <a:t>Java Language Specification </a:t>
            </a:r>
            <a:r>
              <a:rPr b="0" i="0" lang="en-US" sz="1800" u="none" cap="none" strike="noStrike"/>
              <a:t>includes the following description:</a:t>
            </a:r>
            <a:endParaRPr/>
          </a:p>
          <a:p>
            <a:pPr indent="0" lvl="1" marL="0" marR="0" rtl="0" algn="l">
              <a:spcBef>
                <a:spcPts val="0"/>
              </a:spcBef>
              <a:spcAft>
                <a:spcPts val="0"/>
              </a:spcAft>
              <a:buSzPts val="1800"/>
              <a:buFont typeface="Arial"/>
              <a:buNone/>
            </a:pPr>
            <a:r>
              <a:rPr b="0" i="0" lang="en-US" sz="1800" u="none" cap="none" strike="noStrike"/>
              <a:t>“Constructor declarations are not members. They are never inherited and therefore are not subject to hiding or overriding.” </a:t>
            </a:r>
            <a:endParaRPr/>
          </a:p>
        </p:txBody>
      </p:sp>
      <p:sp>
        <p:nvSpPr>
          <p:cNvPr id="582" name="Google Shape;582;g40a120c017_0_16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3" name="Shape 5313"/>
        <p:cNvGrpSpPr/>
        <p:nvPr/>
      </p:nvGrpSpPr>
      <p:grpSpPr>
        <a:xfrm>
          <a:off x="0" y="0"/>
          <a:ext cx="0" cy="0"/>
          <a:chOff x="0" y="0"/>
          <a:chExt cx="0" cy="0"/>
        </a:xfrm>
      </p:grpSpPr>
      <p:sp>
        <p:nvSpPr>
          <p:cNvPr id="5314" name="Google Shape;5314;g40a120c017_0_448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5" name="Google Shape;5315;g40a120c017_0_448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practice, you will start the database from within NetBeans, populate the database with data, run some SQL queries, and compile and run a simple application that returns the rows of the Employee database table.</a:t>
            </a:r>
            <a:endParaRPr/>
          </a:p>
        </p:txBody>
      </p:sp>
      <p:sp>
        <p:nvSpPr>
          <p:cNvPr id="5316" name="Google Shape;5316;g40a120c017_0_448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2" name="Shape 5322"/>
        <p:cNvGrpSpPr/>
        <p:nvPr/>
      </p:nvGrpSpPr>
      <p:grpSpPr>
        <a:xfrm>
          <a:off x="0" y="0"/>
          <a:ext cx="0" cy="0"/>
          <a:chOff x="0" y="0"/>
          <a:chExt cx="0" cy="0"/>
        </a:xfrm>
      </p:grpSpPr>
      <p:sp>
        <p:nvSpPr>
          <p:cNvPr id="5323" name="Google Shape;5323;g40a120c017_0_449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4" name="Google Shape;5324;g40a120c017_0_4494: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a:p>
            <a:pPr indent="0" lvl="2" marL="0" marR="0" rtl="0" algn="l">
              <a:spcBef>
                <a:spcPts val="0"/>
              </a:spcBef>
              <a:spcAft>
                <a:spcPts val="0"/>
              </a:spcAft>
              <a:buClr>
                <a:srgbClr val="0000FF"/>
              </a:buClr>
              <a:buSzPts val="1800"/>
              <a:buFont typeface="Arial"/>
              <a:buNone/>
            </a:pPr>
            <a:r>
              <a:rPr b="0" i="0" lang="en-US" sz="1800" u="none" cap="none" strike="noStrike">
                <a:solidFill>
                  <a:srgbClr val="0000FF"/>
                </a:solidFill>
              </a:rPr>
              <a:t>a:	</a:t>
            </a:r>
            <a:r>
              <a:rPr b="0" i="0" lang="en-US" sz="1800" u="none" cap="none" strike="noStrike">
                <a:solidFill>
                  <a:srgbClr val="0000FF"/>
                </a:solidFill>
                <a:latin typeface="Courier New"/>
                <a:ea typeface="Courier New"/>
                <a:cs typeface="Courier New"/>
                <a:sym typeface="Courier New"/>
              </a:rPr>
              <a:t>execute</a:t>
            </a:r>
            <a:r>
              <a:rPr b="0" i="0" lang="en-US" sz="1800" u="none" cap="none" strike="noStrike">
                <a:solidFill>
                  <a:srgbClr val="0000FF"/>
                </a:solidFill>
              </a:rPr>
              <a:t> returns a Boolean. (</a:t>
            </a:r>
            <a:r>
              <a:rPr b="0" i="0" lang="en-US" sz="1800" u="none" cap="none" strike="noStrike">
                <a:solidFill>
                  <a:srgbClr val="0000FF"/>
                </a:solidFill>
                <a:latin typeface="Courier New"/>
                <a:ea typeface="Courier New"/>
                <a:cs typeface="Courier New"/>
                <a:sym typeface="Courier New"/>
              </a:rPr>
              <a:t>true</a:t>
            </a:r>
            <a:r>
              <a:rPr b="0" i="0" lang="en-US" sz="1800" u="none" cap="none" strike="noStrike">
                <a:solidFill>
                  <a:srgbClr val="0000FF"/>
                </a:solidFill>
              </a:rPr>
              <a:t> if there is a ResultSet. This can be used with any SQL statement.)</a:t>
            </a:r>
            <a:endParaRPr/>
          </a:p>
          <a:p>
            <a:pPr indent="0" lvl="2" marL="0" marR="0" rtl="0" algn="l">
              <a:spcBef>
                <a:spcPts val="0"/>
              </a:spcBef>
              <a:spcAft>
                <a:spcPts val="0"/>
              </a:spcAft>
              <a:buClr>
                <a:srgbClr val="0000FF"/>
              </a:buClr>
              <a:buSzPts val="1800"/>
              <a:buFont typeface="Arial"/>
              <a:buNone/>
            </a:pPr>
            <a:r>
              <a:rPr b="0" i="0" lang="en-US" sz="1800" u="none" cap="none" strike="noStrike">
                <a:solidFill>
                  <a:srgbClr val="0000FF"/>
                </a:solidFill>
              </a:rPr>
              <a:t>c:	</a:t>
            </a:r>
            <a:r>
              <a:rPr b="0" i="0" lang="en-US" sz="1800" u="none" cap="none" strike="noStrike">
                <a:solidFill>
                  <a:srgbClr val="0000FF"/>
                </a:solidFill>
                <a:latin typeface="Courier New"/>
                <a:ea typeface="Courier New"/>
                <a:cs typeface="Courier New"/>
                <a:sym typeface="Courier New"/>
              </a:rPr>
              <a:t>executeQuery</a:t>
            </a:r>
            <a:r>
              <a:rPr b="0" i="0" lang="en-US" sz="1800" u="none" cap="none" strike="noStrike">
                <a:solidFill>
                  <a:srgbClr val="0000FF"/>
                </a:solidFill>
              </a:rPr>
              <a:t> returns a ResultSet (used with a </a:t>
            </a:r>
            <a:r>
              <a:rPr b="0" i="0" lang="en-US" sz="1800" u="none" cap="none" strike="noStrike">
                <a:solidFill>
                  <a:srgbClr val="0000FF"/>
                </a:solidFill>
                <a:latin typeface="Courier New"/>
                <a:ea typeface="Courier New"/>
                <a:cs typeface="Courier New"/>
                <a:sym typeface="Courier New"/>
              </a:rPr>
              <a:t>SELECT</a:t>
            </a:r>
            <a:r>
              <a:rPr b="0" i="0" lang="en-US" sz="1800" u="none" cap="none" strike="noStrike">
                <a:solidFill>
                  <a:srgbClr val="0000FF"/>
                </a:solidFill>
              </a:rPr>
              <a:t> statement).</a:t>
            </a:r>
            <a:endParaRPr/>
          </a:p>
          <a:p>
            <a:pPr indent="0" lvl="2" marL="0" marR="0" rtl="0" algn="l">
              <a:spcBef>
                <a:spcPts val="0"/>
              </a:spcBef>
              <a:spcAft>
                <a:spcPts val="0"/>
              </a:spcAft>
              <a:buClr>
                <a:srgbClr val="0000FF"/>
              </a:buClr>
              <a:buSzPts val="1800"/>
              <a:buFont typeface="Arial"/>
              <a:buNone/>
            </a:pPr>
            <a:r>
              <a:rPr b="0" i="0" lang="en-US" sz="1800" u="none" cap="none" strike="noStrike">
                <a:solidFill>
                  <a:srgbClr val="0000FF"/>
                </a:solidFill>
              </a:rPr>
              <a:t>d:	This is not a valid </a:t>
            </a:r>
            <a:r>
              <a:rPr b="0" i="0" lang="en-US" sz="1800" u="none" cap="none" strike="noStrike">
                <a:solidFill>
                  <a:srgbClr val="0000FF"/>
                </a:solidFill>
                <a:latin typeface="Courier New"/>
                <a:ea typeface="Courier New"/>
                <a:cs typeface="Courier New"/>
                <a:sym typeface="Courier New"/>
              </a:rPr>
              <a:t>Statement</a:t>
            </a:r>
            <a:r>
              <a:rPr b="0" i="0" lang="en-US" sz="1800" u="none" cap="none" strike="noStrike">
                <a:solidFill>
                  <a:srgbClr val="0000FF"/>
                </a:solidFill>
              </a:rPr>
              <a:t> method.</a:t>
            </a:r>
            <a:endParaRPr/>
          </a:p>
        </p:txBody>
      </p:sp>
      <p:sp>
        <p:nvSpPr>
          <p:cNvPr id="5325" name="Google Shape;5325;g40a120c017_0_449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0" name="Shape 5330"/>
        <p:cNvGrpSpPr/>
        <p:nvPr/>
      </p:nvGrpSpPr>
      <p:grpSpPr>
        <a:xfrm>
          <a:off x="0" y="0"/>
          <a:ext cx="0" cy="0"/>
          <a:chOff x="0" y="0"/>
          <a:chExt cx="0" cy="0"/>
        </a:xfrm>
      </p:grpSpPr>
      <p:sp>
        <p:nvSpPr>
          <p:cNvPr id="5331" name="Google Shape;5331;g40a120c017_0_45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32" name="Google Shape;5332;g40a120c017_0_4500: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 (False)</a:t>
            </a:r>
            <a:endParaRPr/>
          </a:p>
          <a:p>
            <a:pPr indent="0" lvl="1" marL="0" marR="0" rtl="0" algn="l">
              <a:spcBef>
                <a:spcPts val="0"/>
              </a:spcBef>
              <a:spcAft>
                <a:spcPts val="0"/>
              </a:spcAft>
              <a:buClr>
                <a:srgbClr val="0000FF"/>
              </a:buClr>
              <a:buSzPts val="1800"/>
              <a:buFont typeface="Arial"/>
              <a:buNone/>
            </a:pPr>
            <a:r>
              <a:rPr b="0" i="0" lang="en-US" sz="1800" u="none" cap="none" strike="noStrike">
                <a:solidFill>
                  <a:srgbClr val="0000FF"/>
                </a:solidFill>
              </a:rPr>
              <a:t>A ResultSet’s pointer is always pointing to just before the first row, regardless of whether it is one row or multiple rows.</a:t>
            </a:r>
            <a:endParaRPr/>
          </a:p>
        </p:txBody>
      </p:sp>
      <p:sp>
        <p:nvSpPr>
          <p:cNvPr id="5333" name="Google Shape;5333;g40a120c017_0_45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18 -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8" name="Shape 5338"/>
        <p:cNvGrpSpPr/>
        <p:nvPr/>
      </p:nvGrpSpPr>
      <p:grpSpPr>
        <a:xfrm>
          <a:off x="0" y="0"/>
          <a:ext cx="0" cy="0"/>
          <a:chOff x="0" y="0"/>
          <a:chExt cx="0" cy="0"/>
        </a:xfrm>
      </p:grpSpPr>
      <p:sp>
        <p:nvSpPr>
          <p:cNvPr id="5339" name="Google Shape;5339;g40a120c017_0_453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0" name="Google Shape;5340;g40a120c017_0_453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3" name="Shape 5343"/>
        <p:cNvGrpSpPr/>
        <p:nvPr/>
      </p:nvGrpSpPr>
      <p:grpSpPr>
        <a:xfrm>
          <a:off x="0" y="0"/>
          <a:ext cx="0" cy="0"/>
          <a:chOff x="0" y="0"/>
          <a:chExt cx="0" cy="0"/>
        </a:xfrm>
      </p:grpSpPr>
      <p:sp>
        <p:nvSpPr>
          <p:cNvPr id="5344" name="Google Shape;5344;g40a120c017_0_454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5" name="Google Shape;5345;g40a120c017_0_454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346" name="Google Shape;5346;g40a120c017_0_454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19 -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2" name="Shape 5352"/>
        <p:cNvGrpSpPr/>
        <p:nvPr/>
      </p:nvGrpSpPr>
      <p:grpSpPr>
        <a:xfrm>
          <a:off x="0" y="0"/>
          <a:ext cx="0" cy="0"/>
          <a:chOff x="0" y="0"/>
          <a:chExt cx="0" cy="0"/>
        </a:xfrm>
      </p:grpSpPr>
      <p:sp>
        <p:nvSpPr>
          <p:cNvPr id="5353" name="Google Shape;5353;g40a120c017_0_455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4" name="Google Shape;5354;g40a120c017_0_455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Clr>
                <a:srgbClr val="000000"/>
              </a:buClr>
              <a:buSzPts val="1800"/>
              <a:buFont typeface="Arial"/>
              <a:buNone/>
            </a:pPr>
            <a:r>
              <a:rPr b="0" i="0" lang="en-US" sz="1800" u="none" cap="none" strike="noStrike">
                <a:solidFill>
                  <a:srgbClr val="000000"/>
                </a:solidFill>
              </a:rPr>
              <a:t>Localization is the process of adapting software for a specific region or language by adding </a:t>
            </a:r>
            <a:br>
              <a:rPr b="0" i="0" lang="en-US" sz="1800" u="none" cap="none" strike="noStrike">
                <a:solidFill>
                  <a:srgbClr val="000000"/>
                </a:solidFill>
              </a:rPr>
            </a:br>
            <a:r>
              <a:rPr b="0" i="0" lang="en-US" sz="1800" u="none" cap="none" strike="noStrike">
                <a:solidFill>
                  <a:srgbClr val="000000"/>
                </a:solidFill>
              </a:rPr>
              <a:t>locale-specific components and translating text.</a:t>
            </a:r>
            <a:endParaRPr/>
          </a:p>
          <a:p>
            <a:pPr indent="0" lvl="1" marL="0" marR="0" rtl="0" algn="l">
              <a:spcBef>
                <a:spcPts val="0"/>
              </a:spcBef>
              <a:spcAft>
                <a:spcPts val="0"/>
              </a:spcAft>
              <a:buClr>
                <a:srgbClr val="000000"/>
              </a:buClr>
              <a:buSzPts val="1800"/>
              <a:buFont typeface="Arial"/>
              <a:buNone/>
            </a:pPr>
            <a:r>
              <a:rPr b="0" i="0" lang="en-US" sz="1800" u="none" cap="none" strike="noStrike">
                <a:solidFill>
                  <a:srgbClr val="000000"/>
                </a:solidFill>
              </a:rPr>
              <a:t>In addition to language changes, culturally dependent elements, such as dates, numbers, currencies, and so on must be translated.</a:t>
            </a:r>
            <a:endParaRPr/>
          </a:p>
          <a:p>
            <a:pPr indent="0" lvl="1" marL="0" marR="0" rtl="0" algn="l">
              <a:spcBef>
                <a:spcPts val="0"/>
              </a:spcBef>
              <a:spcAft>
                <a:spcPts val="0"/>
              </a:spcAft>
              <a:buClr>
                <a:srgbClr val="000000"/>
              </a:buClr>
              <a:buSzPts val="1800"/>
              <a:buFont typeface="Arial"/>
              <a:buNone/>
            </a:pPr>
            <a:r>
              <a:rPr b="0" i="0" lang="en-US" sz="1800" u="none" cap="none" strike="noStrike">
                <a:solidFill>
                  <a:srgbClr val="000000"/>
                </a:solidFill>
              </a:rPr>
              <a:t>The goal is to design for localization so that no coding changes are required.</a:t>
            </a:r>
            <a:endParaRPr/>
          </a:p>
        </p:txBody>
      </p:sp>
      <p:sp>
        <p:nvSpPr>
          <p:cNvPr id="5355" name="Google Shape;5355;g40a120c017_0_455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19 -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1" name="Shape 5361"/>
        <p:cNvGrpSpPr/>
        <p:nvPr/>
      </p:nvGrpSpPr>
      <p:grpSpPr>
        <a:xfrm>
          <a:off x="0" y="0"/>
          <a:ext cx="0" cy="0"/>
          <a:chOff x="0" y="0"/>
          <a:chExt cx="0" cy="0"/>
        </a:xfrm>
      </p:grpSpPr>
      <p:sp>
        <p:nvSpPr>
          <p:cNvPr id="5362" name="Google Shape;5362;g40a120c017_0_45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63" name="Google Shape;5363;g40a120c017_0_455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remainder of this lesson, this simple text-based user interface will be localized for French, Simplified Chinese, and Russian. Enter the number indicated by the menu and that menu option will be applied to the application. Enter </a:t>
            </a:r>
            <a:r>
              <a:rPr b="0" i="0" lang="en-US" sz="1800" u="none" cap="none" strike="noStrike">
                <a:latin typeface="Courier New"/>
                <a:ea typeface="Courier New"/>
                <a:cs typeface="Courier New"/>
                <a:sym typeface="Courier New"/>
              </a:rPr>
              <a:t>q</a:t>
            </a:r>
            <a:r>
              <a:rPr b="0" i="0" lang="en-US" sz="1800" u="none" cap="none" strike="noStrike"/>
              <a:t> to exit the application.</a:t>
            </a:r>
            <a:endParaRPr/>
          </a:p>
        </p:txBody>
      </p:sp>
      <p:sp>
        <p:nvSpPr>
          <p:cNvPr id="5364" name="Google Shape;5364;g40a120c017_0_45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1" name="Shape 5371"/>
        <p:cNvGrpSpPr/>
        <p:nvPr/>
      </p:nvGrpSpPr>
      <p:grpSpPr>
        <a:xfrm>
          <a:off x="0" y="0"/>
          <a:ext cx="0" cy="0"/>
          <a:chOff x="0" y="0"/>
          <a:chExt cx="0" cy="0"/>
        </a:xfrm>
      </p:grpSpPr>
      <p:sp>
        <p:nvSpPr>
          <p:cNvPr id="5372" name="Google Shape;5372;g40a120c017_0_456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73" name="Google Shape;5373;g40a120c017_0_456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Java, a locale is specified by using two values: language and country. See the Java Tutorial for standards used: </a:t>
            </a:r>
            <a:r>
              <a:rPr b="0" i="0" lang="en-US" sz="1800" u="none" cap="none" strike="noStrike">
                <a:latin typeface="Courier New"/>
                <a:ea typeface="Courier New"/>
                <a:cs typeface="Courier New"/>
                <a:sym typeface="Courier New"/>
              </a:rPr>
              <a:t>http://download.oracle.com/javase/tutorial/i18n/locale/create.html</a:t>
            </a:r>
            <a:endParaRPr/>
          </a:p>
          <a:p>
            <a:pPr indent="0" lvl="1" marL="0" marR="0" rtl="0" algn="l">
              <a:spcBef>
                <a:spcPts val="0"/>
              </a:spcBef>
              <a:spcAft>
                <a:spcPts val="0"/>
              </a:spcAft>
              <a:buSzPts val="1800"/>
              <a:buFont typeface="Arial"/>
              <a:buNone/>
            </a:pPr>
            <a:r>
              <a:rPr b="0" i="0" lang="en-US" sz="1800" u="none" cap="none" strike="noStrike"/>
              <a:t>Language Samples</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de: German </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en: English </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fr: French </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zh: Chinese </a:t>
            </a:r>
            <a:endParaRPr/>
          </a:p>
          <a:p>
            <a:pPr indent="0" lvl="1" marL="0" marR="0" rtl="0" algn="l">
              <a:spcBef>
                <a:spcPts val="0"/>
              </a:spcBef>
              <a:spcAft>
                <a:spcPts val="0"/>
              </a:spcAft>
              <a:buSzPts val="1800"/>
              <a:buFont typeface="Arial"/>
              <a:buNone/>
            </a:pPr>
            <a:r>
              <a:rPr b="0" i="0" lang="en-US" sz="1800" u="none" cap="none" strike="noStrike"/>
              <a:t>Country Samples</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DE: Germany</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US: United States</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FR: France </a:t>
            </a:r>
            <a:endParaRPr/>
          </a:p>
          <a:p>
            <a:pPr indent="0" lvl="2" marL="0" marR="0" rtl="0" algn="l">
              <a:spcBef>
                <a:spcPts val="0"/>
              </a:spcBef>
              <a:spcAft>
                <a:spcPts val="0"/>
              </a:spcAft>
              <a:buClr>
                <a:srgbClr val="000000"/>
              </a:buClr>
              <a:buSzPts val="1800"/>
              <a:buFont typeface="Arial"/>
              <a:buNone/>
            </a:pPr>
            <a:r>
              <a:rPr b="0" i="0" lang="en-US" sz="1800" u="none" cap="none" strike="noStrike">
                <a:solidFill>
                  <a:srgbClr val="000000"/>
                </a:solidFill>
              </a:rPr>
              <a:t>CN: China </a:t>
            </a:r>
            <a:endParaRPr/>
          </a:p>
        </p:txBody>
      </p:sp>
      <p:sp>
        <p:nvSpPr>
          <p:cNvPr id="5374" name="Google Shape;5374;g40a120c017_0_456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9" name="Shape 5379"/>
        <p:cNvGrpSpPr/>
        <p:nvPr/>
      </p:nvGrpSpPr>
      <p:grpSpPr>
        <a:xfrm>
          <a:off x="0" y="0"/>
          <a:ext cx="0" cy="0"/>
          <a:chOff x="0" y="0"/>
          <a:chExt cx="0" cy="0"/>
        </a:xfrm>
      </p:grpSpPr>
      <p:sp>
        <p:nvSpPr>
          <p:cNvPr id="5380" name="Google Shape;5380;g40a120c017_0_457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1" name="Google Shape;5381;g40a120c017_0_457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benefit of a properties file is the ability to set values for your application externally. The properties file is typically read at the start of the application and is used for default values. But the properties file can also be an integral part of a localization scheme, where you store the values of menu labels and text for various languages that your application may support.</a:t>
            </a:r>
            <a:endParaRPr/>
          </a:p>
          <a:p>
            <a:pPr indent="0" lvl="1" marL="0" marR="0" rtl="0" algn="l">
              <a:spcBef>
                <a:spcPts val="0"/>
              </a:spcBef>
              <a:spcAft>
                <a:spcPts val="0"/>
              </a:spcAft>
              <a:buSzPts val="1800"/>
              <a:buFont typeface="Arial"/>
              <a:buNone/>
            </a:pPr>
            <a:r>
              <a:rPr b="0" i="0" lang="en-US" sz="1800" u="none" cap="none" strike="noStrike"/>
              <a:t>The convention for a properties file is </a:t>
            </a:r>
            <a:r>
              <a:rPr b="0" i="0" lang="en-US" sz="1800" u="none" cap="none" strike="noStrike">
                <a:latin typeface="Courier New"/>
                <a:ea typeface="Courier New"/>
                <a:cs typeface="Courier New"/>
                <a:sym typeface="Courier New"/>
              </a:rPr>
              <a:t>&lt;filename&gt;.properties</a:t>
            </a:r>
            <a:r>
              <a:rPr b="0" i="0" lang="en-US" sz="1800" u="none" cap="none" strike="noStrike"/>
              <a:t>, but the file can have any extension you want. The file can be located anywhere that the application can find it.</a:t>
            </a:r>
            <a:endParaRPr/>
          </a:p>
          <a:p>
            <a:pPr indent="0" lvl="0" marL="0" marR="0" rtl="0" algn="l">
              <a:spcBef>
                <a:spcPts val="0"/>
              </a:spcBef>
              <a:spcAft>
                <a:spcPts val="0"/>
              </a:spcAft>
              <a:buSzPts val="1800"/>
              <a:buFont typeface="Arial"/>
              <a:buNone/>
            </a:pPr>
            <a:br>
              <a:rPr b="0" i="0" lang="en-US" sz="1800" u="none" cap="none" strike="noStrike"/>
            </a:br>
            <a:endParaRPr/>
          </a:p>
          <a:p>
            <a:pPr indent="0" lvl="0" marL="0" marR="0" rtl="0" algn="l">
              <a:spcBef>
                <a:spcPts val="0"/>
              </a:spcBef>
              <a:spcAft>
                <a:spcPts val="0"/>
              </a:spcAft>
              <a:buSzPts val="1800"/>
              <a:buFont typeface="Arial"/>
              <a:buNone/>
            </a:pPr>
            <a:br>
              <a:rPr b="0" i="0" lang="en-US" sz="1800" u="none" cap="none" strike="noStrike"/>
            </a:br>
            <a:endParaRPr/>
          </a:p>
        </p:txBody>
      </p:sp>
      <p:sp>
        <p:nvSpPr>
          <p:cNvPr id="5382" name="Google Shape;5382;g40a120c017_0_457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9" name="Shape 5389"/>
        <p:cNvGrpSpPr/>
        <p:nvPr/>
      </p:nvGrpSpPr>
      <p:grpSpPr>
        <a:xfrm>
          <a:off x="0" y="0"/>
          <a:ext cx="0" cy="0"/>
          <a:chOff x="0" y="0"/>
          <a:chExt cx="0" cy="0"/>
        </a:xfrm>
      </p:grpSpPr>
      <p:sp>
        <p:nvSpPr>
          <p:cNvPr id="5390" name="Google Shape;5390;g40a120c017_0_457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1" name="Google Shape;5391;g40a120c017_0_457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code fragment, you create a </a:t>
            </a:r>
            <a:r>
              <a:rPr b="0" i="0" lang="en-US" sz="1800" u="none" cap="none" strike="noStrike">
                <a:latin typeface="Courier New"/>
                <a:ea typeface="Courier New"/>
                <a:cs typeface="Courier New"/>
                <a:sym typeface="Courier New"/>
              </a:rPr>
              <a:t>Properties</a:t>
            </a:r>
            <a:r>
              <a:rPr b="0" i="0" lang="en-US" sz="1800" u="none" cap="none" strike="noStrike"/>
              <a:t> object. Then, using a </a:t>
            </a:r>
            <a:r>
              <a:rPr b="0" i="0" lang="en-US" sz="1800" u="none" cap="none" strike="noStrike">
                <a:latin typeface="Courier New"/>
                <a:ea typeface="Courier New"/>
                <a:cs typeface="Courier New"/>
                <a:sym typeface="Courier New"/>
              </a:rPr>
              <a:t>try</a:t>
            </a:r>
            <a:r>
              <a:rPr b="0" i="0" lang="en-US" sz="1800" u="none" cap="none" strike="noStrike"/>
              <a:t> statement, you open a file relative to the source files in your NetBeans project. When it is loaded, the name-value pairs are available for use in your application.</a:t>
            </a:r>
            <a:endParaRPr/>
          </a:p>
          <a:p>
            <a:pPr indent="0" lvl="1" marL="0" marR="0" rtl="0" algn="l">
              <a:spcBef>
                <a:spcPts val="0"/>
              </a:spcBef>
              <a:spcAft>
                <a:spcPts val="0"/>
              </a:spcAft>
              <a:buSzPts val="1800"/>
              <a:buFont typeface="Arial"/>
              <a:buNone/>
            </a:pPr>
            <a:r>
              <a:rPr b="0" i="0" lang="en-US" sz="1800" u="none" cap="none" strike="noStrike"/>
              <a:t>Properties files enable you to easily inject configuration information or other application data into the application.</a:t>
            </a:r>
            <a:endParaRPr/>
          </a:p>
          <a:p>
            <a:pPr indent="0" lvl="0" marL="0" marR="0" rtl="0" algn="l">
              <a:spcBef>
                <a:spcPts val="0"/>
              </a:spcBef>
              <a:spcAft>
                <a:spcPts val="0"/>
              </a:spcAft>
              <a:buSzPts val="1800"/>
              <a:buFont typeface="Arial"/>
              <a:buNone/>
            </a:pPr>
            <a:br>
              <a:rPr b="0" i="0" lang="en-US" sz="1800" u="none" cap="none" strike="noStrike"/>
            </a:br>
            <a:endParaRPr/>
          </a:p>
        </p:txBody>
      </p:sp>
      <p:sp>
        <p:nvSpPr>
          <p:cNvPr id="5392" name="Google Shape;5392;g40a120c017_0_457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0a120c017_0_16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g40a120c017_0_16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90" name="Google Shape;590;g40a120c017_0_16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8" name="Shape 5398"/>
        <p:cNvGrpSpPr/>
        <p:nvPr/>
      </p:nvGrpSpPr>
      <p:grpSpPr>
        <a:xfrm>
          <a:off x="0" y="0"/>
          <a:ext cx="0" cy="0"/>
          <a:chOff x="0" y="0"/>
          <a:chExt cx="0" cy="0"/>
        </a:xfrm>
      </p:grpSpPr>
      <p:sp>
        <p:nvSpPr>
          <p:cNvPr id="5399" name="Google Shape;5399;g40a120c017_0_458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0" name="Google Shape;5400;g40a120c017_0_458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Property information can also be passed on the command line. The advantage to passing properties from the command line is simplicity. You do not have to open a file and read from it. However, if you have more than a few parameters, a properties file is preferable.</a:t>
            </a:r>
            <a:endParaRPr/>
          </a:p>
        </p:txBody>
      </p:sp>
      <p:sp>
        <p:nvSpPr>
          <p:cNvPr id="5401" name="Google Shape;5401;g40a120c017_0_458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9" name="Shape 5409"/>
        <p:cNvGrpSpPr/>
        <p:nvPr/>
      </p:nvGrpSpPr>
      <p:grpSpPr>
        <a:xfrm>
          <a:off x="0" y="0"/>
          <a:ext cx="0" cy="0"/>
          <a:chOff x="0" y="0"/>
          <a:chExt cx="0" cy="0"/>
        </a:xfrm>
      </p:grpSpPr>
      <p:sp>
        <p:nvSpPr>
          <p:cNvPr id="5410" name="Google Shape;5410;g40a120c017_0_459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1" name="Google Shape;5411;g40a120c017_0_459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Design for localization begins by designing the application so that all the text, sounds, and images can be replaced at run time with the appropriate elements for the region and culture desired. Resource bundles contain key-value pairs that can be hard-coded within a class or located in a </a:t>
            </a:r>
            <a:r>
              <a:rPr b="0" i="0" lang="en-US" sz="1800" u="none" cap="none" strike="noStrike">
                <a:latin typeface="Courier New"/>
                <a:ea typeface="Courier New"/>
                <a:cs typeface="Courier New"/>
                <a:sym typeface="Courier New"/>
              </a:rPr>
              <a:t>.properties</a:t>
            </a:r>
            <a:r>
              <a:rPr b="0" i="0" lang="en-US" sz="1800" u="none" cap="none" strike="noStrike"/>
              <a:t> file. </a:t>
            </a:r>
            <a:endParaRPr/>
          </a:p>
        </p:txBody>
      </p:sp>
      <p:sp>
        <p:nvSpPr>
          <p:cNvPr id="5412" name="Google Shape;5412;g40a120c017_0_459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8" name="Shape 5418"/>
        <p:cNvGrpSpPr/>
        <p:nvPr/>
      </p:nvGrpSpPr>
      <p:grpSpPr>
        <a:xfrm>
          <a:off x="0" y="0"/>
          <a:ext cx="0" cy="0"/>
          <a:chOff x="0" y="0"/>
          <a:chExt cx="0" cy="0"/>
        </a:xfrm>
      </p:grpSpPr>
      <p:sp>
        <p:nvSpPr>
          <p:cNvPr id="5419" name="Google Shape;5419;g40a120c017_0_460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20" name="Google Shape;5420;g40a120c017_0_460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slide shows a sample resource bundle file for this application. Each menu option has been converted into a name/value pair. This is the default file for the application. For alternative languages, a special naming convention is used:</a:t>
            </a:r>
            <a:endParaRPr/>
          </a:p>
          <a:p>
            <a:pPr indent="0" lvl="1" marL="0" marR="0" rtl="0" algn="l">
              <a:spcBef>
                <a:spcPts val="0"/>
              </a:spcBef>
              <a:spcAft>
                <a:spcPts val="0"/>
              </a:spcAft>
              <a:buSzPts val="1800"/>
              <a:buFont typeface="Arial"/>
              <a:buNone/>
            </a:pPr>
            <a:r>
              <a:t/>
            </a:r>
            <a:endParaRPr b="0" i="0" sz="1800" u="none" cap="none" strike="noStrike"/>
          </a:p>
          <a:p>
            <a:pPr indent="0" lvl="4" marL="439737" marR="0" rtl="0" algn="l">
              <a:spcBef>
                <a:spcPts val="400"/>
              </a:spcBef>
              <a:spcAft>
                <a:spcPts val="0"/>
              </a:spcAft>
              <a:buSzPts val="1800"/>
              <a:buFont typeface="Arial"/>
              <a:buNone/>
            </a:pPr>
            <a:r>
              <a:rPr b="0" i="0" lang="en-US" sz="1800" u="none" cap="none" strike="noStrike"/>
              <a:t>MessageBundle_xx_YY.properties</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rPr b="0" i="0" lang="en-US" sz="1800" u="none" cap="none" strike="noStrike"/>
              <a:t>where </a:t>
            </a:r>
            <a:r>
              <a:rPr b="0" i="0" lang="en-US" sz="1800" u="none" cap="none" strike="noStrike">
                <a:latin typeface="Courier New"/>
                <a:ea typeface="Courier New"/>
                <a:cs typeface="Courier New"/>
                <a:sym typeface="Courier New"/>
              </a:rPr>
              <a:t>xx</a:t>
            </a:r>
            <a:r>
              <a:rPr b="0" i="0" lang="en-US" sz="1800" u="none" cap="none" strike="noStrike"/>
              <a:t> is the language code and </a:t>
            </a:r>
            <a:r>
              <a:rPr b="0" i="0" lang="en-US" sz="1800" u="none" cap="none" strike="noStrike">
                <a:latin typeface="Courier New"/>
                <a:ea typeface="Courier New"/>
                <a:cs typeface="Courier New"/>
                <a:sym typeface="Courier New"/>
              </a:rPr>
              <a:t>YY</a:t>
            </a:r>
            <a:r>
              <a:rPr b="0" i="0" lang="en-US" sz="1800" u="none" cap="none" strike="noStrike"/>
              <a:t> is the country code.</a:t>
            </a:r>
            <a:endParaRPr/>
          </a:p>
        </p:txBody>
      </p:sp>
      <p:sp>
        <p:nvSpPr>
          <p:cNvPr id="5421" name="Google Shape;5421;g40a120c017_0_460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7" name="Shape 5427"/>
        <p:cNvGrpSpPr/>
        <p:nvPr/>
      </p:nvGrpSpPr>
      <p:grpSpPr>
        <a:xfrm>
          <a:off x="0" y="0"/>
          <a:ext cx="0" cy="0"/>
          <a:chOff x="0" y="0"/>
          <a:chExt cx="0" cy="0"/>
        </a:xfrm>
      </p:grpSpPr>
      <p:sp>
        <p:nvSpPr>
          <p:cNvPr id="5428" name="Google Shape;5428;g40a120c017_0_460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29" name="Google Shape;5429;g40a120c017_0_460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slide shows the resource bundle files for French and Chinese. Note that the file names include both language and country. The English menu item text has been replaced with French and Chinese alternatives.</a:t>
            </a:r>
            <a:endParaRPr/>
          </a:p>
        </p:txBody>
      </p:sp>
      <p:sp>
        <p:nvSpPr>
          <p:cNvPr id="5430" name="Google Shape;5430;g40a120c017_0_460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7" name="Shape 5437"/>
        <p:cNvGrpSpPr/>
        <p:nvPr/>
      </p:nvGrpSpPr>
      <p:grpSpPr>
        <a:xfrm>
          <a:off x="0" y="0"/>
          <a:ext cx="0" cy="0"/>
          <a:chOff x="0" y="0"/>
          <a:chExt cx="0" cy="0"/>
        </a:xfrm>
      </p:grpSpPr>
      <p:sp>
        <p:nvSpPr>
          <p:cNvPr id="5438" name="Google Shape;5438;g40a120c017_0_46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9" name="Google Shape;5439;g40a120c017_0_461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With the resource bundles created, you simply need to load the bundles into the application. The source code in the slide shows the steps. First, create a </a:t>
            </a:r>
            <a:r>
              <a:rPr b="0" i="0" lang="en-US" sz="1800" u="none" cap="none" strike="noStrike">
                <a:latin typeface="Courier New"/>
                <a:ea typeface="Courier New"/>
                <a:cs typeface="Courier New"/>
                <a:sym typeface="Courier New"/>
              </a:rPr>
              <a:t>Locale</a:t>
            </a:r>
            <a:r>
              <a:rPr b="0" i="0" lang="en-US" sz="1800" u="none" cap="none" strike="noStrike"/>
              <a:t> object that specifies the language and country. Then load the resource bundle by specifying the base file name for the bundle and the current </a:t>
            </a:r>
            <a:r>
              <a:rPr b="0" i="0" lang="en-US" sz="1800" u="none" cap="none" strike="noStrike">
                <a:latin typeface="Courier New"/>
                <a:ea typeface="Courier New"/>
                <a:cs typeface="Courier New"/>
                <a:sym typeface="Courier New"/>
              </a:rPr>
              <a:t>Locale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Note that there are a couple of ways to define a </a:t>
            </a:r>
            <a:r>
              <a:rPr b="0" i="0" lang="en-US" sz="1800" u="none" cap="none" strike="noStrike">
                <a:latin typeface="Courier New"/>
                <a:ea typeface="Courier New"/>
                <a:cs typeface="Courier New"/>
                <a:sym typeface="Courier New"/>
              </a:rPr>
              <a:t>Locale</a:t>
            </a:r>
            <a:r>
              <a:rPr b="0" i="0" lang="en-US" sz="1800" u="none" cap="none" strike="noStrike"/>
              <a:t>. The </a:t>
            </a:r>
            <a:r>
              <a:rPr b="0" i="0" lang="en-US" sz="1800" u="none" cap="none" strike="noStrike">
                <a:latin typeface="Courier New"/>
                <a:ea typeface="Courier New"/>
                <a:cs typeface="Courier New"/>
                <a:sym typeface="Courier New"/>
              </a:rPr>
              <a:t>Locale</a:t>
            </a:r>
            <a:r>
              <a:rPr b="0" i="0" lang="en-US" sz="1800" u="none" cap="none" strike="noStrike"/>
              <a:t> class includes default constants for some countries. If a constant is not available, you can use the language code with the country code to define the location. Finally, you can use the </a:t>
            </a:r>
            <a:r>
              <a:rPr b="0" i="0" lang="en-US" sz="1800" u="none" cap="none" strike="noStrike">
                <a:latin typeface="Courier New"/>
                <a:ea typeface="Courier New"/>
                <a:cs typeface="Courier New"/>
                <a:sym typeface="Courier New"/>
              </a:rPr>
              <a:t>getDefault()</a:t>
            </a:r>
            <a:r>
              <a:rPr b="0" i="0" lang="en-US" sz="1800" u="none" cap="none" strike="noStrike"/>
              <a:t> method to get the default location.</a:t>
            </a:r>
            <a:endParaRPr/>
          </a:p>
        </p:txBody>
      </p:sp>
      <p:sp>
        <p:nvSpPr>
          <p:cNvPr id="5440" name="Google Shape;5440;g40a120c017_0_461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7" name="Shape 5447"/>
        <p:cNvGrpSpPr/>
        <p:nvPr/>
      </p:nvGrpSpPr>
      <p:grpSpPr>
        <a:xfrm>
          <a:off x="0" y="0"/>
          <a:ext cx="0" cy="0"/>
          <a:chOff x="0" y="0"/>
          <a:chExt cx="0" cy="0"/>
        </a:xfrm>
      </p:grpSpPr>
      <p:sp>
        <p:nvSpPr>
          <p:cNvPr id="5448" name="Google Shape;5448;g40a120c017_0_462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9" name="Google Shape;5449;g40a120c017_0_462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For this application, a run method contains the main loop. The loop runs until the letter “q” is typed in as input. A string switch is used to perform an operation based on the number entered. A simple call is made to each method to make locale changes and display a formatted output.</a:t>
            </a:r>
            <a:endParaRPr/>
          </a:p>
        </p:txBody>
      </p:sp>
      <p:sp>
        <p:nvSpPr>
          <p:cNvPr id="5450" name="Google Shape;5450;g40a120c017_0_462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7" name="Shape 5457"/>
        <p:cNvGrpSpPr/>
        <p:nvPr/>
      </p:nvGrpSpPr>
      <p:grpSpPr>
        <a:xfrm>
          <a:off x="0" y="0"/>
          <a:ext cx="0" cy="0"/>
          <a:chOff x="0" y="0"/>
          <a:chExt cx="0" cy="0"/>
        </a:xfrm>
      </p:grpSpPr>
      <p:sp>
        <p:nvSpPr>
          <p:cNvPr id="5458" name="Google Shape;5458;g40a120c017_0_463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9" name="Google Shape;5459;g40a120c017_0_463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Instead of printing text, the resource bundle (</a:t>
            </a:r>
            <a:r>
              <a:rPr b="0" i="0" lang="en-US" sz="1800" u="none" cap="none" strike="noStrike">
                <a:latin typeface="Courier New"/>
                <a:ea typeface="Courier New"/>
                <a:cs typeface="Courier New"/>
                <a:sym typeface="Courier New"/>
              </a:rPr>
              <a:t>messages</a:t>
            </a:r>
            <a:r>
              <a:rPr b="0" i="0" lang="en-US" sz="1800" u="none" cap="none" strike="noStrike"/>
              <a:t>) is called and the current </a:t>
            </a:r>
            <a:r>
              <a:rPr b="0" i="0" lang="en-US" sz="1800" u="none" cap="none" strike="noStrike">
                <a:latin typeface="Courier New"/>
                <a:ea typeface="Courier New"/>
                <a:cs typeface="Courier New"/>
                <a:sym typeface="Courier New"/>
              </a:rPr>
              <a:t>Locale</a:t>
            </a:r>
            <a:r>
              <a:rPr b="0" i="0" lang="en-US" sz="1800" u="none" cap="none" strike="noStrike"/>
              <a:t> determines what language is presented to the user.</a:t>
            </a:r>
            <a:endParaRPr/>
          </a:p>
        </p:txBody>
      </p:sp>
      <p:sp>
        <p:nvSpPr>
          <p:cNvPr id="5460" name="Google Shape;5460;g40a120c017_0_463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6" name="Shape 5466"/>
        <p:cNvGrpSpPr/>
        <p:nvPr/>
      </p:nvGrpSpPr>
      <p:grpSpPr>
        <a:xfrm>
          <a:off x="0" y="0"/>
          <a:ext cx="0" cy="0"/>
          <a:chOff x="0" y="0"/>
          <a:chExt cx="0" cy="0"/>
        </a:xfrm>
      </p:grpSpPr>
      <p:sp>
        <p:nvSpPr>
          <p:cNvPr id="5467" name="Google Shape;5467;g40a120c017_0_464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8" name="Google Shape;5468;g40a120c017_0_464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After the menu bundle is updated with the correct locale, the interface text is output by using the currently selected language.</a:t>
            </a:r>
            <a:endParaRPr/>
          </a:p>
        </p:txBody>
      </p:sp>
      <p:sp>
        <p:nvSpPr>
          <p:cNvPr id="5469" name="Google Shape;5469;g40a120c017_0_464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5" name="Shape 5475"/>
        <p:cNvGrpSpPr/>
        <p:nvPr/>
      </p:nvGrpSpPr>
      <p:grpSpPr>
        <a:xfrm>
          <a:off x="0" y="0"/>
          <a:ext cx="0" cy="0"/>
          <a:chOff x="0" y="0"/>
          <a:chExt cx="0" cy="0"/>
        </a:xfrm>
      </p:grpSpPr>
      <p:sp>
        <p:nvSpPr>
          <p:cNvPr id="5476" name="Google Shape;5476;g40a120c017_0_464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7" name="Google Shape;5477;g40a120c017_0_464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updated user interface is shown in the slide. The first and last lines of the application could be localized as well.</a:t>
            </a:r>
            <a:endParaRPr/>
          </a:p>
        </p:txBody>
      </p:sp>
      <p:sp>
        <p:nvSpPr>
          <p:cNvPr id="5478" name="Google Shape;5478;g40a120c017_0_464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4" name="Shape 5484"/>
        <p:cNvGrpSpPr/>
        <p:nvPr/>
      </p:nvGrpSpPr>
      <p:grpSpPr>
        <a:xfrm>
          <a:off x="0" y="0"/>
          <a:ext cx="0" cy="0"/>
          <a:chOff x="0" y="0"/>
          <a:chExt cx="0" cy="0"/>
        </a:xfrm>
      </p:grpSpPr>
      <p:sp>
        <p:nvSpPr>
          <p:cNvPr id="5485" name="Google Shape;5485;g40a120c017_0_46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86" name="Google Shape;5486;g40a120c017_0_46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Changing text is not the only available localization tool. Dates and numbers can also be formatted based on local standards.</a:t>
            </a:r>
            <a:endParaRPr/>
          </a:p>
        </p:txBody>
      </p:sp>
      <p:sp>
        <p:nvSpPr>
          <p:cNvPr id="5487" name="Google Shape;5487;g40a120c017_0_46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0a120c017_0_17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g40a120c017_0_17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Even though the </a:t>
            </a:r>
            <a:r>
              <a:rPr b="0" i="0" lang="en-US" sz="1800" u="none" cap="none" strike="noStrike">
                <a:latin typeface="Courier New"/>
                <a:ea typeface="Courier New"/>
                <a:cs typeface="Courier New"/>
                <a:sym typeface="Courier New"/>
              </a:rPr>
              <a:t>Manager.java</a:t>
            </a:r>
            <a:r>
              <a:rPr b="0" i="0" lang="en-US" sz="1800" u="none" cap="none" strike="noStrike"/>
              <a:t> file does not contain all of the methods from the </a:t>
            </a:r>
            <a:r>
              <a:rPr b="0" i="0" lang="en-US" sz="1800" u="none" cap="none" strike="noStrike">
                <a:latin typeface="Courier New"/>
                <a:ea typeface="Courier New"/>
                <a:cs typeface="Courier New"/>
                <a:sym typeface="Courier New"/>
              </a:rPr>
              <a:t>Employee.java</a:t>
            </a:r>
            <a:r>
              <a:rPr b="0" i="0" lang="en-US" sz="1800" u="none" cap="none" strike="noStrike"/>
              <a:t> class (explicitly), they are included in the definition of the object. Thus, after you create an instance of a </a:t>
            </a:r>
            <a:r>
              <a:rPr b="0" i="0" lang="en-US" sz="1800" u="none" cap="none" strike="noStrike">
                <a:latin typeface="Courier New"/>
                <a:ea typeface="Courier New"/>
                <a:cs typeface="Courier New"/>
                <a:sym typeface="Courier New"/>
              </a:rPr>
              <a:t>Manager</a:t>
            </a:r>
            <a:r>
              <a:rPr b="0" i="0" lang="en-US" sz="1800" u="none" cap="none" strike="noStrike"/>
              <a:t> object, you can use the methods declared in </a:t>
            </a:r>
            <a:r>
              <a:rPr b="0" i="0" lang="en-US" sz="1800" u="none" cap="none" strike="noStrike">
                <a:latin typeface="Courier New"/>
                <a:ea typeface="Courier New"/>
                <a:cs typeface="Courier New"/>
                <a:sym typeface="Courier New"/>
              </a:rPr>
              <a:t>Employee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You can also call methods that are specific to the </a:t>
            </a:r>
            <a:r>
              <a:rPr b="0" i="0" lang="en-US" sz="1800" u="none" cap="none" strike="noStrike">
                <a:latin typeface="Courier New"/>
                <a:ea typeface="Courier New"/>
                <a:cs typeface="Courier New"/>
                <a:sym typeface="Courier New"/>
              </a:rPr>
              <a:t>Manager</a:t>
            </a:r>
            <a:r>
              <a:rPr b="0" i="0" lang="en-US" sz="1800" u="none" cap="none" strike="noStrike"/>
              <a:t> class as well.</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599" name="Google Shape;599;g40a120c017_0_17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2" name="Shape 5492"/>
        <p:cNvGrpSpPr/>
        <p:nvPr/>
      </p:nvGrpSpPr>
      <p:grpSpPr>
        <a:xfrm>
          <a:off x="0" y="0"/>
          <a:ext cx="0" cy="0"/>
          <a:chOff x="0" y="0"/>
          <a:chExt cx="0" cy="0"/>
        </a:xfrm>
      </p:grpSpPr>
      <p:sp>
        <p:nvSpPr>
          <p:cNvPr id="5493" name="Google Shape;5493;g40a120c017_0_466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4" name="Google Shape;5494;g40a120c017_0_466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Create a </a:t>
            </a:r>
            <a:r>
              <a:rPr b="0" i="0" lang="en-US" sz="1800" u="none" cap="none" strike="noStrike">
                <a:latin typeface="Courier New"/>
                <a:ea typeface="Courier New"/>
                <a:cs typeface="Courier New"/>
                <a:sym typeface="Courier New"/>
              </a:rPr>
              <a:t>NumberFormat</a:t>
            </a:r>
            <a:r>
              <a:rPr b="0" i="0" lang="en-US" sz="1800" u="none" cap="none" strike="noStrike"/>
              <a:t> object by using the selected locale and get a formatted output.</a:t>
            </a:r>
            <a:endParaRPr/>
          </a:p>
        </p:txBody>
      </p:sp>
      <p:sp>
        <p:nvSpPr>
          <p:cNvPr id="5495" name="Google Shape;5495;g40a120c017_0_466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0" name="Shape 5500"/>
        <p:cNvGrpSpPr/>
        <p:nvPr/>
      </p:nvGrpSpPr>
      <p:grpSpPr>
        <a:xfrm>
          <a:off x="0" y="0"/>
          <a:ext cx="0" cy="0"/>
          <a:chOff x="0" y="0"/>
          <a:chExt cx="0" cy="0"/>
        </a:xfrm>
      </p:grpSpPr>
      <p:sp>
        <p:nvSpPr>
          <p:cNvPr id="5501" name="Google Shape;5501;g40a120c017_0_466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2" name="Google Shape;5502;g40a120c017_0_466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Set the location and a numeric value to be displayed. Then, set up a </a:t>
            </a:r>
            <a:r>
              <a:rPr b="0" i="0" lang="en-US" sz="1800" u="none" cap="none" strike="noStrike">
                <a:latin typeface="Courier New"/>
                <a:ea typeface="Courier New"/>
                <a:cs typeface="Courier New"/>
                <a:sym typeface="Courier New"/>
              </a:rPr>
              <a:t>NumberFormat</a:t>
            </a:r>
            <a:r>
              <a:rPr b="0" i="0" lang="en-US" sz="1800" u="none" cap="none" strike="noStrike"/>
              <a:t> object with a specified location. Pass the </a:t>
            </a:r>
            <a:r>
              <a:rPr b="0" i="0" lang="en-US" sz="1800" u="none" cap="none" strike="noStrike">
                <a:latin typeface="Courier New"/>
                <a:ea typeface="Courier New"/>
                <a:cs typeface="Courier New"/>
                <a:sym typeface="Courier New"/>
              </a:rPr>
              <a:t>Double</a:t>
            </a:r>
            <a:r>
              <a:rPr b="0" i="0" lang="en-US" sz="1800" u="none" cap="none" strike="noStrike"/>
              <a:t> to the </a:t>
            </a:r>
            <a:r>
              <a:rPr b="0" i="0" lang="en-US" sz="1800" u="none" cap="none" strike="noStrike">
                <a:latin typeface="Courier New"/>
                <a:ea typeface="Courier New"/>
                <a:cs typeface="Courier New"/>
                <a:sym typeface="Courier New"/>
              </a:rPr>
              <a:t>format</a:t>
            </a:r>
            <a:r>
              <a:rPr b="0" i="0" lang="en-US" sz="1800" u="none" cap="none" strike="noStrike"/>
              <a:t> method to print the formatted currency.</a:t>
            </a:r>
            <a:endParaRPr/>
          </a:p>
        </p:txBody>
      </p:sp>
      <p:sp>
        <p:nvSpPr>
          <p:cNvPr id="5503" name="Google Shape;5503;g40a120c017_0_466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9" name="Shape 5509"/>
        <p:cNvGrpSpPr/>
        <p:nvPr/>
      </p:nvGrpSpPr>
      <p:grpSpPr>
        <a:xfrm>
          <a:off x="0" y="0"/>
          <a:ext cx="0" cy="0"/>
          <a:chOff x="0" y="0"/>
          <a:chExt cx="0" cy="0"/>
        </a:xfrm>
      </p:grpSpPr>
      <p:sp>
        <p:nvSpPr>
          <p:cNvPr id="5510" name="Google Shape;5510;g40a120c017_0_467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1" name="Google Shape;5511;g40a120c017_0_467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Create a date format object by using the locale and the date is formatted for the selected locale.</a:t>
            </a:r>
            <a:endParaRPr/>
          </a:p>
        </p:txBody>
      </p:sp>
      <p:sp>
        <p:nvSpPr>
          <p:cNvPr id="5512" name="Google Shape;5512;g40a120c017_0_467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7" name="Shape 5517"/>
        <p:cNvGrpSpPr/>
        <p:nvPr/>
      </p:nvGrpSpPr>
      <p:grpSpPr>
        <a:xfrm>
          <a:off x="0" y="0"/>
          <a:ext cx="0" cy="0"/>
          <a:chOff x="0" y="0"/>
          <a:chExt cx="0" cy="0"/>
        </a:xfrm>
      </p:grpSpPr>
      <p:sp>
        <p:nvSpPr>
          <p:cNvPr id="5518" name="Google Shape;5518;g40a120c017_0_467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9" name="Google Shape;5519;g40a120c017_0_467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setup of the </a:t>
            </a:r>
            <a:r>
              <a:rPr b="0" i="0" lang="en-US" sz="1800" u="none" cap="none" strike="noStrike">
                <a:latin typeface="Courier New"/>
                <a:ea typeface="Courier New"/>
                <a:cs typeface="Courier New"/>
                <a:sym typeface="Courier New"/>
              </a:rPr>
              <a:t>DateTimeFormatter</a:t>
            </a:r>
            <a:r>
              <a:rPr b="0" i="0" lang="en-US" sz="1800" u="none" cap="none" strike="noStrike"/>
              <a:t> is a bit verbose, but fairly clear. A factory is used to specify a style and a locale. Then the formatter is passed to the </a:t>
            </a:r>
            <a:r>
              <a:rPr b="0" i="0" lang="en-US" sz="1800" u="none" cap="none" strike="noStrike">
                <a:latin typeface="Courier New"/>
                <a:ea typeface="Courier New"/>
                <a:cs typeface="Courier New"/>
                <a:sym typeface="Courier New"/>
              </a:rPr>
              <a:t>LocalDateTime</a:t>
            </a:r>
            <a:r>
              <a:rPr b="0" i="0" lang="en-US" sz="1800" u="none" cap="none" strike="noStrike"/>
              <a:t> object’s </a:t>
            </a:r>
            <a:r>
              <a:rPr b="0" i="0" lang="en-US" sz="1800" u="none" cap="none" strike="noStrike">
                <a:latin typeface="Courier New"/>
                <a:ea typeface="Courier New"/>
                <a:cs typeface="Courier New"/>
                <a:sym typeface="Courier New"/>
              </a:rPr>
              <a:t>format</a:t>
            </a:r>
            <a:r>
              <a:rPr b="0" i="0" lang="en-US" sz="1800" u="none" cap="none" strike="noStrike"/>
              <a:t> method.</a:t>
            </a:r>
            <a:endParaRPr/>
          </a:p>
        </p:txBody>
      </p:sp>
      <p:sp>
        <p:nvSpPr>
          <p:cNvPr id="5520" name="Google Shape;5520;g40a120c017_0_467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6" name="Shape 5526"/>
        <p:cNvGrpSpPr/>
        <p:nvPr/>
      </p:nvGrpSpPr>
      <p:grpSpPr>
        <a:xfrm>
          <a:off x="0" y="0"/>
          <a:ext cx="0" cy="0"/>
          <a:chOff x="0" y="0"/>
          <a:chExt cx="0" cy="0"/>
        </a:xfrm>
      </p:grpSpPr>
      <p:sp>
        <p:nvSpPr>
          <p:cNvPr id="5527" name="Google Shape;5527;g40a120c017_0_468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8" name="Google Shape;5528;g40a120c017_0_468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DateTimeFormatter</a:t>
            </a:r>
            <a:r>
              <a:rPr b="0" i="0" lang="en-US" sz="1800" u="none" cap="none" strike="noStrike"/>
              <a:t> object uses the </a:t>
            </a:r>
            <a:r>
              <a:rPr b="0" i="0" lang="en-US" sz="1800" u="none" cap="none" strike="noStrike">
                <a:latin typeface="Courier New"/>
                <a:ea typeface="Courier New"/>
                <a:cs typeface="Courier New"/>
                <a:sym typeface="Courier New"/>
              </a:rPr>
              <a:t>FormatStyle</a:t>
            </a:r>
            <a:r>
              <a:rPr b="0" i="0" lang="en-US" sz="1800" u="none" cap="none" strike="noStrike"/>
              <a:t> enumeration to format date, time or date/time.</a:t>
            </a:r>
            <a:endParaRPr b="0" i="0" sz="1800" u="none" cap="none" strike="noStrike">
              <a:latin typeface="Courier New"/>
              <a:ea typeface="Courier New"/>
              <a:cs typeface="Courier New"/>
              <a:sym typeface="Courier New"/>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At the time of this writing, </a:t>
            </a:r>
            <a:r>
              <a:rPr b="0" i="0" lang="en-US" sz="1800" u="none" cap="none" strike="noStrike">
                <a:latin typeface="Courier New"/>
                <a:ea typeface="Courier New"/>
                <a:cs typeface="Courier New"/>
                <a:sym typeface="Courier New"/>
              </a:rPr>
              <a:t>FULL</a:t>
            </a:r>
            <a:r>
              <a:rPr b="0" i="0" lang="en-US" sz="1800" u="none" cap="none" strike="noStrike"/>
              <a:t> and </a:t>
            </a:r>
            <a:r>
              <a:rPr b="0" i="0" lang="en-US" sz="1800" u="none" cap="none" strike="noStrike">
                <a:latin typeface="Courier New"/>
                <a:ea typeface="Courier New"/>
                <a:cs typeface="Courier New"/>
                <a:sym typeface="Courier New"/>
              </a:rPr>
              <a:t>LONG</a:t>
            </a:r>
            <a:r>
              <a:rPr b="0" i="0" lang="en-US" sz="1800" u="none" cap="none" strike="noStrike"/>
              <a:t> can only be used with date or time return values. Only </a:t>
            </a:r>
            <a:r>
              <a:rPr b="0" i="0" lang="en-US" sz="1800" u="none" cap="none" strike="noStrike">
                <a:latin typeface="Courier New"/>
                <a:ea typeface="Courier New"/>
                <a:cs typeface="Courier New"/>
                <a:sym typeface="Courier New"/>
              </a:rPr>
              <a:t>MEDIUM</a:t>
            </a:r>
            <a:r>
              <a:rPr b="0" i="0" lang="en-US" sz="1800" u="none" cap="none" strike="noStrike"/>
              <a:t> or </a:t>
            </a:r>
            <a:r>
              <a:rPr b="0" i="0" lang="en-US" sz="1800" u="none" cap="none" strike="noStrike">
                <a:latin typeface="Courier New"/>
                <a:ea typeface="Courier New"/>
                <a:cs typeface="Courier New"/>
                <a:sym typeface="Courier New"/>
              </a:rPr>
              <a:t>SHORT</a:t>
            </a:r>
            <a:r>
              <a:rPr b="0" i="0" lang="en-US" sz="1800" u="none" cap="none" strike="noStrike"/>
              <a:t> can be used with date/time objects. Using the wrong value may result in a runtime error. We have not yet determined whether this is a feature or a bug.</a:t>
            </a:r>
            <a:endParaRPr/>
          </a:p>
          <a:p>
            <a:pPr indent="0" lvl="0" marL="0" marR="0" rtl="0" algn="l">
              <a:spcBef>
                <a:spcPts val="0"/>
              </a:spcBef>
              <a:spcAft>
                <a:spcPts val="0"/>
              </a:spcAft>
              <a:buNone/>
            </a:pPr>
            <a:r>
              <a:t/>
            </a:r>
            <a:endParaRPr b="0" i="0" sz="1800" u="none" cap="none" strike="noStrike"/>
          </a:p>
        </p:txBody>
      </p:sp>
      <p:sp>
        <p:nvSpPr>
          <p:cNvPr id="5529" name="Google Shape;5529;g40a120c017_0_468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4" name="Shape 5534"/>
        <p:cNvGrpSpPr/>
        <p:nvPr/>
      </p:nvGrpSpPr>
      <p:grpSpPr>
        <a:xfrm>
          <a:off x="0" y="0"/>
          <a:ext cx="0" cy="0"/>
          <a:chOff x="0" y="0"/>
          <a:chExt cx="0" cy="0"/>
        </a:xfrm>
      </p:grpSpPr>
      <p:sp>
        <p:nvSpPr>
          <p:cNvPr id="5535" name="Google Shape;5535;g40a120c017_0_46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6" name="Google Shape;5536;g40a120c017_0_46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537" name="Google Shape;5537;g40a120c017_0_46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3" name="Shape 5543"/>
        <p:cNvGrpSpPr/>
        <p:nvPr/>
      </p:nvGrpSpPr>
      <p:grpSpPr>
        <a:xfrm>
          <a:off x="0" y="0"/>
          <a:ext cx="0" cy="0"/>
          <a:chOff x="0" y="0"/>
          <a:chExt cx="0" cy="0"/>
        </a:xfrm>
      </p:grpSpPr>
      <p:sp>
        <p:nvSpPr>
          <p:cNvPr id="5544" name="Google Shape;5544;g40a120c017_0_469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5" name="Google Shape;5545;g40a120c017_0_469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5546" name="Google Shape;5546;g40a120c017_0_469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3" name="Shape 5553"/>
        <p:cNvGrpSpPr/>
        <p:nvPr/>
      </p:nvGrpSpPr>
      <p:grpSpPr>
        <a:xfrm>
          <a:off x="0" y="0"/>
          <a:ext cx="0" cy="0"/>
          <a:chOff x="0" y="0"/>
          <a:chExt cx="0" cy="0"/>
        </a:xfrm>
      </p:grpSpPr>
      <p:sp>
        <p:nvSpPr>
          <p:cNvPr id="5554" name="Google Shape;5554;g40a120c017_0_470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5" name="Google Shape;5555;g40a120c017_0_4707: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c</a:t>
            </a:r>
            <a:endParaRPr/>
          </a:p>
        </p:txBody>
      </p:sp>
      <p:sp>
        <p:nvSpPr>
          <p:cNvPr id="5556" name="Google Shape;5556;g40a120c017_0_470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1" name="Shape 5561"/>
        <p:cNvGrpSpPr/>
        <p:nvPr/>
      </p:nvGrpSpPr>
      <p:grpSpPr>
        <a:xfrm>
          <a:off x="0" y="0"/>
          <a:ext cx="0" cy="0"/>
          <a:chOff x="0" y="0"/>
          <a:chExt cx="0" cy="0"/>
        </a:xfrm>
      </p:grpSpPr>
      <p:sp>
        <p:nvSpPr>
          <p:cNvPr id="5562" name="Google Shape;5562;g40a120c017_0_471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63" name="Google Shape;5563;g40a120c017_0_4713: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b</a:t>
            </a:r>
            <a:endParaRPr/>
          </a:p>
        </p:txBody>
      </p:sp>
      <p:sp>
        <p:nvSpPr>
          <p:cNvPr id="5564" name="Google Shape;5564;g40a120c017_0_471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19 -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0a120c017_0_18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g40a120c017_0_18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You might want to design methods with the same intent (method name), like </a:t>
            </a:r>
            <a:r>
              <a:rPr b="0" i="0" lang="en-US" sz="1800" u="none" cap="none" strike="noStrike">
                <a:latin typeface="Courier New"/>
                <a:ea typeface="Courier New"/>
                <a:cs typeface="Courier New"/>
                <a:sym typeface="Courier New"/>
              </a:rPr>
              <a:t>print</a:t>
            </a:r>
            <a:r>
              <a:rPr b="0" i="0" lang="en-US" sz="1800" u="none" cap="none" strike="noStrike"/>
              <a:t>, to print out several different types. You could design a method for each type: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printInt(int i)</a:t>
            </a:r>
            <a:endParaRPr b="0" i="0" sz="1800" u="none" cap="none" strike="noStrike"/>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printFloat(float f)</a:t>
            </a:r>
            <a:endParaRPr b="0" i="0" sz="1800" u="none" cap="none" strike="noStrike"/>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printString(String s)</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But this would be tedious and not very object-oriented. Instead, you can create a reusable method name and just change the argument list. This process is called </a:t>
            </a:r>
            <a:r>
              <a:rPr b="0" i="1" lang="en-US" sz="1800" u="none" cap="none" strike="noStrike"/>
              <a:t>overloading</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With overloading methods, the argument lists must be different—in order, number, or type. And the return types can be different. However, two methods with the same argument list that differ only in return type are not allowed.</a:t>
            </a:r>
            <a:endParaRPr/>
          </a:p>
        </p:txBody>
      </p:sp>
      <p:sp>
        <p:nvSpPr>
          <p:cNvPr id="610" name="Google Shape;610;g40a120c017_0_18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0a120c017_0_19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
        <p:nvSpPr>
          <p:cNvPr id="619" name="Google Shape;619;g40a120c017_0_19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0" name="Google Shape;620;g40a120c017_0_19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40a120c017_0_19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example in the slide demonstrates overloaded constructors: there are three overloaded constructors, which vary based on the no of arguments.  </a:t>
            </a:r>
            <a:endParaRPr/>
          </a:p>
        </p:txBody>
      </p:sp>
      <p:sp>
        <p:nvSpPr>
          <p:cNvPr id="627" name="Google Shape;627;g40a120c017_0_19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
        <p:nvSpPr>
          <p:cNvPr id="628" name="Google Shape;628;g40a120c017_0_19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0a120c017_0_20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5" name="Google Shape;635;g40a120c017_0_20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636" name="Google Shape;636;g40a120c017_0_20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0a120c017_0_25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1" name="Google Shape;691;g40a120c017_0_25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692" name="Google Shape;692;g40a120c017_0_25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40a120c017_0_26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0" name="Google Shape;700;g40a120c017_0_26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701" name="Google Shape;701;g40a120c017_0_26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6: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2" marL="0" marR="0" rtl="0" algn="l">
              <a:spcBef>
                <a:spcPts val="0"/>
              </a:spcBef>
              <a:spcAft>
                <a:spcPts val="0"/>
              </a:spcAft>
              <a:buSzPts val="1800"/>
              <a:buFont typeface="Arial"/>
              <a:buNone/>
            </a:pPr>
            <a:r>
              <a:rPr b="0" i="0" lang="en-US" sz="1800" u="none" cap="none" strike="noStrike"/>
              <a:t>Class names should be nouns in mixed case, with the first letter uppercase and the first letter of each internal word capitalized. This approach is termed "upper camel case."</a:t>
            </a:r>
            <a:endParaRPr/>
          </a:p>
          <a:p>
            <a:pPr indent="0" lvl="2" marL="0" marR="0" rtl="0" algn="l">
              <a:spcBef>
                <a:spcPts val="0"/>
              </a:spcBef>
              <a:spcAft>
                <a:spcPts val="0"/>
              </a:spcAft>
              <a:buSzPts val="1800"/>
              <a:buFont typeface="Arial"/>
              <a:buNone/>
            </a:pPr>
            <a:r>
              <a:rPr b="0" i="0" lang="en-US" sz="1800" u="none" cap="none" strike="noStrike"/>
              <a:t>Methods should be verbs in mixed case, with the first letter lowercase and the first letter of each internal word capitalized. This is termed "lower camel case."</a:t>
            </a:r>
            <a:endParaRPr/>
          </a:p>
          <a:p>
            <a:pPr indent="0" lvl="2" marL="0" marR="0" rtl="0" algn="l">
              <a:spcBef>
                <a:spcPts val="0"/>
              </a:spcBef>
              <a:spcAft>
                <a:spcPts val="0"/>
              </a:spcAft>
              <a:buSzPts val="1800"/>
              <a:buFont typeface="Arial"/>
              <a:buNone/>
            </a:pPr>
            <a:r>
              <a:rPr b="0" i="0" lang="en-US" sz="1800" u="none" cap="none" strike="noStrike"/>
              <a:t>Variable names should be short but meaningful. The choice of a variable name should be mnemonic: designed to indicate to the casual observer the intent of its use.</a:t>
            </a:r>
            <a:endParaRPr/>
          </a:p>
          <a:p>
            <a:pPr indent="0" lvl="2" marL="0" marR="0" rtl="0" algn="l">
              <a:spcBef>
                <a:spcPts val="0"/>
              </a:spcBef>
              <a:spcAft>
                <a:spcPts val="0"/>
              </a:spcAft>
              <a:buSzPts val="1800"/>
              <a:buFont typeface="Arial"/>
              <a:buNone/>
            </a:pPr>
            <a:r>
              <a:rPr b="0" i="0" lang="en-US" sz="1800" u="none" cap="none" strike="noStrike"/>
              <a:t>One-character variable names should be avoided except as temporary "throwaway" variables.</a:t>
            </a:r>
            <a:endParaRPr/>
          </a:p>
          <a:p>
            <a:pPr indent="0" lvl="2" marL="0" marR="0" rtl="0" algn="l">
              <a:spcBef>
                <a:spcPts val="0"/>
              </a:spcBef>
              <a:spcAft>
                <a:spcPts val="0"/>
              </a:spcAft>
              <a:buSzPts val="1800"/>
              <a:buFont typeface="Arial"/>
              <a:buNone/>
            </a:pPr>
            <a:r>
              <a:rPr b="0" i="0" lang="en-US" sz="1800" u="none" cap="none" strike="noStrike"/>
              <a:t>Constants should be declared by using all uppercase letters. </a:t>
            </a:r>
            <a:endParaRPr/>
          </a:p>
          <a:p>
            <a:pPr indent="0" lvl="2" marL="0" marR="0" rtl="0" algn="l">
              <a:spcBef>
                <a:spcPts val="0"/>
              </a:spcBef>
              <a:spcAft>
                <a:spcPts val="0"/>
              </a:spcAft>
              <a:buSzPts val="1800"/>
              <a:buFont typeface="Arial"/>
              <a:buNone/>
            </a:pPr>
            <a:r>
              <a:rPr b="1" i="0" lang="en-US" sz="1800" u="none" cap="none" strike="noStrike"/>
              <a:t>	Note:</a:t>
            </a:r>
            <a:r>
              <a:rPr b="0" i="0" lang="en-US" sz="1800" u="none" cap="none" strike="noStrike"/>
              <a:t> The keyword </a:t>
            </a:r>
            <a:r>
              <a:rPr b="0" i="0" lang="en-US" sz="1800" u="none" cap="none" strike="noStrike">
                <a:latin typeface="Courier New"/>
                <a:ea typeface="Courier New"/>
                <a:cs typeface="Courier New"/>
                <a:sym typeface="Courier New"/>
              </a:rPr>
              <a:t>final</a:t>
            </a:r>
            <a:r>
              <a:rPr b="0" i="0" lang="en-US" sz="1800" u="none" cap="none" strike="noStrike"/>
              <a:t> is used to declare a variable whose value may only be assigned once. Once a </a:t>
            </a:r>
            <a:r>
              <a:rPr b="0" i="0" lang="en-US" sz="1800" u="none" cap="none" strike="noStrike">
                <a:latin typeface="Courier New"/>
                <a:ea typeface="Courier New"/>
                <a:cs typeface="Courier New"/>
                <a:sym typeface="Courier New"/>
              </a:rPr>
              <a:t>final</a:t>
            </a:r>
            <a:r>
              <a:rPr b="0" i="0" lang="en-US" sz="1800" u="none" cap="none" strike="noStrike"/>
              <a:t> variable has been assigned, it always contains the same value. You will learn more about the keyword </a:t>
            </a:r>
            <a:r>
              <a:rPr b="0" i="0" lang="en-US" sz="1800" u="none" cap="none" strike="noStrike">
                <a:latin typeface="Courier New"/>
                <a:ea typeface="Courier New"/>
                <a:cs typeface="Courier New"/>
                <a:sym typeface="Courier New"/>
              </a:rPr>
              <a:t>final</a:t>
            </a:r>
            <a:r>
              <a:rPr b="0" i="0" lang="en-US" sz="1800" u="none" cap="none" strike="noStrike"/>
              <a:t> in the lesson "Advanced Class Design."</a:t>
            </a:r>
            <a:endParaRPr/>
          </a:p>
          <a:p>
            <a:pPr indent="0" lvl="1" marL="0" marR="0" rtl="0" algn="l">
              <a:spcBef>
                <a:spcPts val="0"/>
              </a:spcBef>
              <a:spcAft>
                <a:spcPts val="0"/>
              </a:spcAft>
              <a:buSzPts val="1800"/>
              <a:buFont typeface="Arial"/>
              <a:buNone/>
            </a:pPr>
            <a:r>
              <a:rPr b="0" i="0" lang="en-US" sz="1800" u="none" cap="none" strike="noStrike"/>
              <a:t>For the complete </a:t>
            </a:r>
            <a:r>
              <a:rPr b="0" i="1" lang="en-US" sz="1800" u="none" cap="none" strike="noStrike"/>
              <a:t>Code Conventions for the Java Programming Language </a:t>
            </a:r>
            <a:r>
              <a:rPr b="0" i="0" lang="en-US" sz="1800" u="none" cap="none" strike="noStrike"/>
              <a:t>document, go to http://www.oracle.com/technetwork/java/codeconv-138413.html.</a:t>
            </a:r>
            <a:endParaRPr b="0" i="0" sz="1800" u="none" cap="none" strike="noStrike">
              <a:latin typeface="Courier New"/>
              <a:ea typeface="Courier New"/>
              <a:cs typeface="Courier New"/>
              <a:sym typeface="Courier New"/>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110" name="Google Shape;110;p6: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0a120c017_0_27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g40a120c017_0_271: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d</a:t>
            </a:r>
            <a:endParaRPr/>
          </a:p>
          <a:p>
            <a:pPr indent="-114300" lvl="1" marL="342900" marR="0" rtl="0" algn="l">
              <a:spcBef>
                <a:spcPts val="0"/>
              </a:spcBef>
              <a:spcAft>
                <a:spcPts val="0"/>
              </a:spcAft>
              <a:buClr>
                <a:srgbClr val="0000FF"/>
              </a:buClr>
              <a:buSzPts val="1800"/>
              <a:buFont typeface="Calibri"/>
              <a:buAutoNum type="alphaLcPeriod"/>
            </a:pPr>
            <a:r>
              <a:rPr b="0" i="0" lang="en-US" sz="1800" u="none" cap="none" strike="noStrike">
                <a:solidFill>
                  <a:srgbClr val="0000FF"/>
                </a:solidFill>
              </a:rPr>
              <a:t>Uses a lowercase first letter and a verb for a class name. Class names should be nouns with an initial uppercase letter.</a:t>
            </a:r>
            <a:endParaRPr b="0" i="0" sz="1800" u="none" cap="none" strike="noStrike">
              <a:solidFill>
                <a:srgbClr val="0000FF"/>
              </a:solidFill>
              <a:latin typeface="Courier New"/>
              <a:ea typeface="Courier New"/>
              <a:cs typeface="Courier New"/>
              <a:sym typeface="Courier New"/>
            </a:endParaRPr>
          </a:p>
          <a:p>
            <a:pPr indent="-114300" lvl="1" marL="342900" marR="0" rtl="0" algn="l">
              <a:spcBef>
                <a:spcPts val="0"/>
              </a:spcBef>
              <a:spcAft>
                <a:spcPts val="0"/>
              </a:spcAft>
              <a:buClr>
                <a:srgbClr val="0000FF"/>
              </a:buClr>
              <a:buSzPts val="1800"/>
              <a:buFont typeface="Calibri"/>
              <a:buAutoNum type="alphaLcPeriod"/>
            </a:pPr>
            <a:r>
              <a:rPr b="0" i="0" lang="en-US" sz="1800" u="none" cap="none" strike="noStrike">
                <a:solidFill>
                  <a:srgbClr val="0000FF"/>
                </a:solidFill>
              </a:rPr>
              <a:t>Is a method name with its first letter uppercase, rather than lower camel case (with the first letter lowercase and the first letter of each name element in uppercase). In addition, </a:t>
            </a:r>
            <a:r>
              <a:rPr b="0" i="0" lang="en-US" sz="1800" u="none" cap="none" strike="noStrike">
                <a:solidFill>
                  <a:srgbClr val="0000FF"/>
                </a:solidFill>
                <a:latin typeface="Courier New"/>
                <a:ea typeface="Courier New"/>
                <a:cs typeface="Courier New"/>
                <a:sym typeface="Courier New"/>
              </a:rPr>
              <a:t>Screencoord</a:t>
            </a:r>
            <a:r>
              <a:rPr b="0" i="0" lang="en-US" sz="1800" u="none" cap="none" strike="noStrike">
                <a:solidFill>
                  <a:srgbClr val="0000FF"/>
                </a:solidFill>
              </a:rPr>
              <a:t> sounds like a noun rather than a verb.</a:t>
            </a:r>
            <a:endParaRPr/>
          </a:p>
          <a:p>
            <a:pPr indent="-114300" lvl="1" marL="342900" marR="0" rtl="0" algn="l">
              <a:spcBef>
                <a:spcPts val="0"/>
              </a:spcBef>
              <a:spcAft>
                <a:spcPts val="0"/>
              </a:spcAft>
              <a:buClr>
                <a:srgbClr val="0000FF"/>
              </a:buClr>
              <a:buSzPts val="1800"/>
              <a:buFont typeface="Calibri"/>
              <a:buAutoNum type="alphaLcPeriod"/>
            </a:pPr>
            <a:r>
              <a:rPr b="0" i="0" lang="en-US" sz="1800" u="none" cap="none" strike="noStrike">
                <a:solidFill>
                  <a:srgbClr val="0000FF"/>
                </a:solidFill>
              </a:rPr>
              <a:t>The variable has not been declared </a:t>
            </a:r>
            <a:r>
              <a:rPr b="1" i="0" lang="en-US" sz="1800" u="none" cap="none" strike="noStrike">
                <a:solidFill>
                  <a:srgbClr val="0000FF"/>
                </a:solidFill>
              </a:rPr>
              <a:t>final</a:t>
            </a:r>
            <a:r>
              <a:rPr b="0" i="0" lang="en-US" sz="1800" u="none" cap="none" strike="noStrike">
                <a:solidFill>
                  <a:srgbClr val="0000FF"/>
                </a:solidFill>
              </a:rPr>
              <a:t> so it is not a constant so </a:t>
            </a:r>
            <a:r>
              <a:rPr b="1" i="0" lang="en-US" sz="1800" u="none" cap="none" strike="noStrike">
                <a:solidFill>
                  <a:srgbClr val="0000FF"/>
                </a:solidFill>
              </a:rPr>
              <a:t>should not be in uppercase</a:t>
            </a:r>
            <a:r>
              <a:rPr b="0" i="0" lang="en-US" sz="1800" u="none" cap="none" strike="noStrike">
                <a:solidFill>
                  <a:srgbClr val="0000FF"/>
                </a:solidFill>
              </a:rPr>
              <a:t>.</a:t>
            </a:r>
            <a:endParaRPr/>
          </a:p>
          <a:p>
            <a:pPr indent="-114300" lvl="1" marL="342900" marR="0" rtl="0" algn="l">
              <a:spcBef>
                <a:spcPts val="0"/>
              </a:spcBef>
              <a:spcAft>
                <a:spcPts val="0"/>
              </a:spcAft>
              <a:buClr>
                <a:srgbClr val="0000FF"/>
              </a:buClr>
              <a:buSzPts val="1800"/>
              <a:buFont typeface="Calibri"/>
              <a:buAutoNum type="alphaLcPeriod"/>
            </a:pPr>
            <a:r>
              <a:rPr b="0" i="0" lang="en-US" sz="1800" u="none" cap="none" strike="noStrike">
                <a:solidFill>
                  <a:srgbClr val="0000FF"/>
                </a:solidFill>
              </a:rPr>
              <a:t>Follows the Java naming convention. It clearly identifies its intent and will calculate the offset between the two coordinates passed as arguments.</a:t>
            </a:r>
            <a:endParaRPr/>
          </a:p>
        </p:txBody>
      </p:sp>
      <p:sp>
        <p:nvSpPr>
          <p:cNvPr id="710" name="Google Shape;710;g40a120c017_0_27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40a120c017_0_27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g40a120c017_0_277:notes"/>
          <p:cNvSpPr txBox="1"/>
          <p:nvPr>
            <p:ph idx="1" type="body"/>
          </p:nvPr>
        </p:nvSpPr>
        <p:spPr>
          <a:xfrm>
            <a:off x="547687" y="5278437"/>
            <a:ext cx="5942100" cy="30987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Clr>
                <a:srgbClr val="0000FF"/>
              </a:buClr>
              <a:buSzPts val="1800"/>
              <a:buFont typeface="Arial"/>
              <a:buNone/>
            </a:pPr>
            <a:r>
              <a:rPr b="0" i="0" lang="en-US" sz="1800" u="none" cap="none" strike="noStrike">
                <a:solidFill>
                  <a:srgbClr val="0000FF"/>
                </a:solidFill>
              </a:rPr>
              <a:t>Answer: a, b, d</a:t>
            </a:r>
            <a:endParaRPr/>
          </a:p>
          <a:p>
            <a:pPr indent="0" lvl="1" marL="0" marR="0" rtl="0" algn="l">
              <a:spcBef>
                <a:spcPts val="0"/>
              </a:spcBef>
              <a:spcAft>
                <a:spcPts val="0"/>
              </a:spcAft>
              <a:buClr>
                <a:srgbClr val="0000FF"/>
              </a:buClr>
              <a:buSzPts val="1800"/>
              <a:buFont typeface="Arial"/>
              <a:buNone/>
            </a:pPr>
            <a:r>
              <a:rPr b="1" i="0" lang="en-US" sz="1800" u="none" cap="none" strike="noStrike">
                <a:solidFill>
                  <a:srgbClr val="0000FF"/>
                </a:solidFill>
              </a:rPr>
              <a:t>“Immutable” </a:t>
            </a:r>
            <a:r>
              <a:rPr b="0" i="0" lang="en-US" sz="1800" u="none" cap="none" strike="noStrike">
                <a:solidFill>
                  <a:srgbClr val="0000FF"/>
                </a:solidFill>
              </a:rPr>
              <a:t>simply means that the object cannot be changed after it is created. Making the fields </a:t>
            </a:r>
            <a:r>
              <a:rPr b="0" i="0" lang="en-US" sz="1800" u="none" cap="none" strike="noStrike">
                <a:solidFill>
                  <a:srgbClr val="0000FF"/>
                </a:solidFill>
                <a:latin typeface="Courier New"/>
                <a:ea typeface="Courier New"/>
                <a:cs typeface="Courier New"/>
                <a:sym typeface="Courier New"/>
              </a:rPr>
              <a:t>private</a:t>
            </a:r>
            <a:r>
              <a:rPr b="0" i="0" lang="en-US" sz="1800" u="none" cap="none" strike="noStrike">
                <a:solidFill>
                  <a:srgbClr val="0000FF"/>
                </a:solidFill>
              </a:rPr>
              <a:t> prevents access from outside the class. Removing the setter methods prevents changes. Adding the constructor allows the object to be built for the first time with values. The </a:t>
            </a:r>
            <a:r>
              <a:rPr b="0" i="0" lang="en-US" sz="1800" u="none" cap="none" strike="noStrike">
                <a:solidFill>
                  <a:srgbClr val="0000FF"/>
                </a:solidFill>
                <a:latin typeface="Courier New"/>
                <a:ea typeface="Courier New"/>
                <a:cs typeface="Courier New"/>
                <a:sym typeface="Courier New"/>
              </a:rPr>
              <a:t>getStockValue</a:t>
            </a:r>
            <a:r>
              <a:rPr b="0" i="0" lang="en-US" sz="1800" u="none" cap="none" strike="noStrike">
                <a:solidFill>
                  <a:srgbClr val="0000FF"/>
                </a:solidFill>
              </a:rPr>
              <a:t> method does not change any of the fields of the object, so it does not need to be removed.</a:t>
            </a:r>
            <a:endParaRPr/>
          </a:p>
        </p:txBody>
      </p:sp>
      <p:sp>
        <p:nvSpPr>
          <p:cNvPr id="718" name="Google Shape;718;g40a120c017_0_27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3 -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0a120c017_0_31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g40a120c017_0_31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0a120c017_0_32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1" name="Google Shape;731;g40a120c017_0_32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732" name="Google Shape;732;g40a120c017_0_32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0a120c017_0_32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g40a120c017_0_32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table in the slide illustrates access to a field or method marked with the access modifier in the left column.</a:t>
            </a:r>
            <a:endParaRPr/>
          </a:p>
          <a:p>
            <a:pPr indent="0" lvl="1" marL="0" marR="0" rtl="0" algn="l">
              <a:spcBef>
                <a:spcPts val="0"/>
              </a:spcBef>
              <a:spcAft>
                <a:spcPts val="0"/>
              </a:spcAft>
              <a:buSzPts val="1800"/>
              <a:buFont typeface="Arial"/>
              <a:buNone/>
            </a:pPr>
            <a:r>
              <a:rPr b="0" i="0" lang="en-US" sz="1800" u="none" cap="none" strike="noStrike"/>
              <a:t>The access modifier keywords shown in this table are </a:t>
            </a:r>
            <a:r>
              <a:rPr b="0" i="0" lang="en-US" sz="1800" u="none" cap="none" strike="noStrike">
                <a:latin typeface="Courier New"/>
                <a:ea typeface="Courier New"/>
                <a:cs typeface="Courier New"/>
                <a:sym typeface="Courier New"/>
              </a:rPr>
              <a:t>private</a:t>
            </a:r>
            <a:r>
              <a:rPr b="0" i="0" lang="en-US" sz="1800" u="none" cap="none" strike="noStrike"/>
              <a:t>, </a:t>
            </a:r>
            <a:r>
              <a:rPr b="0" i="0" lang="en-US" sz="1800" u="none" cap="none" strike="noStrike">
                <a:latin typeface="Courier New"/>
                <a:ea typeface="Courier New"/>
                <a:cs typeface="Courier New"/>
                <a:sym typeface="Courier New"/>
              </a:rPr>
              <a:t>protected</a:t>
            </a:r>
            <a:r>
              <a:rPr b="0" i="0" lang="en-US" sz="1800" u="none" cap="none" strike="noStrike"/>
              <a:t>, and </a:t>
            </a:r>
            <a:r>
              <a:rPr b="0" i="0" lang="en-US" sz="1800" u="none" cap="none" strike="noStrike">
                <a:latin typeface="Courier New"/>
                <a:ea typeface="Courier New"/>
                <a:cs typeface="Courier New"/>
                <a:sym typeface="Courier New"/>
              </a:rPr>
              <a:t>public</a:t>
            </a:r>
            <a:r>
              <a:rPr b="0" i="0" lang="en-US" sz="1800" u="none" cap="none" strike="noStrike"/>
              <a:t>. </a:t>
            </a:r>
            <a:endParaRPr/>
          </a:p>
          <a:p>
            <a:pPr indent="0" lvl="1" marL="0" marR="0" rtl="0" algn="l">
              <a:spcBef>
                <a:spcPts val="0"/>
              </a:spcBef>
              <a:spcAft>
                <a:spcPts val="0"/>
              </a:spcAft>
              <a:buSzPts val="1800"/>
              <a:buFont typeface="Arial"/>
              <a:buNone/>
            </a:pPr>
            <a:r>
              <a:rPr b="0" i="0" lang="en-US" sz="1800" u="none" cap="none" strike="noStrike"/>
              <a:t>When a keyword is absent, the </a:t>
            </a:r>
            <a:r>
              <a:rPr b="1" i="1" lang="en-US" sz="1800" u="none" cap="none" strike="noStrike"/>
              <a:t>default</a:t>
            </a:r>
            <a:r>
              <a:rPr b="1" i="0" lang="en-US" sz="1800" u="none" cap="none" strike="noStrike"/>
              <a:t>  </a:t>
            </a:r>
            <a:r>
              <a:rPr b="0" i="0" lang="en-US" sz="1800" u="none" cap="none" strike="noStrike"/>
              <a:t>access modifier is applied.</a:t>
            </a:r>
            <a:endParaRPr/>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private</a:t>
            </a:r>
            <a:r>
              <a:rPr b="0" i="0" lang="en-US" sz="1800" u="none" cap="none" strike="noStrike"/>
              <a:t>:</a:t>
            </a:r>
            <a:r>
              <a:rPr b="1" i="0" lang="en-US" sz="1800" u="none" cap="none" strike="noStrike"/>
              <a:t> </a:t>
            </a:r>
            <a:r>
              <a:rPr b="0" i="0" lang="en-US" sz="1800" u="none" cap="none" strike="noStrike"/>
              <a:t>Provides the greatest control over access to fields and methods. With </a:t>
            </a:r>
            <a:r>
              <a:rPr b="0" i="0" lang="en-US" sz="1800" u="none" cap="none" strike="noStrike">
                <a:latin typeface="Courier New"/>
                <a:ea typeface="Courier New"/>
                <a:cs typeface="Courier New"/>
                <a:sym typeface="Courier New"/>
              </a:rPr>
              <a:t>private</a:t>
            </a:r>
            <a:r>
              <a:rPr b="0" i="0" lang="en-US" sz="1800" u="none" cap="none" strike="noStrike"/>
              <a:t>, a data field or method can be accessed only within the same Java class.</a:t>
            </a:r>
            <a:endParaRPr/>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default</a:t>
            </a:r>
            <a:r>
              <a:rPr b="0" i="0" lang="en-US" sz="1800" u="none" cap="none" strike="noStrike"/>
              <a:t>: Also called package level access. With default, a data field or method can be accessed within the same class or package. A default class cannot be subclassed outside its package. </a:t>
            </a:r>
            <a:endParaRPr/>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protected</a:t>
            </a:r>
            <a:r>
              <a:rPr b="0" i="0" lang="en-US" sz="1800" u="none" cap="none" strike="noStrike"/>
              <a:t>: Provides access within the package and subclass. Fields and methods that use </a:t>
            </a:r>
            <a:r>
              <a:rPr b="0" i="0" lang="en-US" sz="1800" u="none" cap="none" strike="noStrike">
                <a:latin typeface="Courier New"/>
                <a:ea typeface="Courier New"/>
                <a:cs typeface="Courier New"/>
                <a:sym typeface="Courier New"/>
              </a:rPr>
              <a:t>protected</a:t>
            </a:r>
            <a:r>
              <a:rPr b="0" i="0" lang="en-US" sz="1800" u="none" cap="none" strike="noStrike"/>
              <a:t> are said to be “subclass-friendly.” Protected access is extended to subclasses that reside in a package different from the class that owns the protected feature. As a result, </a:t>
            </a:r>
            <a:r>
              <a:rPr b="0" i="0" lang="en-US" sz="1800" u="none" cap="none" strike="noStrike">
                <a:latin typeface="Courier New"/>
                <a:ea typeface="Courier New"/>
                <a:cs typeface="Courier New"/>
                <a:sym typeface="Courier New"/>
              </a:rPr>
              <a:t>protected</a:t>
            </a:r>
            <a:r>
              <a:rPr b="0" i="0" lang="en-US" sz="1800" u="none" cap="none" strike="noStrike"/>
              <a:t> fields or methods are actually more accessible than those marked with default access control. </a:t>
            </a:r>
            <a:endParaRPr/>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public</a:t>
            </a:r>
            <a:r>
              <a:rPr b="0" i="0" lang="en-US" sz="1800" u="none" cap="none" strike="noStrike"/>
              <a:t>: Provides the greatest access to fields and methods, making them accessible anywhere: in the class, package, subclasses, and any other class.</a:t>
            </a:r>
            <a:endParaRPr/>
          </a:p>
          <a:p>
            <a:pPr indent="0" lvl="0" marL="0" marR="0" rtl="0" algn="l">
              <a:spcBef>
                <a:spcPts val="0"/>
              </a:spcBef>
              <a:spcAft>
                <a:spcPts val="0"/>
              </a:spcAft>
              <a:buNone/>
            </a:pPr>
            <a:r>
              <a:t/>
            </a:r>
            <a:endParaRPr b="0" i="0" sz="1800" u="none" cap="none" strike="noStrike"/>
          </a:p>
        </p:txBody>
      </p:sp>
      <p:sp>
        <p:nvSpPr>
          <p:cNvPr id="741" name="Google Shape;741;g40a120c017_0_32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Java SE 8 Programming   4 - </a:t>
            </a:r>
            <a:fld id="{00000000-1234-1234-1234-123412341234}" type="slidenum">
              <a:rPr b="1" i="0" lang="en-US" sz="11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0a120c017_0_33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9" name="Google Shape;749;g40a120c017_0_33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this example, there are two classes in two packages. Class </a:t>
            </a:r>
            <a:r>
              <a:rPr b="0" i="0" lang="en-US" sz="1800" u="none" cap="none" strike="noStrike">
                <a:latin typeface="Courier New"/>
                <a:ea typeface="Courier New"/>
                <a:cs typeface="Courier New"/>
                <a:sym typeface="Courier New"/>
              </a:rPr>
              <a:t>Foo</a:t>
            </a:r>
            <a:r>
              <a:rPr b="0" i="0" lang="en-US" sz="1800" u="none" cap="none" strike="noStrike"/>
              <a:t> is in the package </a:t>
            </a:r>
            <a:r>
              <a:rPr b="0" i="0" lang="en-US" sz="1800" u="none" cap="none" strike="noStrike">
                <a:latin typeface="Courier New"/>
                <a:ea typeface="Courier New"/>
                <a:cs typeface="Courier New"/>
                <a:sym typeface="Courier New"/>
              </a:rPr>
              <a:t>demo</a:t>
            </a:r>
            <a:r>
              <a:rPr b="0" i="0" lang="en-US" sz="1800" u="none" cap="none" strike="noStrike"/>
              <a:t>, and declares a data field called </a:t>
            </a:r>
            <a:r>
              <a:rPr b="0" i="0" lang="en-US" sz="1800" u="none" cap="none" strike="noStrike">
                <a:latin typeface="Courier New"/>
                <a:ea typeface="Courier New"/>
                <a:cs typeface="Courier New"/>
                <a:sym typeface="Courier New"/>
              </a:rPr>
              <a:t>result</a:t>
            </a:r>
            <a:r>
              <a:rPr b="0" i="0" lang="en-US" sz="1800" u="none" cap="none" strike="noStrike"/>
              <a:t> with a </a:t>
            </a:r>
            <a:r>
              <a:rPr b="0" i="0" lang="en-US" sz="1800" u="none" cap="none" strike="noStrike">
                <a:latin typeface="Courier New"/>
                <a:ea typeface="Courier New"/>
                <a:cs typeface="Courier New"/>
                <a:sym typeface="Courier New"/>
              </a:rPr>
              <a:t>protected</a:t>
            </a:r>
            <a:r>
              <a:rPr b="0" i="0" lang="en-US" sz="1800" u="none" cap="none" strike="noStrike"/>
              <a:t> access modifier.</a:t>
            </a:r>
            <a:endParaRPr/>
          </a:p>
          <a:p>
            <a:pPr indent="0" lvl="1" marL="0" marR="0" rtl="0" algn="l">
              <a:spcBef>
                <a:spcPts val="0"/>
              </a:spcBef>
              <a:spcAft>
                <a:spcPts val="0"/>
              </a:spcAft>
              <a:buSzPts val="1800"/>
              <a:buFont typeface="Arial"/>
              <a:buNone/>
            </a:pPr>
            <a:r>
              <a:rPr b="0" i="0" lang="en-US" sz="1800" u="none" cap="none" strike="noStrike"/>
              <a:t>In the class </a:t>
            </a:r>
            <a:r>
              <a:rPr b="0" i="0" lang="en-US" sz="1800" u="none" cap="none" strike="noStrike">
                <a:latin typeface="Courier New"/>
                <a:ea typeface="Courier New"/>
                <a:cs typeface="Courier New"/>
                <a:sym typeface="Courier New"/>
              </a:rPr>
              <a:t>Bar</a:t>
            </a:r>
            <a:r>
              <a:rPr b="0" i="0" lang="en-US" sz="1800" u="none" cap="none" strike="noStrike"/>
              <a:t>, which extends </a:t>
            </a:r>
            <a:r>
              <a:rPr b="0" i="0" lang="en-US" sz="1800" u="none" cap="none" strike="noStrike">
                <a:latin typeface="Courier New"/>
                <a:ea typeface="Courier New"/>
                <a:cs typeface="Courier New"/>
                <a:sym typeface="Courier New"/>
              </a:rPr>
              <a:t>Foo</a:t>
            </a:r>
            <a:r>
              <a:rPr b="0" i="0" lang="en-US" sz="1800" u="none" cap="none" strike="noStrike"/>
              <a:t>, there is a method, </a:t>
            </a:r>
            <a:r>
              <a:rPr b="0" i="0" lang="en-US" sz="1800" u="none" cap="none" strike="noStrike">
                <a:latin typeface="Courier New"/>
                <a:ea typeface="Courier New"/>
                <a:cs typeface="Courier New"/>
                <a:sym typeface="Courier New"/>
              </a:rPr>
              <a:t>reportSum</a:t>
            </a:r>
            <a:r>
              <a:rPr b="0" i="0" lang="en-US" sz="1800" u="none" cap="none" strike="noStrike"/>
              <a:t>, that adds the value of </a:t>
            </a:r>
            <a:r>
              <a:rPr b="0" i="0" lang="en-US" sz="1800" u="none" cap="none" strike="noStrike">
                <a:latin typeface="Courier New"/>
                <a:ea typeface="Courier New"/>
                <a:cs typeface="Courier New"/>
                <a:sym typeface="Courier New"/>
              </a:rPr>
              <a:t>result</a:t>
            </a:r>
            <a:r>
              <a:rPr b="0" i="0" lang="en-US" sz="1800" u="none" cap="none" strike="noStrike"/>
              <a:t> to </a:t>
            </a:r>
            <a:r>
              <a:rPr b="0" i="0" lang="en-US" sz="1800" u="none" cap="none" strike="noStrike">
                <a:latin typeface="Courier New"/>
                <a:ea typeface="Courier New"/>
                <a:cs typeface="Courier New"/>
                <a:sym typeface="Courier New"/>
              </a:rPr>
              <a:t>sum</a:t>
            </a:r>
            <a:r>
              <a:rPr b="0" i="0" lang="en-US" sz="1800" u="none" cap="none" strike="noStrike"/>
              <a:t>. The method then attempts to add the value of </a:t>
            </a:r>
            <a:r>
              <a:rPr b="0" i="0" lang="en-US" sz="1800" u="none" cap="none" strike="noStrike">
                <a:latin typeface="Courier New"/>
                <a:ea typeface="Courier New"/>
                <a:cs typeface="Courier New"/>
                <a:sym typeface="Courier New"/>
              </a:rPr>
              <a:t>num</a:t>
            </a:r>
            <a:r>
              <a:rPr b="0" i="0" lang="en-US" sz="1800" u="none" cap="none" strike="noStrike"/>
              <a:t> to sum. The field </a:t>
            </a:r>
            <a:r>
              <a:rPr b="0" i="0" lang="en-US" sz="1800" u="none" cap="none" strike="noStrike">
                <a:latin typeface="Courier New"/>
                <a:ea typeface="Courier New"/>
                <a:cs typeface="Courier New"/>
                <a:sym typeface="Courier New"/>
              </a:rPr>
              <a:t>num </a:t>
            </a:r>
            <a:r>
              <a:rPr b="0" i="0" lang="en-US" sz="1800" u="none" cap="none" strike="noStrike"/>
              <a:t>is declared using the default modifier, and this generates a compiler error. Why?</a:t>
            </a:r>
            <a:endParaRPr/>
          </a:p>
          <a:p>
            <a:pPr indent="0" lvl="1" marL="0" marR="0" rtl="0" algn="l">
              <a:spcBef>
                <a:spcPts val="0"/>
              </a:spcBef>
              <a:spcAft>
                <a:spcPts val="0"/>
              </a:spcAft>
              <a:buSzPts val="1800"/>
              <a:buFont typeface="Arial"/>
              <a:buNone/>
            </a:pPr>
            <a:r>
              <a:rPr b="1" i="0" lang="en-US" sz="1800" u="none" cap="none" strike="noStrike"/>
              <a:t>Answer: </a:t>
            </a:r>
            <a:r>
              <a:rPr b="0" i="0" lang="en-US" sz="1800" u="none" cap="none" strike="noStrike"/>
              <a:t>The field </a:t>
            </a:r>
            <a:r>
              <a:rPr b="0" i="0" lang="en-US" sz="1800" u="none" cap="none" strike="noStrike">
                <a:latin typeface="Courier New"/>
                <a:ea typeface="Courier New"/>
                <a:cs typeface="Courier New"/>
                <a:sym typeface="Courier New"/>
              </a:rPr>
              <a:t>result</a:t>
            </a:r>
            <a:r>
              <a:rPr b="0" i="0" lang="en-US" sz="1800" u="none" cap="none" strike="noStrike"/>
              <a:t>, declared as a </a:t>
            </a:r>
            <a:r>
              <a:rPr b="0" i="0" lang="en-US" sz="1800" u="none" cap="none" strike="noStrike">
                <a:latin typeface="Courier New"/>
                <a:ea typeface="Courier New"/>
                <a:cs typeface="Courier New"/>
                <a:sym typeface="Courier New"/>
              </a:rPr>
              <a:t>protected</a:t>
            </a:r>
            <a:r>
              <a:rPr b="0" i="0" lang="en-US" sz="1800" u="none" cap="none" strike="noStrike"/>
              <a:t> field, is available to all subclasses―even those in a different package. The field </a:t>
            </a:r>
            <a:r>
              <a:rPr b="0" i="0" lang="en-US" sz="1800" u="none" cap="none" strike="noStrike">
                <a:latin typeface="Courier New"/>
                <a:ea typeface="Courier New"/>
                <a:cs typeface="Courier New"/>
                <a:sym typeface="Courier New"/>
              </a:rPr>
              <a:t>num</a:t>
            </a:r>
            <a:r>
              <a:rPr b="0" i="0" lang="en-US" sz="1800" u="none" cap="none" strike="noStrike"/>
              <a:t> is declared as using default access and is only available to classes and subclasses declared in the same package.</a:t>
            </a:r>
            <a:endParaRPr/>
          </a:p>
          <a:p>
            <a:pPr indent="0" lvl="1" marL="0" marR="0" rtl="0" algn="l">
              <a:spcBef>
                <a:spcPts val="0"/>
              </a:spcBef>
              <a:spcAft>
                <a:spcPts val="0"/>
              </a:spcAft>
              <a:buSzPts val="1800"/>
              <a:buFont typeface="Arial"/>
              <a:buNone/>
            </a:pPr>
            <a:r>
              <a:rPr b="0" i="0" lang="en-US" sz="1800" u="none" cap="none" strike="noStrike"/>
              <a:t>This example is from the </a:t>
            </a:r>
            <a:r>
              <a:rPr b="0" i="0" lang="en-US" sz="1800" u="none" cap="none" strike="noStrike">
                <a:latin typeface="Courier New"/>
                <a:ea typeface="Courier New"/>
                <a:cs typeface="Courier New"/>
                <a:sym typeface="Courier New"/>
              </a:rPr>
              <a:t>JavaAccessExample</a:t>
            </a:r>
            <a:r>
              <a:rPr b="0" i="0" lang="en-US" sz="1800" u="none" cap="none" strike="noStrike"/>
              <a:t> project.</a:t>
            </a:r>
            <a:endParaRPr/>
          </a:p>
        </p:txBody>
      </p:sp>
      <p:sp>
        <p:nvSpPr>
          <p:cNvPr id="750" name="Google Shape;750;g40a120c017_0_33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0a120c017_0_34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g40a120c017_0_34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slightly modified version of the example using the </a:t>
            </a:r>
            <a:r>
              <a:rPr b="0" i="0" lang="en-US" sz="1800" u="none" cap="none" strike="noStrike">
                <a:latin typeface="Courier New"/>
                <a:ea typeface="Courier New"/>
                <a:cs typeface="Courier New"/>
                <a:sym typeface="Courier New"/>
              </a:rPr>
              <a:t>protected</a:t>
            </a:r>
            <a:r>
              <a:rPr b="0" i="0" lang="en-US" sz="1800" u="none" cap="none" strike="noStrike"/>
              <a:t> keyword is shown in the slide. If the idea is to limit access of the field result to classes within the package and the subclasses (package-protected), you should make the access explicit by defining a method purposefully written for package and subclass-level access.</a:t>
            </a:r>
            <a:endParaRPr/>
          </a:p>
        </p:txBody>
      </p:sp>
      <p:sp>
        <p:nvSpPr>
          <p:cNvPr id="764" name="Google Shape;764;g40a120c017_0_34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0a120c017_0_355:notes"/>
          <p:cNvSpPr txBox="1"/>
          <p:nvPr>
            <p:ph idx="1" type="body"/>
          </p:nvPr>
        </p:nvSpPr>
        <p:spPr>
          <a:xfrm>
            <a:off x="547687" y="5278437"/>
            <a:ext cx="5942100" cy="3198900"/>
          </a:xfrm>
          <a:prstGeom prst="rect">
            <a:avLst/>
          </a:prstGeom>
        </p:spPr>
        <p:txBody>
          <a:bodyPr anchorCtr="0" anchor="t" bIns="12900" lIns="12900" spcFirstLastPara="1" rIns="12900" wrap="square" tIns="12900">
            <a:noAutofit/>
          </a:bodyPr>
          <a:lstStyle/>
          <a:p>
            <a:pPr indent="0" lvl="0" marL="0" rtl="0" algn="l">
              <a:spcBef>
                <a:spcPts val="0"/>
              </a:spcBef>
              <a:spcAft>
                <a:spcPts val="0"/>
              </a:spcAft>
              <a:buNone/>
            </a:pPr>
            <a:r>
              <a:t/>
            </a:r>
            <a:endParaRPr/>
          </a:p>
        </p:txBody>
      </p:sp>
      <p:sp>
        <p:nvSpPr>
          <p:cNvPr id="773" name="Google Shape;773;g40a120c017_0_35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40a120c017_0_36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g40a120c017_0_36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Although the </a:t>
            </a:r>
            <a:r>
              <a:rPr b="0" i="0" lang="en-US" sz="1800" u="none" cap="none" strike="noStrike">
                <a:latin typeface="Courier New"/>
                <a:ea typeface="Courier New"/>
                <a:cs typeface="Courier New"/>
                <a:sym typeface="Courier New"/>
              </a:rPr>
              <a:t>Employee</a:t>
            </a:r>
            <a:r>
              <a:rPr b="0" i="0" lang="en-US" sz="1800" u="none" cap="none" strike="noStrike"/>
              <a:t> class has getters to return values for a print statement, it might be nice to have a utility method to get specific details about the employee. Consider a method added to the </a:t>
            </a:r>
            <a:r>
              <a:rPr b="0" i="0" lang="en-US" sz="1800" u="none" cap="none" strike="noStrike">
                <a:latin typeface="Courier New"/>
                <a:ea typeface="Courier New"/>
                <a:cs typeface="Courier New"/>
                <a:sym typeface="Courier New"/>
              </a:rPr>
              <a:t>Employee</a:t>
            </a:r>
            <a:r>
              <a:rPr b="0" i="0" lang="en-US" sz="1800" u="none" cap="none" strike="noStrike"/>
              <a:t> class to print details about the </a:t>
            </a:r>
            <a:r>
              <a:rPr b="0" i="0" lang="en-US" sz="1800" u="none" cap="none" strike="noStrike">
                <a:latin typeface="Courier New"/>
                <a:ea typeface="Courier New"/>
                <a:cs typeface="Courier New"/>
                <a:sym typeface="Courier New"/>
              </a:rPr>
              <a:t>Employee</a:t>
            </a:r>
            <a:r>
              <a:rPr b="0" i="0" lang="en-US" sz="1800" u="none" cap="none" strike="noStrike"/>
              <a:t> object.</a:t>
            </a:r>
            <a:endParaRPr/>
          </a:p>
          <a:p>
            <a:pPr indent="0" lvl="1" marL="0" marR="0" rtl="0" algn="l">
              <a:spcBef>
                <a:spcPts val="0"/>
              </a:spcBef>
              <a:spcAft>
                <a:spcPts val="0"/>
              </a:spcAft>
              <a:buSzPts val="1800"/>
              <a:buFont typeface="Arial"/>
              <a:buNone/>
            </a:pPr>
            <a:r>
              <a:rPr b="0" i="0" lang="en-US" sz="1800" u="none" cap="none" strike="noStrike"/>
              <a:t>In addition to adding fields or methods to a subclass, you can also modify or change the existing behavior of a method of the parent (superclass).</a:t>
            </a:r>
            <a:endParaRPr/>
          </a:p>
          <a:p>
            <a:pPr indent="0" lvl="1" marL="0" marR="0" rtl="0" algn="l">
              <a:spcBef>
                <a:spcPts val="0"/>
              </a:spcBef>
              <a:spcAft>
                <a:spcPts val="0"/>
              </a:spcAft>
              <a:buSzPts val="1800"/>
              <a:buFont typeface="Arial"/>
              <a:buNone/>
            </a:pPr>
            <a:r>
              <a:rPr b="0" i="0" lang="en-US" sz="1800" u="none" cap="none" strike="noStrike"/>
              <a:t>You may want to specialize this method to describe a </a:t>
            </a:r>
            <a:r>
              <a:rPr b="0" i="0" lang="en-US" sz="1800" u="none" cap="none" strike="noStrike">
                <a:latin typeface="Courier New"/>
                <a:ea typeface="Courier New"/>
                <a:cs typeface="Courier New"/>
                <a:sym typeface="Courier New"/>
              </a:rPr>
              <a:t>Manager</a:t>
            </a:r>
            <a:r>
              <a:rPr b="0" i="0" lang="en-US" sz="1800" u="none" cap="none" strike="noStrike"/>
              <a:t> object.</a:t>
            </a:r>
            <a:endParaRPr/>
          </a:p>
          <a:p>
            <a:pPr indent="0" lvl="0" marL="0" marR="0" rtl="0" algn="l">
              <a:spcBef>
                <a:spcPts val="0"/>
              </a:spcBef>
              <a:spcAft>
                <a:spcPts val="0"/>
              </a:spcAft>
              <a:buNone/>
            </a:pPr>
            <a:r>
              <a:t/>
            </a:r>
            <a:endParaRPr b="0" i="0" sz="1800" u="none" cap="none" strike="noStrike"/>
          </a:p>
        </p:txBody>
      </p:sp>
      <p:sp>
        <p:nvSpPr>
          <p:cNvPr id="782" name="Google Shape;782;g40a120c017_0_36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40a120c017_0_36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0" name="Google Shape;790;g40a120c017_0_36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When a method is overridden, it replaces the method in the superclass (parent) class.</a:t>
            </a:r>
            <a:endParaRPr/>
          </a:p>
          <a:p>
            <a:pPr indent="0" lvl="1" marL="0" marR="0" rtl="0" algn="l">
              <a:spcBef>
                <a:spcPts val="0"/>
              </a:spcBef>
              <a:spcAft>
                <a:spcPts val="0"/>
              </a:spcAft>
              <a:buSzPts val="1800"/>
              <a:buFont typeface="Arial"/>
              <a:buNone/>
            </a:pPr>
            <a:r>
              <a:rPr b="0" i="0" lang="en-US" sz="1800" u="none" cap="none" strike="noStrike"/>
              <a:t>This method is called for any </a:t>
            </a:r>
            <a:r>
              <a:rPr b="0" i="0" lang="en-US" sz="1800" u="none" cap="none" strike="noStrike">
                <a:latin typeface="Courier New"/>
                <a:ea typeface="Courier New"/>
                <a:cs typeface="Courier New"/>
                <a:sym typeface="Courier New"/>
              </a:rPr>
              <a:t>Manager</a:t>
            </a:r>
            <a:r>
              <a:rPr b="0" i="0" lang="en-US" sz="1800" u="none" cap="none" strike="noStrike"/>
              <a:t> instance.</a:t>
            </a:r>
            <a:endParaRPr/>
          </a:p>
          <a:p>
            <a:pPr indent="0" lvl="1" marL="0" marR="0" rtl="0" algn="l">
              <a:spcBef>
                <a:spcPts val="0"/>
              </a:spcBef>
              <a:spcAft>
                <a:spcPts val="0"/>
              </a:spcAft>
              <a:buSzPts val="1800"/>
              <a:buFont typeface="Arial"/>
              <a:buNone/>
            </a:pPr>
            <a:r>
              <a:rPr b="0" i="0" lang="en-US" sz="1800" u="none" cap="none" strike="noStrike"/>
              <a:t>A call of the form </a:t>
            </a:r>
            <a:r>
              <a:rPr b="0" i="0" lang="en-US" sz="1800" u="none" cap="none" strike="noStrike">
                <a:latin typeface="Courier New"/>
                <a:ea typeface="Courier New"/>
                <a:cs typeface="Courier New"/>
                <a:sym typeface="Courier New"/>
              </a:rPr>
              <a:t>super.getDetails()</a:t>
            </a:r>
            <a:r>
              <a:rPr b="0" i="0" lang="en-US" sz="1800" u="none" cap="none" strike="noStrike"/>
              <a:t> invokes the </a:t>
            </a:r>
            <a:r>
              <a:rPr b="0" i="0" lang="en-US" sz="1800" u="none" cap="none" strike="noStrike">
                <a:latin typeface="Courier New"/>
                <a:ea typeface="Courier New"/>
                <a:cs typeface="Courier New"/>
                <a:sym typeface="Courier New"/>
              </a:rPr>
              <a:t>getDetails</a:t>
            </a:r>
            <a:r>
              <a:rPr b="0" i="0" lang="en-US" sz="1800" u="none" cap="none" strike="noStrike"/>
              <a:t> method of the parent class.</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If, for example, a class declares two public methods with the same name, and a subclass overrides one of them, the subclass still inherits the other method.</a:t>
            </a:r>
            <a:endParaRPr/>
          </a:p>
          <a:p>
            <a:pPr indent="0" lvl="0" marL="0" marR="0" rtl="0" algn="l">
              <a:spcBef>
                <a:spcPts val="0"/>
              </a:spcBef>
              <a:spcAft>
                <a:spcPts val="0"/>
              </a:spcAft>
              <a:buNone/>
            </a:pPr>
            <a:r>
              <a:t/>
            </a:r>
            <a:endParaRPr b="0" i="0" sz="1800" u="none" cap="none" strike="noStrike"/>
          </a:p>
        </p:txBody>
      </p:sp>
      <p:sp>
        <p:nvSpPr>
          <p:cNvPr id="791" name="Google Shape;791;g40a120c017_0_36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7: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CLASSPATH</a:t>
            </a:r>
            <a:endParaRPr/>
          </a:p>
          <a:p>
            <a:pPr indent="0" lvl="4" marL="0" marR="0" rtl="0" algn="l">
              <a:spcBef>
                <a:spcPts val="400"/>
              </a:spcBef>
              <a:spcAft>
                <a:spcPts val="0"/>
              </a:spcAft>
              <a:buSzPts val="1800"/>
              <a:buFont typeface="Arial"/>
              <a:buNone/>
            </a:pPr>
            <a:r>
              <a:rPr b="0" i="0" lang="en-US" sz="1800" u="none" cap="none" strike="noStrike">
                <a:latin typeface="Arial"/>
                <a:ea typeface="Arial"/>
                <a:cs typeface="Arial"/>
                <a:sym typeface="Arial"/>
              </a:rPr>
              <a:t>The default value of the </a:t>
            </a:r>
            <a:r>
              <a:rPr b="0" i="0" lang="en-US" sz="1800" u="none" cap="none" strike="noStrike"/>
              <a:t>classpath</a:t>
            </a:r>
            <a:r>
              <a:rPr b="0" i="0" lang="en-US" sz="1800" u="none" cap="none" strike="noStrike">
                <a:latin typeface="Arial"/>
                <a:ea typeface="Arial"/>
                <a:cs typeface="Arial"/>
                <a:sym typeface="Arial"/>
              </a:rPr>
              <a:t> is the current working directory (.); however, specifying the </a:t>
            </a:r>
            <a:r>
              <a:rPr b="0" i="0" lang="en-US" sz="1800" u="none" cap="none" strike="noStrike"/>
              <a:t>CLASSPATH</a:t>
            </a:r>
            <a:r>
              <a:rPr b="0" i="0" lang="en-US" sz="1800" u="none" cap="none" strike="noStrike">
                <a:latin typeface="Arial"/>
                <a:ea typeface="Arial"/>
                <a:cs typeface="Arial"/>
                <a:sym typeface="Arial"/>
              </a:rPr>
              <a:t> variable or the </a:t>
            </a:r>
            <a:r>
              <a:rPr b="0" i="0" lang="en-US" sz="1800" u="none" cap="none" strike="noStrike"/>
              <a:t>–cp</a:t>
            </a:r>
            <a:r>
              <a:rPr b="0" i="0" lang="en-US" sz="1800" u="none" cap="none" strike="noStrike">
                <a:latin typeface="Arial"/>
                <a:ea typeface="Arial"/>
                <a:cs typeface="Arial"/>
                <a:sym typeface="Arial"/>
              </a:rPr>
              <a:t> command line switch overrides this value.</a:t>
            </a:r>
            <a:endParaRPr b="0" i="0" sz="1800" u="none" cap="none" strike="noStrike"/>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CLASSPATH</a:t>
            </a:r>
            <a:r>
              <a:rPr b="0" i="0" lang="en-US" sz="1800" u="none" cap="none" strike="noStrike"/>
              <a:t> variable is used by both the Java compiler and the Java interpreter (runtime).</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classpath </a:t>
            </a:r>
            <a:r>
              <a:rPr b="0" i="0" lang="en-US" sz="1800" u="none" cap="none" strike="noStrike"/>
              <a:t>can include:</a:t>
            </a:r>
            <a:endParaRPr/>
          </a:p>
          <a:p>
            <a:pPr indent="0" lvl="2" marL="0" marR="0" rtl="0" algn="l">
              <a:spcBef>
                <a:spcPts val="0"/>
              </a:spcBef>
              <a:spcAft>
                <a:spcPts val="0"/>
              </a:spcAft>
              <a:buSzPts val="1800"/>
              <a:buFont typeface="Arial"/>
              <a:buNone/>
            </a:pPr>
            <a:r>
              <a:rPr b="0" i="0" lang="en-US" sz="1800" u="none" cap="none" strike="noStrike"/>
              <a:t>A list of directory names (separated by semicolons in Windows and colons in UNIX)</a:t>
            </a:r>
            <a:endParaRPr/>
          </a:p>
          <a:p>
            <a:pPr indent="0" lvl="3" marL="0" marR="0" rtl="0" algn="l">
              <a:spcBef>
                <a:spcPts val="0"/>
              </a:spcBef>
              <a:spcAft>
                <a:spcPts val="0"/>
              </a:spcAft>
              <a:buSzPts val="1800"/>
              <a:buFont typeface="Arial"/>
              <a:buNone/>
            </a:pPr>
            <a:r>
              <a:rPr b="0" i="0" lang="en-US" sz="1800" u="none" cap="none" strike="noStrike"/>
              <a:t>The classes are in a package tree relative to any of the directories on the list.</a:t>
            </a:r>
            <a:endParaRPr/>
          </a:p>
          <a:p>
            <a:pPr indent="0" lvl="2" marL="0" marR="0" rtl="0" algn="l">
              <a:spcBef>
                <a:spcPts val="0"/>
              </a:spcBef>
              <a:spcAft>
                <a:spcPts val="0"/>
              </a:spcAft>
              <a:buSzPts val="1800"/>
              <a:buFont typeface="Arial"/>
              <a:buNone/>
            </a:pPr>
            <a:r>
              <a:rPr b="0" i="0" lang="en-US" sz="1800" u="none" cap="none" strike="noStrike"/>
              <a:t>A </a:t>
            </a:r>
            <a:r>
              <a:rPr b="0" i="0" lang="en-US" sz="1800" u="none" cap="none" strike="noStrike">
                <a:latin typeface="Courier New"/>
                <a:ea typeface="Courier New"/>
                <a:cs typeface="Courier New"/>
                <a:sym typeface="Courier New"/>
              </a:rPr>
              <a:t>.zip</a:t>
            </a:r>
            <a:r>
              <a:rPr b="0" i="0" lang="en-US" sz="1800" u="none" cap="none" strike="noStrike"/>
              <a:t> or </a:t>
            </a:r>
            <a:r>
              <a:rPr b="0" i="0" lang="en-US" sz="1800" u="none" cap="none" strike="noStrike">
                <a:latin typeface="Courier New"/>
                <a:ea typeface="Courier New"/>
                <a:cs typeface="Courier New"/>
                <a:sym typeface="Courier New"/>
              </a:rPr>
              <a:t>.jar</a:t>
            </a:r>
            <a:r>
              <a:rPr b="0" i="0" lang="en-US" sz="1800" u="none" cap="none" strike="noStrike"/>
              <a:t> file name that is fully qualified with its path name</a:t>
            </a:r>
            <a:endParaRPr/>
          </a:p>
          <a:p>
            <a:pPr indent="0" lvl="3" marL="0" marR="0" rtl="0" algn="l">
              <a:spcBef>
                <a:spcPts val="0"/>
              </a:spcBef>
              <a:spcAft>
                <a:spcPts val="0"/>
              </a:spcAft>
              <a:buSzPts val="1800"/>
              <a:buFont typeface="Arial"/>
              <a:buNone/>
            </a:pPr>
            <a:r>
              <a:rPr b="0" i="0" lang="en-US" sz="1800" u="none" cap="none" strike="noStrike"/>
              <a:t>The classes in these files must be zipped with the path names that are derived from the directories formed by their package names.</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The directory containing the root name of the package tree must be added to the </a:t>
            </a:r>
            <a:r>
              <a:rPr b="0" i="0" lang="en-US" sz="1800" u="none" cap="none" strike="noStrike">
                <a:latin typeface="Courier New"/>
                <a:ea typeface="Courier New"/>
                <a:cs typeface="Courier New"/>
                <a:sym typeface="Courier New"/>
              </a:rPr>
              <a:t>classpath</a:t>
            </a:r>
            <a:r>
              <a:rPr b="0" i="0" lang="en-US" sz="1800" u="none" cap="none" strike="noStrike"/>
              <a:t>. Consider putting </a:t>
            </a:r>
            <a:r>
              <a:rPr b="0" i="0" lang="en-US" sz="1800" u="none" cap="none" strike="noStrike">
                <a:latin typeface="Courier New"/>
                <a:ea typeface="Courier New"/>
                <a:cs typeface="Courier New"/>
                <a:sym typeface="Courier New"/>
              </a:rPr>
              <a:t>classpath</a:t>
            </a:r>
            <a:r>
              <a:rPr b="0" i="0" lang="en-US" sz="1800" u="none" cap="none" strike="noStrike"/>
              <a:t> information in the command window or even in the Java command, rather than hard-coding it in the environment.</a:t>
            </a:r>
            <a:endParaRPr/>
          </a:p>
        </p:txBody>
      </p:sp>
      <p:sp>
        <p:nvSpPr>
          <p:cNvPr id="123" name="Google Shape;123;p7: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40a120c017_0_376: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0" name="Google Shape;800;g40a120c017_0_376: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During run time, the Java Virtual Machine invokes the </a:t>
            </a:r>
            <a:r>
              <a:rPr b="0" i="0" lang="en-US" sz="1800" u="none" cap="none" strike="noStrike">
                <a:latin typeface="Courier New"/>
                <a:ea typeface="Courier New"/>
                <a:cs typeface="Courier New"/>
                <a:sym typeface="Courier New"/>
              </a:rPr>
              <a:t>getDetails</a:t>
            </a:r>
            <a:r>
              <a:rPr b="0" i="0" lang="en-US" sz="1800" u="none" cap="none" strike="noStrike"/>
              <a:t> method of the appropriate class. If you comment out the </a:t>
            </a:r>
            <a:r>
              <a:rPr b="0" i="0" lang="en-US" sz="1800" u="none" cap="none" strike="noStrike">
                <a:latin typeface="Courier New"/>
                <a:ea typeface="Courier New"/>
                <a:cs typeface="Courier New"/>
                <a:sym typeface="Courier New"/>
              </a:rPr>
              <a:t>getDetails</a:t>
            </a:r>
            <a:r>
              <a:rPr b="0" i="0" lang="en-US" sz="1800" u="none" cap="none" strike="noStrike"/>
              <a:t> method in the </a:t>
            </a:r>
            <a:r>
              <a:rPr b="0" i="0" lang="en-US" sz="1800" u="none" cap="none" strike="noStrike">
                <a:latin typeface="Courier New"/>
                <a:ea typeface="Courier New"/>
                <a:cs typeface="Courier New"/>
                <a:sym typeface="Courier New"/>
              </a:rPr>
              <a:t>Manager</a:t>
            </a:r>
            <a:r>
              <a:rPr b="0" i="0" lang="en-US" sz="1800" u="none" cap="none" strike="noStrike"/>
              <a:t> class shown in the previous slide, what happens when </a:t>
            </a:r>
            <a:r>
              <a:rPr b="0" i="0" lang="en-US" sz="1800" u="none" cap="none" strike="noStrike">
                <a:latin typeface="Courier New"/>
                <a:ea typeface="Courier New"/>
                <a:cs typeface="Courier New"/>
                <a:sym typeface="Courier New"/>
              </a:rPr>
              <a:t>m.getDetails()</a:t>
            </a:r>
            <a:r>
              <a:rPr b="0" i="0" lang="en-US" sz="1800" u="none" cap="none" strike="noStrike"/>
              <a:t>is invoked?</a:t>
            </a:r>
            <a:endParaRPr/>
          </a:p>
          <a:p>
            <a:pPr indent="0" lvl="1" marL="0" marR="0" rtl="0" algn="l">
              <a:spcBef>
                <a:spcPts val="0"/>
              </a:spcBef>
              <a:spcAft>
                <a:spcPts val="0"/>
              </a:spcAft>
              <a:buSzPts val="1800"/>
              <a:buFont typeface="Arial"/>
              <a:buNone/>
            </a:pPr>
            <a:r>
              <a:rPr b="1" i="0" lang="en-US" sz="1800" u="none" cap="none" strike="noStrike"/>
              <a:t>Answer: </a:t>
            </a:r>
            <a:r>
              <a:rPr b="0" i="0" lang="en-US" sz="1800" u="none" cap="none" strike="noStrike"/>
              <a:t>Recall that methods are inherited from the parent class. So, at run time, the </a:t>
            </a:r>
            <a:r>
              <a:rPr b="0" i="0" lang="en-US" sz="1800" u="none" cap="none" strike="noStrike">
                <a:latin typeface="Courier New"/>
                <a:ea typeface="Courier New"/>
                <a:cs typeface="Courier New"/>
                <a:sym typeface="Courier New"/>
              </a:rPr>
              <a:t>getDetails</a:t>
            </a:r>
            <a:r>
              <a:rPr b="0" i="0" lang="en-US" sz="1800" u="none" cap="none" strike="noStrike"/>
              <a:t> method of the parent class (</a:t>
            </a:r>
            <a:r>
              <a:rPr b="0" i="0" lang="en-US" sz="1800" u="none" cap="none" strike="noStrike">
                <a:latin typeface="Courier New"/>
                <a:ea typeface="Courier New"/>
                <a:cs typeface="Courier New"/>
                <a:sym typeface="Courier New"/>
              </a:rPr>
              <a:t>Employee</a:t>
            </a:r>
            <a:r>
              <a:rPr b="0" i="0" lang="en-US" sz="1800" u="none" cap="none" strike="noStrike"/>
              <a:t>) is executed.</a:t>
            </a:r>
            <a:endParaRPr/>
          </a:p>
        </p:txBody>
      </p:sp>
      <p:sp>
        <p:nvSpPr>
          <p:cNvPr id="801" name="Google Shape;801;g40a120c017_0_376: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0a120c017_0_38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0" name="Google Shape;810;g40a120c017_0_38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Compiler Versus Runtime Behavior</a:t>
            </a:r>
            <a:endParaRPr/>
          </a:p>
          <a:p>
            <a:pPr indent="0" lvl="1" marL="0" marR="0" rtl="0" algn="l">
              <a:spcBef>
                <a:spcPts val="0"/>
              </a:spcBef>
              <a:spcAft>
                <a:spcPts val="0"/>
              </a:spcAft>
              <a:buSzPts val="1800"/>
              <a:buFont typeface="Arial"/>
              <a:buNone/>
            </a:pPr>
            <a:r>
              <a:rPr b="0" i="0" lang="en-US" sz="1800" u="none" cap="none" strike="noStrike"/>
              <a:t>The important thing to remember is the difference between the compiler (which checks that each method and field is accessible based on the strict definition of the class) and the behavior associated with an object determined at run time.</a:t>
            </a:r>
            <a:endParaRPr/>
          </a:p>
          <a:p>
            <a:pPr indent="0" lvl="1" marL="0" marR="0" rtl="0" algn="l">
              <a:spcBef>
                <a:spcPts val="0"/>
              </a:spcBef>
              <a:spcAft>
                <a:spcPts val="0"/>
              </a:spcAft>
              <a:buSzPts val="1800"/>
              <a:buFont typeface="Arial"/>
              <a:buNone/>
            </a:pPr>
            <a:r>
              <a:rPr b="0" i="0" lang="en-US" sz="1800" u="none" cap="none" strike="noStrike"/>
              <a:t>This distinction is an important and powerful aspect of polymorphism: The behavior of an object is determined by its runtime reference.</a:t>
            </a:r>
            <a:endParaRPr/>
          </a:p>
          <a:p>
            <a:pPr indent="0" lvl="1" marL="0" marR="0" rtl="0" algn="l">
              <a:spcBef>
                <a:spcPts val="0"/>
              </a:spcBef>
              <a:spcAft>
                <a:spcPts val="0"/>
              </a:spcAft>
              <a:buSzPts val="1800"/>
              <a:buFont typeface="Arial"/>
              <a:buNone/>
            </a:pPr>
            <a:r>
              <a:rPr b="0" i="0" lang="en-US" sz="1800" u="none" cap="none" strike="noStrike"/>
              <a:t>Because the object you created was a </a:t>
            </a:r>
            <a:r>
              <a:rPr b="0" i="0" lang="en-US" sz="1800" u="none" cap="none" strike="noStrike">
                <a:latin typeface="Courier New"/>
                <a:ea typeface="Courier New"/>
                <a:cs typeface="Courier New"/>
                <a:sym typeface="Courier New"/>
              </a:rPr>
              <a:t>Manager</a:t>
            </a:r>
            <a:r>
              <a:rPr b="0" i="0" lang="en-US" sz="1800" u="none" cap="none" strike="noStrike"/>
              <a:t> object, at runtime, when the </a:t>
            </a:r>
            <a:r>
              <a:rPr b="0" i="0" lang="en-US" sz="1800" u="none" cap="none" strike="noStrike">
                <a:latin typeface="Courier New"/>
                <a:ea typeface="Courier New"/>
                <a:cs typeface="Courier New"/>
                <a:sym typeface="Courier New"/>
              </a:rPr>
              <a:t>getDetails</a:t>
            </a:r>
            <a:r>
              <a:rPr b="0" i="0" lang="en-US" sz="1800" u="none" cap="none" strike="noStrike"/>
              <a:t> method was invoked, the runtime reference is to the </a:t>
            </a:r>
            <a:r>
              <a:rPr b="0" i="0" lang="en-US" sz="1800" u="none" cap="none" strike="noStrike">
                <a:latin typeface="Courier New"/>
                <a:ea typeface="Courier New"/>
                <a:cs typeface="Courier New"/>
                <a:sym typeface="Courier New"/>
              </a:rPr>
              <a:t>getDetails</a:t>
            </a:r>
            <a:r>
              <a:rPr b="0" i="0" lang="en-US" sz="1800" u="none" cap="none" strike="noStrike"/>
              <a:t> method of a </a:t>
            </a:r>
            <a:r>
              <a:rPr b="0" i="0" lang="en-US" sz="1800" u="none" cap="none" strike="noStrike">
                <a:latin typeface="Courier New"/>
                <a:ea typeface="Courier New"/>
                <a:cs typeface="Courier New"/>
                <a:sym typeface="Courier New"/>
              </a:rPr>
              <a:t>Manager</a:t>
            </a:r>
            <a:r>
              <a:rPr b="0" i="0" lang="en-US" sz="1800" u="none" cap="none" strike="noStrike"/>
              <a:t> class, even though the variable </a:t>
            </a:r>
            <a:r>
              <a:rPr b="0" i="0" lang="en-US" sz="1800" u="none" cap="none" strike="noStrike">
                <a:latin typeface="Courier New"/>
                <a:ea typeface="Courier New"/>
                <a:cs typeface="Courier New"/>
                <a:sym typeface="Courier New"/>
              </a:rPr>
              <a:t>e</a:t>
            </a:r>
            <a:r>
              <a:rPr b="0" i="0" lang="en-US" sz="1800" u="none" cap="none" strike="noStrike"/>
              <a:t> is of the type </a:t>
            </a:r>
            <a:r>
              <a:rPr b="0" i="0" lang="en-US" sz="1800" u="none" cap="none" strike="noStrike">
                <a:latin typeface="Courier New"/>
                <a:ea typeface="Courier New"/>
                <a:cs typeface="Courier New"/>
                <a:sym typeface="Courier New"/>
              </a:rPr>
              <a:t>Employee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This behavior is referred to as </a:t>
            </a:r>
            <a:r>
              <a:rPr b="0" i="1" lang="en-US" sz="1800" u="none" cap="none" strike="noStrike"/>
              <a:t>virtual method invocation</a:t>
            </a:r>
            <a:r>
              <a:rPr b="0" i="0" lang="en-US" sz="1800" u="none" cap="none" strike="noStrike"/>
              <a:t>.</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If you are a C++ programmer, you get this behavior in C++ only if you mark the method by using the C++ keyword </a:t>
            </a:r>
            <a:r>
              <a:rPr b="0" i="0" lang="en-US" sz="1800" u="none" cap="none" strike="noStrike">
                <a:latin typeface="Courier New"/>
                <a:ea typeface="Courier New"/>
                <a:cs typeface="Courier New"/>
                <a:sym typeface="Courier New"/>
              </a:rPr>
              <a:t>virtual</a:t>
            </a:r>
            <a:r>
              <a:rPr b="0" i="0" lang="en-US" sz="1800" u="none" cap="none" strike="noStrike"/>
              <a:t>.</a:t>
            </a:r>
            <a:endParaRPr/>
          </a:p>
        </p:txBody>
      </p:sp>
      <p:sp>
        <p:nvSpPr>
          <p:cNvPr id="811" name="Google Shape;811;g40a120c017_0_38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40a120c017_0_39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0" name="Google Shape;820;g40a120c017_0_39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To override a method, the name and the order of arguments must be identical.</a:t>
            </a:r>
            <a:endParaRPr/>
          </a:p>
          <a:p>
            <a:pPr indent="0" lvl="1" marL="0" marR="0" rtl="0" algn="l">
              <a:spcBef>
                <a:spcPts val="0"/>
              </a:spcBef>
              <a:spcAft>
                <a:spcPts val="0"/>
              </a:spcAft>
              <a:buSzPts val="1800"/>
              <a:buFont typeface="Arial"/>
              <a:buNone/>
            </a:pPr>
            <a:r>
              <a:rPr b="0" i="0" lang="en-US" sz="1800" u="none" cap="none" strike="noStrike"/>
              <a:t>By changing the access of the Manager </a:t>
            </a:r>
            <a:r>
              <a:rPr b="0" i="0" lang="en-US" sz="1800" u="none" cap="none" strike="noStrike">
                <a:latin typeface="Courier New"/>
                <a:ea typeface="Courier New"/>
                <a:cs typeface="Courier New"/>
                <a:sym typeface="Courier New"/>
              </a:rPr>
              <a:t>getDetails</a:t>
            </a:r>
            <a:r>
              <a:rPr b="0" i="0" lang="en-US" sz="1800" u="none" cap="none" strike="noStrike"/>
              <a:t> method to </a:t>
            </a:r>
            <a:r>
              <a:rPr b="0" i="0" lang="en-US" sz="1800" u="none" cap="none" strike="noStrike">
                <a:latin typeface="Courier New"/>
                <a:ea typeface="Courier New"/>
                <a:cs typeface="Courier New"/>
                <a:sym typeface="Courier New"/>
              </a:rPr>
              <a:t>private</a:t>
            </a:r>
            <a:r>
              <a:rPr b="0" i="0" lang="en-US" sz="1800" u="none" cap="none" strike="noStrike"/>
              <a:t>, the </a:t>
            </a:r>
            <a:r>
              <a:rPr b="1" i="0" lang="en-US" sz="1800" u="none" cap="none" strike="noStrike">
                <a:latin typeface="Courier New"/>
                <a:ea typeface="Courier New"/>
                <a:cs typeface="Courier New"/>
                <a:sym typeface="Courier New"/>
              </a:rPr>
              <a:t>BadManager</a:t>
            </a:r>
            <a:r>
              <a:rPr b="1" i="0" lang="en-US" sz="1800" u="none" cap="none" strike="noStrike"/>
              <a:t> class</a:t>
            </a:r>
            <a:r>
              <a:rPr b="0" i="0" lang="en-US" sz="1800" u="none" cap="none" strike="noStrike"/>
              <a:t> </a:t>
            </a:r>
            <a:r>
              <a:rPr b="1" i="0" lang="en-US" sz="1800" u="none" cap="none" strike="noStrike"/>
              <a:t>will not compile.</a:t>
            </a:r>
            <a:endParaRPr/>
          </a:p>
        </p:txBody>
      </p:sp>
      <p:sp>
        <p:nvSpPr>
          <p:cNvPr id="821" name="Google Shape;821;g40a120c017_0_39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40a120c017_0_40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0" name="Google Shape;830;g40a120c017_0_40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Design Problem</a:t>
            </a:r>
            <a:endParaRPr/>
          </a:p>
          <a:p>
            <a:pPr indent="0" lvl="1" marL="0" marR="0" rtl="0" algn="l">
              <a:spcBef>
                <a:spcPts val="0"/>
              </a:spcBef>
              <a:spcAft>
                <a:spcPts val="0"/>
              </a:spcAft>
              <a:buSzPts val="1800"/>
              <a:buFont typeface="Arial"/>
              <a:buNone/>
            </a:pPr>
            <a:r>
              <a:rPr b="0" i="0" lang="en-US" sz="1800" u="none" cap="none" strike="noStrike"/>
              <a:t>What is the problem in the example in the slide? Each method performs the calculation based on the type of employee passed in, and returns the bonus amount.</a:t>
            </a:r>
            <a:endParaRPr/>
          </a:p>
          <a:p>
            <a:pPr indent="0" lvl="1" marL="0" marR="0" rtl="0" algn="l">
              <a:spcBef>
                <a:spcPts val="0"/>
              </a:spcBef>
              <a:spcAft>
                <a:spcPts val="0"/>
              </a:spcAft>
              <a:buSzPts val="1800"/>
              <a:buFont typeface="Arial"/>
              <a:buNone/>
            </a:pPr>
            <a:r>
              <a:rPr b="0" i="0" lang="en-US" sz="1800" u="none" cap="none" strike="noStrike"/>
              <a:t>Consider what happens if you add two or three more employee types. You would need to add three additional methods, and possibly replicate the code depending upon the business logic required to compute shares.</a:t>
            </a:r>
            <a:endParaRPr/>
          </a:p>
          <a:p>
            <a:pPr indent="0" lvl="1" marL="0" marR="0" rtl="0" algn="l">
              <a:spcBef>
                <a:spcPts val="0"/>
              </a:spcBef>
              <a:spcAft>
                <a:spcPts val="0"/>
              </a:spcAft>
              <a:buSzPts val="1800"/>
              <a:buFont typeface="Arial"/>
              <a:buNone/>
            </a:pPr>
            <a:r>
              <a:rPr b="0" i="0" lang="en-US" sz="1800" u="none" cap="none" strike="noStrike"/>
              <a:t>Clearly, this is not a good way to treat this problem. Although the code will work, this is not easy to read and is likely to create much duplicate code.</a:t>
            </a:r>
            <a:endParaRPr/>
          </a:p>
        </p:txBody>
      </p:sp>
      <p:sp>
        <p:nvSpPr>
          <p:cNvPr id="831" name="Google Shape;831;g40a120c017_0_40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40a120c017_0_40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0" name="Google Shape;840;g40a120c017_0_40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Use the Most Generic Form</a:t>
            </a:r>
            <a:endParaRPr/>
          </a:p>
          <a:p>
            <a:pPr indent="0" lvl="1" marL="0" marR="0" rtl="0" algn="l">
              <a:spcBef>
                <a:spcPts val="0"/>
              </a:spcBef>
              <a:spcAft>
                <a:spcPts val="0"/>
              </a:spcAft>
              <a:buSzPts val="1800"/>
              <a:buFont typeface="Arial"/>
              <a:buNone/>
            </a:pPr>
            <a:r>
              <a:rPr b="0" i="0" lang="en-US" sz="1800" u="none" cap="none" strike="noStrike"/>
              <a:t>A good </a:t>
            </a:r>
            <a:r>
              <a:rPr lang="en-US"/>
              <a:t>Lab </a:t>
            </a:r>
            <a:r>
              <a:rPr b="0" i="0" lang="en-US" sz="1800" u="none" cap="none" strike="noStrike"/>
              <a:t>is to design and write methods that take the most generic form of your object possible.</a:t>
            </a:r>
            <a:endParaRPr/>
          </a:p>
          <a:p>
            <a:pPr indent="0" lvl="1" marL="0" marR="0" rtl="0" algn="l">
              <a:spcBef>
                <a:spcPts val="0"/>
              </a:spcBef>
              <a:spcAft>
                <a:spcPts val="0"/>
              </a:spcAft>
              <a:buSzPts val="1800"/>
              <a:buFont typeface="Arial"/>
              <a:buNone/>
            </a:pPr>
            <a:r>
              <a:rPr b="0" i="0" lang="en-US" sz="1800" u="none" cap="none" strike="noStrike"/>
              <a:t>In this case, </a:t>
            </a:r>
            <a:r>
              <a:rPr b="0" i="0" lang="en-US" sz="1800" u="none" cap="none" strike="noStrike">
                <a:latin typeface="Courier New"/>
                <a:ea typeface="Courier New"/>
                <a:cs typeface="Courier New"/>
                <a:sym typeface="Courier New"/>
              </a:rPr>
              <a:t>Employee</a:t>
            </a:r>
            <a:r>
              <a:rPr b="0" i="0" lang="en-US" sz="1800" u="none" cap="none" strike="noStrike"/>
              <a:t> is a good base class to start from. But how do you know what object type is passed in? You learn the answer in the next slide.</a:t>
            </a:r>
            <a:endParaRPr/>
          </a:p>
        </p:txBody>
      </p:sp>
      <p:sp>
        <p:nvSpPr>
          <p:cNvPr id="841" name="Google Shape;841;g40a120c017_0_40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0a120c017_0_41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9" name="Google Shape;849;g40a120c017_0_41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In the </a:t>
            </a:r>
            <a:r>
              <a:rPr b="0" i="0" lang="en-US" sz="1800" u="none" cap="none" strike="noStrike">
                <a:latin typeface="Courier New"/>
                <a:ea typeface="Courier New"/>
                <a:cs typeface="Courier New"/>
                <a:sym typeface="Courier New"/>
              </a:rPr>
              <a:t>GoodBonus</a:t>
            </a:r>
            <a:r>
              <a:rPr b="0" i="0" lang="en-US" sz="1800" u="none" cap="none" strike="noStrike"/>
              <a:t> class, the </a:t>
            </a:r>
            <a:r>
              <a:rPr b="0" i="0" lang="en-US" sz="1800" u="none" cap="none" strike="noStrike">
                <a:latin typeface="Courier New"/>
                <a:ea typeface="Courier New"/>
                <a:cs typeface="Courier New"/>
                <a:sym typeface="Courier New"/>
              </a:rPr>
              <a:t>getBonusPercent </a:t>
            </a:r>
            <a:r>
              <a:rPr b="0" i="0" lang="en-US" sz="1800" u="none" cap="none" strike="noStrike"/>
              <a:t>method uses the </a:t>
            </a:r>
            <a:r>
              <a:rPr b="0" i="0" lang="en-US" sz="1800" u="none" cap="none" strike="noStrike">
                <a:latin typeface="Courier New"/>
                <a:ea typeface="Courier New"/>
                <a:cs typeface="Courier New"/>
                <a:sym typeface="Courier New"/>
              </a:rPr>
              <a:t>instanceof</a:t>
            </a:r>
            <a:r>
              <a:rPr b="0" i="0" lang="en-US" sz="1800" u="none" cap="none" strike="noStrike"/>
              <a:t> operator to determine what type of </a:t>
            </a:r>
            <a:r>
              <a:rPr b="0" i="0" lang="en-US" sz="1800" u="none" cap="none" strike="noStrike">
                <a:latin typeface="Courier New"/>
                <a:ea typeface="Courier New"/>
                <a:cs typeface="Courier New"/>
                <a:sym typeface="Courier New"/>
              </a:rPr>
              <a:t>Employee</a:t>
            </a:r>
            <a:r>
              <a:rPr b="0" i="0" lang="en-US" sz="1800" u="none" cap="none" strike="noStrike"/>
              <a:t> was passed to the method.</a:t>
            </a:r>
            <a:endParaRPr/>
          </a:p>
        </p:txBody>
      </p:sp>
      <p:sp>
        <p:nvSpPr>
          <p:cNvPr id="850" name="Google Shape;850;g40a120c017_0_41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0a120c017_0_42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9" name="Google Shape;859;g40a120c017_0_423: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860" name="Google Shape;860;g40a120c017_0_42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40a120c017_0_43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9" name="Google Shape;869;g40a120c017_0_43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println</a:t>
            </a:r>
            <a:r>
              <a:rPr b="0" i="0" lang="en-US" sz="1800" u="none" cap="none" strike="noStrike"/>
              <a:t> method is overloaded with a number of parameter types. When you invoke </a:t>
            </a:r>
            <a:r>
              <a:rPr b="0" i="0" lang="en-US" sz="1800" u="none" cap="none" strike="noStrike">
                <a:latin typeface="Courier New"/>
                <a:ea typeface="Courier New"/>
                <a:cs typeface="Courier New"/>
                <a:sym typeface="Courier New"/>
              </a:rPr>
              <a:t>System.out.println(e);</a:t>
            </a:r>
            <a:r>
              <a:rPr b="0" i="0" lang="en-US" sz="1800" u="none" cap="none" strike="noStrike"/>
              <a:t> the method that takes an </a:t>
            </a:r>
            <a:r>
              <a:rPr b="0" i="0" lang="en-US" sz="1800" u="none" cap="none" strike="noStrike">
                <a:latin typeface="Courier New"/>
                <a:ea typeface="Courier New"/>
                <a:cs typeface="Courier New"/>
                <a:sym typeface="Courier New"/>
              </a:rPr>
              <a:t>Object</a:t>
            </a:r>
            <a:r>
              <a:rPr b="0" i="0" lang="en-US" sz="1800" u="none" cap="none" strike="noStrike"/>
              <a:t> parameter is matched and invoked. This method in turn invokes the </a:t>
            </a:r>
            <a:r>
              <a:rPr b="0" i="0" lang="en-US" sz="1800" u="none" cap="none" strike="noStrike">
                <a:latin typeface="Courier New"/>
                <a:ea typeface="Courier New"/>
                <a:cs typeface="Courier New"/>
                <a:sym typeface="Courier New"/>
              </a:rPr>
              <a:t>toString()</a:t>
            </a:r>
            <a:r>
              <a:rPr b="0" i="0" lang="en-US" sz="1800" u="none" cap="none" strike="noStrike"/>
              <a:t> method on the object instance.</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Sometimes you may want to be able to print out the name of the class that is executing a method. The </a:t>
            </a:r>
            <a:r>
              <a:rPr b="0" i="0" lang="en-US" sz="1800" u="none" cap="none" strike="noStrike">
                <a:latin typeface="Courier New"/>
                <a:ea typeface="Courier New"/>
                <a:cs typeface="Courier New"/>
                <a:sym typeface="Courier New"/>
              </a:rPr>
              <a:t>getClass()</a:t>
            </a:r>
            <a:r>
              <a:rPr b="0" i="0" lang="en-US" sz="1800" u="none" cap="none" strike="noStrike"/>
              <a:t> method is an </a:t>
            </a:r>
            <a:r>
              <a:rPr b="0" i="0" lang="en-US" sz="1800" u="none" cap="none" strike="noStrike">
                <a:latin typeface="Courier New"/>
                <a:ea typeface="Courier New"/>
                <a:cs typeface="Courier New"/>
                <a:sym typeface="Courier New"/>
              </a:rPr>
              <a:t>Object</a:t>
            </a:r>
            <a:r>
              <a:rPr b="0" i="0" lang="en-US" sz="1800" u="none" cap="none" strike="noStrike"/>
              <a:t> method used to return the </a:t>
            </a:r>
            <a:r>
              <a:rPr b="0" i="0" lang="en-US" sz="1800" u="none" cap="none" strike="noStrike">
                <a:latin typeface="Courier New"/>
                <a:ea typeface="Courier New"/>
                <a:cs typeface="Courier New"/>
                <a:sym typeface="Courier New"/>
              </a:rPr>
              <a:t>Class</a:t>
            </a:r>
            <a:r>
              <a:rPr b="0" i="0" lang="en-US" sz="1800" u="none" cap="none" strike="noStrike"/>
              <a:t> object instance, and the </a:t>
            </a:r>
            <a:r>
              <a:rPr b="0" i="0" lang="en-US" sz="1800" u="none" cap="none" strike="noStrike">
                <a:latin typeface="Courier New"/>
                <a:ea typeface="Courier New"/>
                <a:cs typeface="Courier New"/>
                <a:sym typeface="Courier New"/>
              </a:rPr>
              <a:t>getName()</a:t>
            </a:r>
            <a:r>
              <a:rPr b="0" i="0" lang="en-US" sz="1800" u="none" cap="none" strike="noStrike"/>
              <a:t> method provides the fully qualified name of the runtime class. </a:t>
            </a:r>
            <a:r>
              <a:rPr b="0" i="0" lang="en-US" sz="1800" u="none" cap="none" strike="noStrike">
                <a:latin typeface="Courier New"/>
                <a:ea typeface="Courier New"/>
                <a:cs typeface="Courier New"/>
                <a:sym typeface="Courier New"/>
              </a:rPr>
              <a:t>getClass().getName(); //</a:t>
            </a:r>
            <a:r>
              <a:rPr b="0" i="0" lang="en-US" sz="1800" u="none" cap="none" strike="noStrike"/>
              <a:t> returns the name of this class instance. These methods are in the </a:t>
            </a:r>
            <a:r>
              <a:rPr b="0" i="0" lang="en-US" sz="1800" u="none" cap="none" strike="noStrike">
                <a:latin typeface="Courier New"/>
                <a:ea typeface="Courier New"/>
                <a:cs typeface="Courier New"/>
                <a:sym typeface="Courier New"/>
              </a:rPr>
              <a:t>Object</a:t>
            </a:r>
            <a:r>
              <a:rPr b="0" i="0" lang="en-US" sz="1800" u="none" cap="none" strike="noStrike"/>
              <a:t> class.</a:t>
            </a:r>
            <a:endParaRPr/>
          </a:p>
          <a:p>
            <a:pPr indent="0" lvl="0" marL="0" marR="0" rtl="0" algn="l">
              <a:spcBef>
                <a:spcPts val="0"/>
              </a:spcBef>
              <a:spcAft>
                <a:spcPts val="0"/>
              </a:spcAft>
              <a:buNone/>
            </a:pPr>
            <a:r>
              <a:t/>
            </a:r>
            <a:endParaRPr b="0" i="0" sz="1800" u="none" cap="none" strike="noStrike"/>
          </a:p>
        </p:txBody>
      </p:sp>
      <p:sp>
        <p:nvSpPr>
          <p:cNvPr id="870" name="Google Shape;870;g40a120c017_0_43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0a120c017_0_43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9" name="Google Shape;879;g40a120c017_0_439: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equals</a:t>
            </a:r>
            <a:r>
              <a:rPr b="0" i="0" lang="en-US" sz="1800" u="none" cap="none" strike="noStrike"/>
              <a:t> method of </a:t>
            </a:r>
            <a:r>
              <a:rPr b="0" i="0" lang="en-US" sz="1800" u="none" cap="none" strike="noStrike">
                <a:latin typeface="Courier New"/>
                <a:ea typeface="Courier New"/>
                <a:cs typeface="Courier New"/>
                <a:sym typeface="Courier New"/>
              </a:rPr>
              <a:t>Object</a:t>
            </a:r>
            <a:r>
              <a:rPr b="0" i="0" lang="en-US" sz="1800" u="none" cap="none" strike="noStrike"/>
              <a:t> determines (by default) only if the values of two object references point to the same object. Basically, the test in the </a:t>
            </a:r>
            <a:r>
              <a:rPr b="0" i="0" lang="en-US" sz="1800" u="none" cap="none" strike="noStrike">
                <a:latin typeface="Courier New"/>
                <a:ea typeface="Courier New"/>
                <a:cs typeface="Courier New"/>
                <a:sym typeface="Courier New"/>
              </a:rPr>
              <a:t>Object</a:t>
            </a:r>
            <a:r>
              <a:rPr b="0" i="0" lang="en-US" sz="1800" u="none" cap="none" strike="noStrike"/>
              <a:t> class is simply as follows:</a:t>
            </a:r>
            <a:endParaRPr/>
          </a:p>
          <a:p>
            <a:pPr indent="0" lvl="3" marL="0" marR="0" rtl="0" algn="l">
              <a:spcBef>
                <a:spcPts val="0"/>
              </a:spcBef>
              <a:spcAft>
                <a:spcPts val="0"/>
              </a:spcAft>
              <a:buSzPts val="1800"/>
              <a:buFont typeface="Arial"/>
              <a:buNone/>
            </a:pPr>
            <a:r>
              <a:rPr b="0" i="0" lang="en-US" sz="1800" u="none" cap="none" strike="noStrike"/>
              <a:t>If x == y, return true. </a:t>
            </a:r>
            <a:endParaRPr/>
          </a:p>
          <a:p>
            <a:pPr indent="0" lvl="1" marL="0" marR="0" rtl="0" algn="l">
              <a:spcBef>
                <a:spcPts val="0"/>
              </a:spcBef>
              <a:spcAft>
                <a:spcPts val="0"/>
              </a:spcAft>
              <a:buSzPts val="1800"/>
              <a:buFont typeface="Arial"/>
              <a:buNone/>
            </a:pPr>
            <a:r>
              <a:rPr b="0" i="0" lang="en-US" sz="1800" u="none" cap="none" strike="noStrike"/>
              <a:t>For an object (like the </a:t>
            </a:r>
            <a:r>
              <a:rPr b="0" i="0" lang="en-US" sz="1800" u="none" cap="none" strike="noStrike">
                <a:latin typeface="Courier New"/>
                <a:ea typeface="Courier New"/>
                <a:cs typeface="Courier New"/>
                <a:sym typeface="Courier New"/>
              </a:rPr>
              <a:t>Employee</a:t>
            </a:r>
            <a:r>
              <a:rPr b="0" i="0" lang="en-US" sz="1800" u="none" cap="none" strike="noStrike"/>
              <a:t> object) that contains values, this comparison is not sufficient, particularly if we want to make sure there is one and only one employee with a particular ID.</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880" name="Google Shape;880;g40a120c017_0_43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40a120c017_0_44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9" name="Google Shape;889;g40a120c017_0_44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This simple </a:t>
            </a:r>
            <a:r>
              <a:rPr b="0" i="0" lang="en-US" sz="1800" u="none" cap="none" strike="noStrike">
                <a:latin typeface="Courier New"/>
                <a:ea typeface="Courier New"/>
                <a:cs typeface="Courier New"/>
                <a:sym typeface="Courier New"/>
              </a:rPr>
              <a:t>equals</a:t>
            </a:r>
            <a:r>
              <a:rPr b="0" i="0" lang="en-US" sz="1800" u="none" cap="none" strike="noStrike"/>
              <a:t> test first tests to make sure that the object passed in is not null, and then tests to make sure that it is an instance of an </a:t>
            </a:r>
            <a:r>
              <a:rPr b="0" i="0" lang="en-US" sz="1800" u="none" cap="none" strike="noStrike">
                <a:latin typeface="Courier New"/>
                <a:ea typeface="Courier New"/>
                <a:cs typeface="Courier New"/>
                <a:sym typeface="Courier New"/>
              </a:rPr>
              <a:t>Employee</a:t>
            </a:r>
            <a:r>
              <a:rPr b="0" i="0" lang="en-US" sz="1800" u="none" cap="none" strike="noStrike"/>
              <a:t> class (all subclasses are also employees, so this works). Then the </a:t>
            </a:r>
            <a:r>
              <a:rPr b="0" i="0" lang="en-US" sz="1800" u="none" cap="none" strike="noStrike">
                <a:latin typeface="Courier New"/>
                <a:ea typeface="Courier New"/>
                <a:cs typeface="Courier New"/>
                <a:sym typeface="Courier New"/>
              </a:rPr>
              <a:t>Object</a:t>
            </a:r>
            <a:r>
              <a:rPr b="0" i="0" lang="en-US" sz="1800" u="none" cap="none" strike="noStrike"/>
              <a:t> is cast to </a:t>
            </a:r>
            <a:r>
              <a:rPr b="0" i="0" lang="en-US" sz="1800" u="none" cap="none" strike="noStrike">
                <a:latin typeface="Courier New"/>
                <a:ea typeface="Courier New"/>
                <a:cs typeface="Courier New"/>
                <a:sym typeface="Courier New"/>
              </a:rPr>
              <a:t>Employee</a:t>
            </a:r>
            <a:r>
              <a:rPr b="0" i="0" lang="en-US" sz="1800" u="none" cap="none" strike="noStrike"/>
              <a:t>, and each field in </a:t>
            </a:r>
            <a:r>
              <a:rPr b="0" i="0" lang="en-US" sz="1800" u="none" cap="none" strike="noStrike">
                <a:latin typeface="Courier New"/>
                <a:ea typeface="Courier New"/>
                <a:cs typeface="Courier New"/>
                <a:sym typeface="Courier New"/>
              </a:rPr>
              <a:t>Employee</a:t>
            </a:r>
            <a:r>
              <a:rPr b="0" i="0" lang="en-US" sz="1800" u="none" cap="none" strike="noStrike"/>
              <a:t> is checked for equality.</a:t>
            </a:r>
            <a:endParaRPr/>
          </a:p>
          <a:p>
            <a:pPr indent="0" lvl="1" marL="0" marR="0" rtl="0" algn="l">
              <a:spcBef>
                <a:spcPts val="0"/>
              </a:spcBef>
              <a:spcAft>
                <a:spcPts val="0"/>
              </a:spcAft>
              <a:buSzPts val="1800"/>
              <a:buFont typeface="Arial"/>
              <a:buNone/>
            </a:pPr>
            <a:r>
              <a:rPr b="1" i="0" lang="en-US" sz="1800" u="none" cap="none" strike="noStrike"/>
              <a:t>Note: </a:t>
            </a:r>
            <a:r>
              <a:rPr b="0" i="0" lang="en-US" sz="1800" u="none" cap="none" strike="noStrike"/>
              <a:t>For </a:t>
            </a:r>
            <a:r>
              <a:rPr b="0" i="0" lang="en-US" sz="1800" u="none" cap="none" strike="noStrike">
                <a:latin typeface="Courier New"/>
                <a:ea typeface="Courier New"/>
                <a:cs typeface="Courier New"/>
                <a:sym typeface="Courier New"/>
              </a:rPr>
              <a:t>String</a:t>
            </a:r>
            <a:r>
              <a:rPr b="0" i="0" lang="en-US" sz="1800" u="none" cap="none" strike="noStrike"/>
              <a:t> types, you should use the </a:t>
            </a:r>
            <a:r>
              <a:rPr b="0" i="0" lang="en-US" sz="1800" u="none" cap="none" strike="noStrike">
                <a:latin typeface="Courier New"/>
                <a:ea typeface="Courier New"/>
                <a:cs typeface="Courier New"/>
                <a:sym typeface="Courier New"/>
              </a:rPr>
              <a:t>equals</a:t>
            </a:r>
            <a:r>
              <a:rPr b="0" i="0" lang="en-US" sz="1800" u="none" cap="none" strike="noStrike"/>
              <a:t> method to test the strings character by character for equality.</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Courier New"/>
              <a:buNone/>
            </a:pPr>
            <a:r>
              <a:rPr b="1" i="0" lang="en-US" sz="1800" u="none" cap="none" strike="noStrike">
                <a:latin typeface="Courier New"/>
                <a:ea typeface="Courier New"/>
                <a:cs typeface="Courier New"/>
                <a:sym typeface="Courier New"/>
              </a:rPr>
              <a:t>@Override</a:t>
            </a:r>
            <a:r>
              <a:rPr b="1" i="0" lang="en-US" sz="1800" u="none" cap="none" strike="noStrike"/>
              <a:t> annotation </a:t>
            </a:r>
            <a:endParaRPr/>
          </a:p>
          <a:p>
            <a:pPr indent="0" lvl="1" marL="0" marR="0" rtl="0" algn="l">
              <a:spcBef>
                <a:spcPts val="0"/>
              </a:spcBef>
              <a:spcAft>
                <a:spcPts val="0"/>
              </a:spcAft>
              <a:buSzPts val="1800"/>
              <a:buFont typeface="Arial"/>
              <a:buNone/>
            </a:pPr>
            <a:r>
              <a:rPr b="0" i="0" lang="en-US" sz="1800" u="none" cap="none" strike="noStrike"/>
              <a:t>This annotation is used to instruct compiler that method annotated with </a:t>
            </a:r>
            <a:r>
              <a:rPr b="0" i="0" lang="en-US" sz="1800" u="none" cap="none" strike="noStrike">
                <a:latin typeface="Courier New"/>
                <a:ea typeface="Courier New"/>
                <a:cs typeface="Courier New"/>
                <a:sym typeface="Courier New"/>
              </a:rPr>
              <a:t>@Override</a:t>
            </a:r>
            <a:r>
              <a:rPr b="0" i="0" lang="en-US" sz="1800" u="none" cap="none" strike="noStrike"/>
              <a:t> is an overridden method from super class or interface. When this annotation is used the compiler check is to make sure you actually are overriding a method when you think you are. This way, if you make a common mistake of misspelling a method name or not correctly matching the parameters, you will be warned that you method does not actually override as you think it does. Secondly, it makes your code easier to understand when you are overriding methods.</a:t>
            </a:r>
            <a:br>
              <a:rPr b="0" i="0" lang="en-US" sz="1800" u="none" cap="none" strike="noStrike"/>
            </a:br>
            <a:br>
              <a:rPr b="0" i="0" lang="en-US" sz="1800" u="none" cap="none" strike="noStrike"/>
            </a:br>
            <a:endParaRPr/>
          </a:p>
        </p:txBody>
      </p:sp>
      <p:sp>
        <p:nvSpPr>
          <p:cNvPr id="890" name="Google Shape;890;g40a120c017_0_44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8: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Example</a:t>
            </a:r>
            <a:endParaRPr/>
          </a:p>
          <a:p>
            <a:pPr indent="0" lvl="1" marL="0" marR="0" rtl="0" algn="l">
              <a:spcBef>
                <a:spcPts val="0"/>
              </a:spcBef>
              <a:spcAft>
                <a:spcPts val="0"/>
              </a:spcAft>
              <a:buSzPts val="1800"/>
              <a:buFont typeface="Arial"/>
              <a:buNone/>
            </a:pPr>
            <a:r>
              <a:rPr b="0" i="0" lang="en-US" sz="1800" u="none" cap="none" strike="noStrike"/>
              <a:t>Consider the following simple class in a file named </a:t>
            </a:r>
            <a:r>
              <a:rPr b="0" i="0" lang="en-US" sz="1800" u="none" cap="none" strike="noStrike">
                <a:latin typeface="Courier New"/>
                <a:ea typeface="Courier New"/>
                <a:cs typeface="Courier New"/>
                <a:sym typeface="Courier New"/>
              </a:rPr>
              <a:t>HelloWorld.java</a:t>
            </a:r>
            <a:r>
              <a:rPr b="0" i="0" lang="en-US" sz="1800" u="none" cap="none" strike="noStrike"/>
              <a:t> in the test directory in the path /home/oracle: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public class HelloWorld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public static void main (String [] args) {</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System.out.println(“ Hello World”);</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t>
            </a:r>
            <a:endParaRPr/>
          </a:p>
          <a:p>
            <a:pPr indent="0" lvl="0" marL="0" marR="0" rtl="0" algn="l">
              <a:spcBef>
                <a:spcPts val="0"/>
              </a:spcBef>
              <a:spcAft>
                <a:spcPts val="0"/>
              </a:spcAft>
              <a:buNone/>
            </a:pPr>
            <a:r>
              <a:t/>
            </a:r>
            <a:endParaRPr b="0" i="0" sz="1800" u="none" cap="none" strike="noStrike">
              <a:latin typeface="Courier New"/>
              <a:ea typeface="Courier New"/>
              <a:cs typeface="Courier New"/>
              <a:sym typeface="Courier New"/>
            </a:endParaRPr>
          </a:p>
        </p:txBody>
      </p:sp>
      <p:sp>
        <p:nvSpPr>
          <p:cNvPr id="133" name="Google Shape;133;p8: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0a120c017_0_45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8" name="Google Shape;898;g40a120c017_0_45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Overriding </a:t>
            </a:r>
            <a:r>
              <a:rPr b="0" i="0" lang="en-US" sz="1800" u="none" cap="none" strike="noStrike">
                <a:latin typeface="Courier New"/>
                <a:ea typeface="Courier New"/>
                <a:cs typeface="Courier New"/>
                <a:sym typeface="Courier New"/>
              </a:rPr>
              <a:t>hashCode</a:t>
            </a:r>
            <a:endParaRPr/>
          </a:p>
          <a:p>
            <a:pPr indent="0" lvl="1" marL="0" marR="0" rtl="0" algn="l">
              <a:spcBef>
                <a:spcPts val="0"/>
              </a:spcBef>
              <a:spcAft>
                <a:spcPts val="0"/>
              </a:spcAft>
              <a:buSzPts val="1800"/>
              <a:buFont typeface="Arial"/>
              <a:buNone/>
            </a:pPr>
            <a:r>
              <a:rPr b="0" i="0" lang="en-US" sz="1800" u="none" cap="none" strike="noStrike"/>
              <a:t>The Java documentation for the </a:t>
            </a:r>
            <a:r>
              <a:rPr b="0" i="0" lang="en-US" sz="1800" u="none" cap="none" strike="noStrike">
                <a:latin typeface="Courier New"/>
                <a:ea typeface="Courier New"/>
                <a:cs typeface="Courier New"/>
                <a:sym typeface="Courier New"/>
              </a:rPr>
              <a:t>Object</a:t>
            </a:r>
            <a:r>
              <a:rPr b="0" i="0" lang="en-US" sz="1800" u="none" cap="none" strike="noStrike"/>
              <a:t> class states:</a:t>
            </a:r>
            <a:endParaRPr/>
          </a:p>
          <a:p>
            <a:pPr indent="0" lvl="1" marL="0" marR="0" rtl="0" algn="l">
              <a:spcBef>
                <a:spcPts val="0"/>
              </a:spcBef>
              <a:spcAft>
                <a:spcPts val="0"/>
              </a:spcAft>
              <a:buSzPts val="1800"/>
              <a:buFont typeface="Arial"/>
              <a:buNone/>
            </a:pPr>
            <a:r>
              <a:rPr b="0" i="0" lang="en-US" sz="1800" u="none" cap="none" strike="noStrike"/>
              <a:t> "... It is generally necessary to override the </a:t>
            </a:r>
            <a:r>
              <a:rPr b="0" i="0" lang="en-US" sz="1800" u="none" cap="none" strike="noStrike">
                <a:latin typeface="Courier New"/>
                <a:ea typeface="Courier New"/>
                <a:cs typeface="Courier New"/>
                <a:sym typeface="Courier New"/>
              </a:rPr>
              <a:t>hashCode</a:t>
            </a:r>
            <a:r>
              <a:rPr b="0" i="0" lang="en-US" sz="1800" u="none" cap="none" strike="noStrike"/>
              <a:t> method whenever this method [</a:t>
            </a:r>
            <a:r>
              <a:rPr b="0" i="0" lang="en-US" sz="1800" u="none" cap="none" strike="noStrike">
                <a:latin typeface="Courier New"/>
                <a:ea typeface="Courier New"/>
                <a:cs typeface="Courier New"/>
                <a:sym typeface="Courier New"/>
              </a:rPr>
              <a:t>equals</a:t>
            </a:r>
            <a:r>
              <a:rPr b="0" i="0" lang="en-US" sz="1800" u="none" cap="none" strike="noStrike"/>
              <a:t>] is overridden, so as to maintain the general contract for the </a:t>
            </a:r>
            <a:r>
              <a:rPr b="0" i="0" lang="en-US" sz="1800" u="none" cap="none" strike="noStrike">
                <a:latin typeface="Courier New"/>
                <a:ea typeface="Courier New"/>
                <a:cs typeface="Courier New"/>
                <a:sym typeface="Courier New"/>
              </a:rPr>
              <a:t>hashCode</a:t>
            </a:r>
            <a:r>
              <a:rPr b="0" i="0" lang="en-US" sz="1800" u="none" cap="none" strike="noStrike"/>
              <a:t> method, which states that equal objects must have equal hash codes."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hashCode</a:t>
            </a:r>
            <a:r>
              <a:rPr b="0" i="0" lang="en-US" sz="1800" u="none" cap="none" strike="noStrike"/>
              <a:t> method is used in conjunction with the </a:t>
            </a:r>
            <a:r>
              <a:rPr b="0" i="0" lang="en-US" sz="1800" u="none" cap="none" strike="noStrike">
                <a:latin typeface="Courier New"/>
                <a:ea typeface="Courier New"/>
                <a:cs typeface="Courier New"/>
                <a:sym typeface="Courier New"/>
              </a:rPr>
              <a:t>equals</a:t>
            </a:r>
            <a:r>
              <a:rPr b="0" i="0" lang="en-US" sz="1800" u="none" cap="none" strike="noStrike"/>
              <a:t> method in hash-based collections, such as </a:t>
            </a:r>
            <a:r>
              <a:rPr b="0" i="0" lang="en-US" sz="1800" u="none" cap="none" strike="noStrike">
                <a:latin typeface="Courier New"/>
                <a:ea typeface="Courier New"/>
                <a:cs typeface="Courier New"/>
                <a:sym typeface="Courier New"/>
              </a:rPr>
              <a:t>HashMap</a:t>
            </a:r>
            <a:r>
              <a:rPr b="0" i="0" lang="en-US" sz="1800" u="none" cap="none" strike="noStrike"/>
              <a:t>, </a:t>
            </a:r>
            <a:r>
              <a:rPr b="0" i="0" lang="en-US" sz="1800" u="none" cap="none" strike="noStrike">
                <a:latin typeface="Courier New"/>
                <a:ea typeface="Courier New"/>
                <a:cs typeface="Courier New"/>
                <a:sym typeface="Courier New"/>
              </a:rPr>
              <a:t>HashSet</a:t>
            </a:r>
            <a:r>
              <a:rPr b="0" i="0" lang="en-US" sz="1800" u="none" cap="none" strike="noStrike"/>
              <a:t>, and </a:t>
            </a:r>
            <a:r>
              <a:rPr b="0" i="0" lang="en-US" sz="1800" u="none" cap="none" strike="noStrike">
                <a:latin typeface="Courier New"/>
                <a:ea typeface="Courier New"/>
                <a:cs typeface="Courier New"/>
                <a:sym typeface="Courier New"/>
              </a:rPr>
              <a:t>Hashtable</a:t>
            </a:r>
            <a:r>
              <a:rPr b="0" i="0" lang="en-US" sz="1800" u="none" cap="none" strike="noStrike"/>
              <a:t>.</a:t>
            </a:r>
            <a:endParaRPr/>
          </a:p>
          <a:p>
            <a:pPr indent="0" lvl="1" marL="0" marR="0" rtl="0" algn="l">
              <a:spcBef>
                <a:spcPts val="0"/>
              </a:spcBef>
              <a:spcAft>
                <a:spcPts val="0"/>
              </a:spcAft>
              <a:buSzPts val="1800"/>
              <a:buFont typeface="Arial"/>
              <a:buNone/>
            </a:pPr>
            <a:r>
              <a:rPr b="0" i="0" lang="en-US" sz="1800" u="none" cap="none" strike="noStrike"/>
              <a:t>This method is easy to get wrong, so you need to be careful. The good news is that IDEs such as NetBeans can generate </a:t>
            </a:r>
            <a:r>
              <a:rPr b="0" i="0" lang="en-US" sz="1800" u="none" cap="none" strike="noStrike">
                <a:latin typeface="Courier New"/>
                <a:ea typeface="Courier New"/>
                <a:cs typeface="Courier New"/>
                <a:sym typeface="Courier New"/>
              </a:rPr>
              <a:t>hashCode</a:t>
            </a:r>
            <a:r>
              <a:rPr b="0" i="0" lang="en-US" sz="1800" u="none" cap="none" strike="noStrike"/>
              <a:t> for you.</a:t>
            </a:r>
            <a:endParaRPr/>
          </a:p>
          <a:p>
            <a:pPr indent="0" lvl="1" marL="0" marR="0" rtl="0" algn="l">
              <a:spcBef>
                <a:spcPts val="0"/>
              </a:spcBef>
              <a:spcAft>
                <a:spcPts val="0"/>
              </a:spcAft>
              <a:buSzPts val="1800"/>
              <a:buFont typeface="Arial"/>
              <a:buNone/>
            </a:pPr>
            <a:r>
              <a:rPr b="0" i="0" lang="en-US" sz="1800" u="none" cap="none" strike="noStrike"/>
              <a:t>To create your own hash function, the following will help approximate a reasonable hash value for equal and unequal instances:</a:t>
            </a:r>
            <a:endParaRPr/>
          </a:p>
          <a:p>
            <a:pPr indent="0" lvl="2" marL="0" marR="0" rtl="0" algn="l">
              <a:spcBef>
                <a:spcPts val="0"/>
              </a:spcBef>
              <a:spcAft>
                <a:spcPts val="0"/>
              </a:spcAft>
              <a:buSzPts val="1800"/>
              <a:buFont typeface="Arial"/>
              <a:buNone/>
            </a:pPr>
            <a:r>
              <a:rPr b="0" i="0" lang="en-US" sz="1800" u="none" cap="none" strike="noStrike"/>
              <a:t>1)	Start with a nonzero integer constant. Prime numbers result in fewer hashcode collisions.</a:t>
            </a:r>
            <a:endParaRPr/>
          </a:p>
          <a:p>
            <a:pPr indent="0" lvl="2" marL="0" marR="0" rtl="0" algn="l">
              <a:spcBef>
                <a:spcPts val="0"/>
              </a:spcBef>
              <a:spcAft>
                <a:spcPts val="0"/>
              </a:spcAft>
              <a:buSzPts val="1800"/>
              <a:buFont typeface="Arial"/>
              <a:buNone/>
            </a:pPr>
            <a:r>
              <a:rPr b="0" i="0" lang="en-US" sz="1800" u="none" cap="none" strike="noStrike"/>
              <a:t>2)	For each field used in the </a:t>
            </a:r>
            <a:r>
              <a:rPr b="0" i="0" lang="en-US" sz="1800" u="none" cap="none" strike="noStrike">
                <a:latin typeface="Courier New"/>
                <a:ea typeface="Courier New"/>
                <a:cs typeface="Courier New"/>
                <a:sym typeface="Courier New"/>
              </a:rPr>
              <a:t>equals</a:t>
            </a:r>
            <a:r>
              <a:rPr b="0" i="0" lang="en-US" sz="1800" u="none" cap="none" strike="noStrike"/>
              <a:t> method, compute an </a:t>
            </a:r>
            <a:r>
              <a:rPr b="0" i="0" lang="en-US" sz="1800" u="none" cap="none" strike="noStrike">
                <a:latin typeface="Courier New"/>
                <a:ea typeface="Courier New"/>
                <a:cs typeface="Courier New"/>
                <a:sym typeface="Courier New"/>
              </a:rPr>
              <a:t>int</a:t>
            </a:r>
            <a:r>
              <a:rPr b="0" i="0" lang="en-US" sz="1800" u="none" cap="none" strike="noStrike"/>
              <a:t> hash code for the field. Notice that for the </a:t>
            </a:r>
            <a:r>
              <a:rPr b="0" i="0" lang="en-US" sz="1800" u="none" cap="none" strike="noStrike">
                <a:latin typeface="Courier New"/>
                <a:ea typeface="Courier New"/>
                <a:cs typeface="Courier New"/>
                <a:sym typeface="Courier New"/>
              </a:rPr>
              <a:t>Strings</a:t>
            </a:r>
            <a:r>
              <a:rPr b="0" i="0" lang="en-US" sz="1800" u="none" cap="none" strike="noStrike"/>
              <a:t>, you can use the </a:t>
            </a:r>
            <a:r>
              <a:rPr b="0" i="0" lang="en-US" sz="1800" u="none" cap="none" strike="noStrike">
                <a:latin typeface="Courier New"/>
                <a:ea typeface="Courier New"/>
                <a:cs typeface="Courier New"/>
                <a:sym typeface="Courier New"/>
              </a:rPr>
              <a:t>hashCode</a:t>
            </a:r>
            <a:r>
              <a:rPr b="0" i="0" lang="en-US" sz="1800" u="none" cap="none" strike="noStrike"/>
              <a:t> of the </a:t>
            </a:r>
            <a:r>
              <a:rPr b="0" i="0" lang="en-US" sz="1800" u="none" cap="none" strike="noStrike">
                <a:latin typeface="Courier New"/>
                <a:ea typeface="Courier New"/>
                <a:cs typeface="Courier New"/>
                <a:sym typeface="Courier New"/>
              </a:rPr>
              <a:t>String</a:t>
            </a:r>
            <a:r>
              <a:rPr b="0" i="0" lang="en-US" sz="1800" u="none" cap="none" strike="noStrike"/>
              <a:t>.</a:t>
            </a:r>
            <a:endParaRPr/>
          </a:p>
          <a:p>
            <a:pPr indent="0" lvl="2" marL="0" marR="0" rtl="0" algn="l">
              <a:spcBef>
                <a:spcPts val="0"/>
              </a:spcBef>
              <a:spcAft>
                <a:spcPts val="0"/>
              </a:spcAft>
              <a:buSzPts val="1800"/>
              <a:buFont typeface="Arial"/>
              <a:buNone/>
            </a:pPr>
            <a:r>
              <a:rPr b="0" i="0" lang="en-US" sz="1800" u="none" cap="none" strike="noStrike"/>
              <a:t>3)	Add the computed hash codes together.</a:t>
            </a:r>
            <a:endParaRPr/>
          </a:p>
          <a:p>
            <a:pPr indent="0" lvl="2" marL="0" marR="0" rtl="0" algn="l">
              <a:spcBef>
                <a:spcPts val="0"/>
              </a:spcBef>
              <a:spcAft>
                <a:spcPts val="0"/>
              </a:spcAft>
              <a:buSzPts val="1800"/>
              <a:buFont typeface="Arial"/>
              <a:buNone/>
            </a:pPr>
            <a:r>
              <a:rPr b="0" i="0" lang="en-US" sz="1800" u="none" cap="none" strike="noStrike"/>
              <a:t>4)	Return the result.</a:t>
            </a:r>
            <a:endParaRPr/>
          </a:p>
          <a:p>
            <a:pPr indent="0" lvl="1" marL="0" marR="0" rtl="0" algn="l">
              <a:spcBef>
                <a:spcPts val="0"/>
              </a:spcBef>
              <a:spcAft>
                <a:spcPts val="0"/>
              </a:spcAft>
              <a:buSzPts val="1800"/>
              <a:buFont typeface="Arial"/>
              <a:buNone/>
            </a:pPr>
            <a:r>
              <a:t/>
            </a:r>
            <a:endParaRPr b="0" i="0" sz="1800" u="none" cap="none" strike="noStrike"/>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899" name="Google Shape;899;g40a120c017_0_45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40a120c017_0_462: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8" name="Google Shape;908;g40a120c017_0_462: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Methods with a Variable Number of the Same Type</a:t>
            </a:r>
            <a:endParaRPr/>
          </a:p>
          <a:p>
            <a:pPr indent="0" lvl="1" marL="0" marR="0" rtl="0" algn="l">
              <a:spcBef>
                <a:spcPts val="0"/>
              </a:spcBef>
              <a:spcAft>
                <a:spcPts val="0"/>
              </a:spcAft>
              <a:buSzPts val="1800"/>
              <a:buFont typeface="Arial"/>
              <a:buNone/>
            </a:pPr>
            <a:r>
              <a:rPr b="0" i="0" lang="en-US" sz="1800" u="none" cap="none" strike="noStrike"/>
              <a:t>One case of overloading is when you need to provide a set of overloaded methods that differ in the number of the same type of arguments. For example, suppose you want to have methods to calculate an average. You may want to calculate averages for 2, 3, or 4 (or more) integers.</a:t>
            </a:r>
            <a:endParaRPr/>
          </a:p>
          <a:p>
            <a:pPr indent="0" lvl="1" marL="0" marR="0" rtl="0" algn="l">
              <a:spcBef>
                <a:spcPts val="0"/>
              </a:spcBef>
              <a:spcAft>
                <a:spcPts val="0"/>
              </a:spcAft>
              <a:buSzPts val="1800"/>
              <a:buFont typeface="Arial"/>
              <a:buNone/>
            </a:pPr>
            <a:r>
              <a:rPr b="0" i="0" lang="en-US" sz="1800" u="none" cap="none" strike="noStrike"/>
              <a:t>Each of these methods performs a similar type of computation—the average of the arguments passed in, as in this example:</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public class Statistics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public float average(int x1, int x2) { return (x1 + x2) / 2;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public float average(int x1, int x2, int x3)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return (x1 + x2 + x3) / 3;</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public float average(int x1, int x2, int x3, int x4)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return (x1 + x2 + x3 + x4) / 4;</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a:t>
            </a:r>
            <a:endParaRPr/>
          </a:p>
          <a:p>
            <a:pPr indent="0" lvl="1" marL="0" marR="0" rtl="0" algn="l">
              <a:spcBef>
                <a:spcPts val="0"/>
              </a:spcBef>
              <a:spcAft>
                <a:spcPts val="0"/>
              </a:spcAft>
              <a:buSzPts val="1800"/>
              <a:buFont typeface="Arial"/>
              <a:buNone/>
            </a:pPr>
            <a:r>
              <a:rPr b="0" i="0" lang="en-US" sz="1800" u="none" cap="none" strike="noStrike"/>
              <a:t>Java provides a convenient syntax for collapsing these three methods into just one and providing for any number of arguments.</a:t>
            </a:r>
            <a:endParaRPr/>
          </a:p>
        </p:txBody>
      </p:sp>
      <p:sp>
        <p:nvSpPr>
          <p:cNvPr id="909" name="Google Shape;909;g40a120c017_0_462: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0a120c017_0_47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8" name="Google Shape;918;g40a120c017_0_47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Using Variable Arguments</a:t>
            </a:r>
            <a:endParaRPr/>
          </a:p>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average</a:t>
            </a:r>
            <a:r>
              <a:rPr b="0" i="0" lang="en-US" sz="1800" u="none" cap="none" strike="noStrike"/>
              <a:t> method shown in the slide takes any number of integer arguments. The notation </a:t>
            </a:r>
            <a:r>
              <a:rPr b="0" i="0" lang="en-US" sz="1800" u="none" cap="none" strike="noStrike">
                <a:latin typeface="Courier New"/>
                <a:ea typeface="Courier New"/>
                <a:cs typeface="Courier New"/>
                <a:sym typeface="Courier New"/>
              </a:rPr>
              <a:t>(int... nums)</a:t>
            </a:r>
            <a:r>
              <a:rPr b="0" i="0" lang="en-US" sz="1800" u="none" cap="none" strike="noStrike"/>
              <a:t> converts the list of arguments passed to the </a:t>
            </a:r>
            <a:r>
              <a:rPr b="0" i="0" lang="en-US" sz="1800" u="none" cap="none" strike="noStrike">
                <a:latin typeface="Courier New"/>
                <a:ea typeface="Courier New"/>
                <a:cs typeface="Courier New"/>
                <a:sym typeface="Courier New"/>
              </a:rPr>
              <a:t>average</a:t>
            </a:r>
            <a:r>
              <a:rPr b="0" i="0" lang="en-US" sz="1800" u="none" cap="none" strike="noStrike"/>
              <a:t> method into an array object of type </a:t>
            </a:r>
            <a:r>
              <a:rPr b="0" i="0" lang="en-US" sz="1800" u="none" cap="none" strike="noStrike">
                <a:latin typeface="Courier New"/>
                <a:ea typeface="Courier New"/>
                <a:cs typeface="Courier New"/>
                <a:sym typeface="Courier New"/>
              </a:rPr>
              <a:t>int</a:t>
            </a:r>
            <a:r>
              <a:rPr b="0" i="0" lang="en-US" sz="1800" u="none" cap="none" strike="noStrike"/>
              <a:t>. </a:t>
            </a:r>
            <a:endParaRPr/>
          </a:p>
          <a:p>
            <a:pPr indent="0" lvl="1" marL="0" marR="0" rtl="0" algn="l">
              <a:spcBef>
                <a:spcPts val="0"/>
              </a:spcBef>
              <a:spcAft>
                <a:spcPts val="0"/>
              </a:spcAft>
              <a:buSzPts val="1800"/>
              <a:buFont typeface="Arial"/>
              <a:buNone/>
            </a:pPr>
            <a:r>
              <a:rPr b="1" i="0" lang="en-US" sz="1800" u="none" cap="none" strike="noStrike"/>
              <a:t>Note:</a:t>
            </a:r>
            <a:r>
              <a:rPr b="0" i="0" lang="en-US" sz="1800" u="none" cap="none" strike="noStrike"/>
              <a:t> Methods that use varargs can also take no parameters―an invocation of </a:t>
            </a:r>
            <a:r>
              <a:rPr b="0" i="0" lang="en-US" sz="1800" u="none" cap="none" strike="noStrike">
                <a:latin typeface="Courier New"/>
                <a:ea typeface="Courier New"/>
                <a:cs typeface="Courier New"/>
                <a:sym typeface="Courier New"/>
              </a:rPr>
              <a:t>average() </a:t>
            </a:r>
            <a:r>
              <a:rPr b="0" i="0" lang="en-US" sz="1800" u="none" cap="none" strike="noStrike"/>
              <a:t>is legal. You will see varargs as optional parameters in use in the NIO.2 API in the lesson titled “Java File I/O.” To account for this, you could rewrite the </a:t>
            </a:r>
            <a:r>
              <a:rPr b="0" i="0" lang="en-US" sz="1800" u="none" cap="none" strike="noStrike">
                <a:latin typeface="Courier New"/>
                <a:ea typeface="Courier New"/>
                <a:cs typeface="Courier New"/>
                <a:sym typeface="Courier New"/>
              </a:rPr>
              <a:t>average</a:t>
            </a:r>
            <a:r>
              <a:rPr b="0" i="0" lang="en-US" sz="1800" u="none" cap="none" strike="noStrike"/>
              <a:t> method in the slide as follows:</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public float average(int... nums)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int sum = 0; float result = 0;</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if (nums.length &gt; 0)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for (int x : nums)   // iterate int array nums</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sum += x;</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result = (float) sum / nums.length;</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return (result);</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    }</a:t>
            </a:r>
            <a:endParaRPr/>
          </a:p>
          <a:p>
            <a:pPr indent="0" lvl="1" marL="0" marR="0" rtl="0" algn="l">
              <a:spcBef>
                <a:spcPts val="0"/>
              </a:spcBef>
              <a:spcAft>
                <a:spcPts val="0"/>
              </a:spcAft>
              <a:buSzPts val="1000"/>
              <a:buFont typeface="Courier New"/>
              <a:buNone/>
            </a:pPr>
            <a:r>
              <a:rPr b="0" i="0" lang="en-US" sz="1000" u="none" cap="none" strike="noStrike">
                <a:latin typeface="Courier New"/>
                <a:ea typeface="Courier New"/>
                <a:cs typeface="Courier New"/>
                <a:sym typeface="Courier New"/>
              </a:rPr>
              <a:t>}</a:t>
            </a:r>
            <a:endParaRPr/>
          </a:p>
        </p:txBody>
      </p:sp>
      <p:sp>
        <p:nvSpPr>
          <p:cNvPr id="919" name="Google Shape;919;g40a120c017_0_47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40a120c017_0_47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7" name="Google Shape;927;g40a120c017_0_47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Although a generic superclass reference is useful for passing objects around, you may need to use a method from the subclass.</a:t>
            </a:r>
            <a:endParaRPr/>
          </a:p>
          <a:p>
            <a:pPr indent="0" lvl="1" marL="0" marR="0" rtl="0" algn="l">
              <a:spcBef>
                <a:spcPts val="0"/>
              </a:spcBef>
              <a:spcAft>
                <a:spcPts val="0"/>
              </a:spcAft>
              <a:buSzPts val="1800"/>
              <a:buFont typeface="Arial"/>
              <a:buNone/>
            </a:pPr>
            <a:r>
              <a:rPr b="0" i="0" lang="en-US" sz="1800" u="none" cap="none" strike="noStrike"/>
              <a:t>In the slide, for example, you need the </a:t>
            </a:r>
            <a:r>
              <a:rPr b="0" i="0" lang="en-US" sz="1800" u="none" cap="none" strike="noStrike">
                <a:latin typeface="Courier New"/>
                <a:ea typeface="Courier New"/>
                <a:cs typeface="Courier New"/>
                <a:sym typeface="Courier New"/>
              </a:rPr>
              <a:t>setDeptName</a:t>
            </a:r>
            <a:r>
              <a:rPr b="0" i="0" lang="en-US" sz="1800" u="none" cap="none" strike="noStrike"/>
              <a:t> method of the </a:t>
            </a:r>
            <a:r>
              <a:rPr b="0" i="0" lang="en-US" sz="1800" u="none" cap="none" strike="noStrike">
                <a:latin typeface="Courier New"/>
                <a:ea typeface="Courier New"/>
                <a:cs typeface="Courier New"/>
                <a:sym typeface="Courier New"/>
              </a:rPr>
              <a:t>Manager</a:t>
            </a:r>
            <a:r>
              <a:rPr b="0" i="0" lang="en-US" sz="1800" u="none" cap="none" strike="noStrike"/>
              <a:t> class. To satisfy the compiler, you can cast a reference from the generic superclass to the specific class.</a:t>
            </a:r>
            <a:endParaRPr/>
          </a:p>
          <a:p>
            <a:pPr indent="0" lvl="1" marL="0" marR="0" rtl="0" algn="l">
              <a:spcBef>
                <a:spcPts val="0"/>
              </a:spcBef>
              <a:spcAft>
                <a:spcPts val="0"/>
              </a:spcAft>
              <a:buSzPts val="1800"/>
              <a:buFont typeface="Arial"/>
              <a:buNone/>
            </a:pPr>
            <a:r>
              <a:rPr b="0" i="0" lang="en-US" sz="1800" u="none" cap="none" strike="noStrike"/>
              <a:t>However, there are rules for casting references. You see these in the next slide.</a:t>
            </a:r>
            <a:endParaRPr/>
          </a:p>
        </p:txBody>
      </p:sp>
      <p:sp>
        <p:nvSpPr>
          <p:cNvPr id="928" name="Google Shape;928;g40a120c017_0_47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40a120c017_0_49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
        <p:nvSpPr>
          <p:cNvPr id="943" name="Google Shape;943;g40a120c017_0_49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4" name="Google Shape;944;g40a120c017_0_491: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0a120c017_0_51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9" name="Google Shape;969;g40a120c017_0_515: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Downward Casts</a:t>
            </a:r>
            <a:endParaRPr/>
          </a:p>
          <a:p>
            <a:pPr indent="0" lvl="1" marL="0" marR="0" rtl="0" algn="l">
              <a:spcBef>
                <a:spcPts val="0"/>
              </a:spcBef>
              <a:spcAft>
                <a:spcPts val="0"/>
              </a:spcAft>
              <a:buSzPts val="1800"/>
              <a:buFont typeface="Arial"/>
              <a:buNone/>
            </a:pPr>
            <a:r>
              <a:rPr b="0" i="0" lang="en-US" sz="1800" u="none" cap="none" strike="noStrike"/>
              <a:t>With a downward cast, the compiler simply determines if the cast is possible; if the cast down is to a subclass, then it is possible that the cast will succeed.</a:t>
            </a:r>
            <a:endParaRPr/>
          </a:p>
          <a:p>
            <a:pPr indent="0" lvl="1" marL="0" marR="0" rtl="0" algn="l">
              <a:spcBef>
                <a:spcPts val="0"/>
              </a:spcBef>
              <a:spcAft>
                <a:spcPts val="0"/>
              </a:spcAft>
              <a:buSzPts val="1800"/>
              <a:buFont typeface="Arial"/>
              <a:buNone/>
            </a:pPr>
            <a:r>
              <a:rPr b="0" i="0" lang="en-US" sz="1800" u="none" cap="none" strike="noStrike"/>
              <a:t>Note that at run time, the cast results in a </a:t>
            </a:r>
            <a:r>
              <a:rPr b="0" i="0" lang="en-US" sz="1800" u="none" cap="none" strike="noStrike">
                <a:latin typeface="Courier New"/>
                <a:ea typeface="Courier New"/>
                <a:cs typeface="Courier New"/>
                <a:sym typeface="Courier New"/>
              </a:rPr>
              <a:t>java.lang.ClassCastException</a:t>
            </a:r>
            <a:r>
              <a:rPr b="0" i="0" lang="en-US" sz="1800" u="none" cap="none" strike="noStrike"/>
              <a:t> if the object reference is of a superclass and not of the class type or a subclass.</a:t>
            </a:r>
            <a:endParaRPr/>
          </a:p>
          <a:p>
            <a:pPr indent="0" lvl="1" marL="0" marR="0" rtl="0" algn="l">
              <a:spcBef>
                <a:spcPts val="0"/>
              </a:spcBef>
              <a:spcAft>
                <a:spcPts val="0"/>
              </a:spcAft>
              <a:buSzPts val="1800"/>
              <a:buFont typeface="Arial"/>
              <a:buNone/>
            </a:pPr>
            <a:r>
              <a:rPr b="0" i="0" lang="en-US" sz="1800" u="none" cap="none" strike="noStrike"/>
              <a:t>Finally, any cast that is outside the class hierarchy will fail, such as the cast from a </a:t>
            </a:r>
            <a:r>
              <a:rPr b="0" i="0" lang="en-US" sz="1800" u="none" cap="none" strike="noStrike">
                <a:latin typeface="Courier New"/>
                <a:ea typeface="Courier New"/>
                <a:cs typeface="Courier New"/>
                <a:sym typeface="Courier New"/>
              </a:rPr>
              <a:t>Manager</a:t>
            </a:r>
            <a:r>
              <a:rPr b="0" i="0" lang="en-US" sz="1800" u="none" cap="none" strike="noStrike"/>
              <a:t> instance to an </a:t>
            </a:r>
            <a:r>
              <a:rPr b="0" i="0" lang="en-US" sz="1800" u="none" cap="none" strike="noStrike">
                <a:latin typeface="Courier New"/>
                <a:ea typeface="Courier New"/>
                <a:cs typeface="Courier New"/>
                <a:sym typeface="Courier New"/>
              </a:rPr>
              <a:t>Engineer</a:t>
            </a:r>
            <a:r>
              <a:rPr b="0" i="0" lang="en-US" sz="1800" u="none" cap="none" strike="noStrike"/>
              <a:t>. A </a:t>
            </a:r>
            <a:r>
              <a:rPr b="0" i="0" lang="en-US" sz="1800" u="none" cap="none" strike="noStrike">
                <a:latin typeface="Courier New"/>
                <a:ea typeface="Courier New"/>
                <a:cs typeface="Courier New"/>
                <a:sym typeface="Courier New"/>
              </a:rPr>
              <a:t>Manager</a:t>
            </a:r>
            <a:r>
              <a:rPr b="0" i="0" lang="en-US" sz="1800" u="none" cap="none" strike="noStrike"/>
              <a:t> and an </a:t>
            </a:r>
            <a:r>
              <a:rPr b="0" i="0" lang="en-US" sz="1800" u="none" cap="none" strike="noStrike">
                <a:latin typeface="Courier New"/>
                <a:ea typeface="Courier New"/>
                <a:cs typeface="Courier New"/>
                <a:sym typeface="Courier New"/>
              </a:rPr>
              <a:t>Engineer</a:t>
            </a:r>
            <a:r>
              <a:rPr b="0" i="0" lang="en-US" sz="1800" u="none" cap="none" strike="noStrike"/>
              <a:t> are both employees, but a </a:t>
            </a:r>
            <a:r>
              <a:rPr b="0" i="0" lang="en-US" sz="1800" u="none" cap="none" strike="noStrike">
                <a:latin typeface="Courier New"/>
                <a:ea typeface="Courier New"/>
                <a:cs typeface="Courier New"/>
                <a:sym typeface="Courier New"/>
              </a:rPr>
              <a:t>Manager</a:t>
            </a:r>
            <a:r>
              <a:rPr b="0" i="0" lang="en-US" sz="1800" u="none" cap="none" strike="noStrike"/>
              <a:t> is not an </a:t>
            </a:r>
            <a:r>
              <a:rPr b="0" i="0" lang="en-US" sz="1800" u="none" cap="none" strike="noStrike">
                <a:latin typeface="Courier New"/>
                <a:ea typeface="Courier New"/>
                <a:cs typeface="Courier New"/>
                <a:sym typeface="Courier New"/>
              </a:rPr>
              <a:t>Engineer</a:t>
            </a:r>
            <a:r>
              <a:rPr b="0" i="0" lang="en-US" sz="1800" u="none" cap="none" strike="noStrike"/>
              <a:t>.</a:t>
            </a:r>
            <a:endParaRPr/>
          </a:p>
          <a:p>
            <a:pPr indent="0" lvl="0" marL="0" marR="0" rtl="0" algn="l">
              <a:spcBef>
                <a:spcPts val="0"/>
              </a:spcBef>
              <a:spcAft>
                <a:spcPts val="0"/>
              </a:spcAft>
              <a:buNone/>
            </a:pPr>
            <a:r>
              <a:t/>
            </a:r>
            <a:endParaRPr b="0" i="0" sz="1800" u="none" cap="none" strike="noStrike"/>
          </a:p>
        </p:txBody>
      </p:sp>
      <p:sp>
        <p:nvSpPr>
          <p:cNvPr id="970" name="Google Shape;970;g40a120c017_0_51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0a120c017_0_52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7" name="Google Shape;977;g40a120c017_0_52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978" name="Google Shape;978;g40a120c017_0_52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40a120c017_0_52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 name="Google Shape;985;g40a120c017_0_52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986" name="Google Shape;986;g40a120c017_0_52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40a120c017_0_53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3" name="Google Shape;993;g40a120c017_0_533: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The </a:t>
            </a:r>
            <a:r>
              <a:rPr b="0" i="0" lang="en-US" sz="1800" u="none" cap="none" strike="noStrike">
                <a:latin typeface="Courier New"/>
                <a:ea typeface="Courier New"/>
                <a:cs typeface="Courier New"/>
                <a:sym typeface="Courier New"/>
              </a:rPr>
              <a:t>java.lang.Math</a:t>
            </a:r>
            <a:r>
              <a:rPr b="0" i="0" lang="en-US" sz="1800" u="none" cap="none" strike="noStrike"/>
              <a:t> class contains methods and constants for performing basic numeric operations such as the elementary exponential, logarithm, square root, and trigonometric.</a:t>
            </a:r>
            <a:endParaRPr/>
          </a:p>
          <a:p>
            <a:pPr indent="0" lvl="1" marL="0" marR="0" rtl="0" algn="l">
              <a:spcBef>
                <a:spcPts val="0"/>
              </a:spcBef>
              <a:spcAft>
                <a:spcPts val="0"/>
              </a:spcAft>
              <a:buSzPts val="1800"/>
              <a:buFont typeface="Arial"/>
              <a:buNone/>
            </a:pPr>
            <a:r>
              <a:rPr b="0" i="0" lang="en-US" sz="1800" u="none" cap="none" strike="noStrike"/>
              <a:t>The methods and constants in the </a:t>
            </a:r>
            <a:r>
              <a:rPr b="0" i="0" lang="en-US" sz="1800" u="none" cap="none" strike="noStrike">
                <a:latin typeface="Courier New"/>
                <a:ea typeface="Courier New"/>
                <a:cs typeface="Courier New"/>
                <a:sym typeface="Courier New"/>
              </a:rPr>
              <a:t>Math</a:t>
            </a:r>
            <a:r>
              <a:rPr b="0" i="0" lang="en-US" sz="1800" u="none" cap="none" strike="noStrike"/>
              <a:t> class are all static, so you call them directly from the class as the examples in the slide demonstrates.</a:t>
            </a:r>
            <a:endParaRPr/>
          </a:p>
          <a:p>
            <a:pPr indent="0" lvl="1" marL="0" marR="0" rtl="0" algn="l">
              <a:spcBef>
                <a:spcPts val="0"/>
              </a:spcBef>
              <a:spcAft>
                <a:spcPts val="0"/>
              </a:spcAft>
              <a:buSzPts val="1800"/>
              <a:buFont typeface="Arial"/>
              <a:buNone/>
            </a:pPr>
            <a:r>
              <a:rPr b="0" i="0" lang="en-US" sz="1800" u="none" cap="none" strike="noStrike"/>
              <a:t>Here is some sample output from this example:</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Random: 7.064916553599695</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Square root: 3.0</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Rounded random: 35</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Abs: 9</a:t>
            </a:r>
            <a:endParaRPr/>
          </a:p>
        </p:txBody>
      </p:sp>
      <p:sp>
        <p:nvSpPr>
          <p:cNvPr id="994" name="Google Shape;994;g40a120c017_0_53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0a120c017_0_540: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2" name="Google Shape;1002;g40a120c017_0_540: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Static methods or class methods may be without an instantiating an object.</a:t>
            </a:r>
            <a:endParaRPr/>
          </a:p>
          <a:p>
            <a:pPr indent="0" lvl="1" marL="0" marR="0" rtl="0" algn="l">
              <a:spcBef>
                <a:spcPts val="0"/>
              </a:spcBef>
              <a:spcAft>
                <a:spcPts val="0"/>
              </a:spcAft>
              <a:buSzPts val="1800"/>
              <a:buFont typeface="Arial"/>
              <a:buNone/>
            </a:pPr>
            <a:r>
              <a:rPr b="1" i="0" lang="en-US" sz="1800" u="none" cap="none" strike="noStrike"/>
              <a:t>Static Method Limitations</a:t>
            </a:r>
            <a:endParaRPr/>
          </a:p>
          <a:p>
            <a:pPr indent="0" lvl="1" marL="0" marR="0" rtl="0" algn="l">
              <a:spcBef>
                <a:spcPts val="0"/>
              </a:spcBef>
              <a:spcAft>
                <a:spcPts val="0"/>
              </a:spcAft>
              <a:buSzPts val="1800"/>
              <a:buFont typeface="Arial"/>
              <a:buNone/>
            </a:pPr>
            <a:r>
              <a:rPr b="0" i="0" lang="en-US" sz="1800" u="none" cap="none" strike="noStrike"/>
              <a:t>Static methods can be used before any instances of their enclosing class have been created. If a class contains both static and instance components, the instance components cannot be accessed for a static context.</a:t>
            </a:r>
            <a:endParaRPr b="1" i="0" sz="1800" u="none" cap="none" strike="noStrike"/>
          </a:p>
          <a:p>
            <a:pPr indent="0" lvl="0" marL="0" marR="0" rtl="0" algn="l">
              <a:spcBef>
                <a:spcPts val="0"/>
              </a:spcBef>
              <a:spcAft>
                <a:spcPts val="0"/>
              </a:spcAft>
              <a:buNone/>
            </a:pPr>
            <a:r>
              <a:t/>
            </a:r>
            <a:endParaRPr b="1" i="0" sz="1800" u="none" cap="none" strike="noStrike"/>
          </a:p>
        </p:txBody>
      </p:sp>
      <p:sp>
        <p:nvSpPr>
          <p:cNvPr id="1003" name="Google Shape;1003;g40a120c017_0_540: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477837" y="463550"/>
            <a:ext cx="6035675" cy="45259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9:notes"/>
          <p:cNvSpPr txBox="1"/>
          <p:nvPr>
            <p:ph idx="1" type="body"/>
          </p:nvPr>
        </p:nvSpPr>
        <p:spPr>
          <a:xfrm>
            <a:off x="547687" y="5278437"/>
            <a:ext cx="5942012" cy="3198812"/>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Java fields (variables) and methods have a class scope defined by the opening left curly brace and ending at the closing right curly brace.</a:t>
            </a:r>
            <a:endParaRPr/>
          </a:p>
          <a:p>
            <a:pPr indent="0" lvl="1" marL="0" marR="0" rtl="0" algn="l">
              <a:spcBef>
                <a:spcPts val="0"/>
              </a:spcBef>
              <a:spcAft>
                <a:spcPts val="0"/>
              </a:spcAft>
              <a:buSzPts val="1800"/>
              <a:buFont typeface="Arial"/>
              <a:buNone/>
            </a:pPr>
            <a:r>
              <a:rPr b="0" i="0" lang="en-US" sz="1800" u="none" cap="none" strike="noStrike"/>
              <a:t>Class scope allows any method in the class to call or invoke any other method in the class. Class scope also allows any method to access any field in the class.</a:t>
            </a:r>
            <a:endParaRPr/>
          </a:p>
          <a:p>
            <a:pPr indent="0" lvl="1" marL="0" marR="0" rtl="0" algn="l">
              <a:spcBef>
                <a:spcPts val="0"/>
              </a:spcBef>
              <a:spcAft>
                <a:spcPts val="0"/>
              </a:spcAft>
              <a:buSzPts val="1800"/>
              <a:buFont typeface="Arial"/>
              <a:buNone/>
            </a:pPr>
            <a:r>
              <a:rPr b="0" i="0" lang="en-US" sz="1800" u="none" cap="none" strike="noStrike"/>
              <a:t>Code blocks are always defined by using braces </a:t>
            </a:r>
            <a:r>
              <a:rPr b="0" i="0" lang="en-US" sz="1800" u="none" cap="none" strike="noStrike">
                <a:latin typeface="Courier New"/>
                <a:ea typeface="Courier New"/>
                <a:cs typeface="Courier New"/>
                <a:sym typeface="Courier New"/>
              </a:rPr>
              <a:t>{}</a:t>
            </a:r>
            <a:r>
              <a:rPr b="0" i="0" lang="en-US" sz="1800" u="none" cap="none" strike="noStrike"/>
              <a:t>. A block is executed by executing each of the statements defined within the block in order from first to last (left to right). </a:t>
            </a:r>
            <a:endParaRPr/>
          </a:p>
          <a:p>
            <a:pPr indent="0" lvl="1" marL="0" marR="0" rtl="0" algn="l">
              <a:spcBef>
                <a:spcPts val="0"/>
              </a:spcBef>
              <a:spcAft>
                <a:spcPts val="0"/>
              </a:spcAft>
              <a:buSzPts val="1800"/>
              <a:buFont typeface="Arial"/>
              <a:buNone/>
            </a:pPr>
            <a:r>
              <a:rPr b="0" i="0" lang="en-US" sz="1800" u="none" cap="none" strike="noStrike"/>
              <a:t>The Java compiler discards unnecessary white space in a line of code. Line indentation is not required but makes the code much more readable. In this course, the line indentation is four spaces, which is the default line indentation used by the NetBeans IDE.</a:t>
            </a:r>
            <a:endParaRPr/>
          </a:p>
          <a:p>
            <a:pPr indent="0" lvl="1" marL="0" marR="0" rtl="0" algn="l">
              <a:spcBef>
                <a:spcPts val="0"/>
              </a:spcBef>
              <a:spcAft>
                <a:spcPts val="0"/>
              </a:spcAft>
              <a:buSzPts val="1800"/>
              <a:buFont typeface="Arial"/>
              <a:buNone/>
            </a:pPr>
            <a:r>
              <a:t/>
            </a:r>
            <a:endParaRPr b="0" i="0" sz="1800" u="none" cap="none" strike="noStrike"/>
          </a:p>
          <a:p>
            <a:pPr indent="0" lvl="0" marL="0" marR="0" rtl="0" algn="l">
              <a:spcBef>
                <a:spcPts val="0"/>
              </a:spcBef>
              <a:spcAft>
                <a:spcPts val="0"/>
              </a:spcAft>
              <a:buNone/>
            </a:pPr>
            <a:r>
              <a:t/>
            </a:r>
            <a:endParaRPr b="0" i="0" sz="1800" u="none" cap="none" strike="noStrike"/>
          </a:p>
        </p:txBody>
      </p:sp>
      <p:sp>
        <p:nvSpPr>
          <p:cNvPr id="143" name="Google Shape;143;p9:notes"/>
          <p:cNvSpPr txBox="1"/>
          <p:nvPr/>
        </p:nvSpPr>
        <p:spPr>
          <a:xfrm>
            <a:off x="457200" y="8791575"/>
            <a:ext cx="607695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2 -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0a120c017_0_54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1" name="Google Shape;1011;g40a120c017_0_547: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None/>
            </a:pPr>
            <a:r>
              <a:t/>
            </a:r>
            <a:endParaRPr b="0" i="0" sz="1800" u="none" cap="none" strike="noStrike"/>
          </a:p>
        </p:txBody>
      </p:sp>
      <p:sp>
        <p:nvSpPr>
          <p:cNvPr id="1012" name="Google Shape;1012;g40a120c017_0_54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0a120c017_0_553: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9" name="Google Shape;1019;g40a120c017_0_553: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Class Loading</a:t>
            </a:r>
            <a:endParaRPr/>
          </a:p>
          <a:p>
            <a:pPr indent="0" lvl="1" marL="0" marR="0" rtl="0" algn="l">
              <a:spcBef>
                <a:spcPts val="0"/>
              </a:spcBef>
              <a:spcAft>
                <a:spcPts val="0"/>
              </a:spcAft>
              <a:buSzPts val="1800"/>
              <a:buFont typeface="Arial"/>
              <a:buNone/>
            </a:pPr>
            <a:r>
              <a:rPr b="0" i="0" lang="en-US" sz="1800" u="none" cap="none" strike="noStrike"/>
              <a:t>Application developer-supplied classes are typically loaded on demand (first use). Static variables are initialized when their enclosing class is loaded. An attempt to access a static class member can trigger the loading of a class.</a:t>
            </a:r>
            <a:endParaRPr/>
          </a:p>
          <a:p>
            <a:pPr indent="0" lvl="0" marL="0" marR="0" rtl="0" algn="l">
              <a:spcBef>
                <a:spcPts val="0"/>
              </a:spcBef>
              <a:spcAft>
                <a:spcPts val="0"/>
              </a:spcAft>
              <a:buNone/>
            </a:pPr>
            <a:r>
              <a:t/>
            </a:r>
            <a:endParaRPr b="0" i="0" sz="1800" u="none" cap="none" strike="noStrike"/>
          </a:p>
        </p:txBody>
      </p:sp>
      <p:sp>
        <p:nvSpPr>
          <p:cNvPr id="1020" name="Google Shape;1020;g40a120c017_0_553: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40a120c017_0_56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9" name="Google Shape;1029;g40a120c017_0_56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A static variable is defined when the </a:t>
            </a:r>
            <a:r>
              <a:rPr b="0" i="0" lang="en-US" sz="1800" u="none" cap="none" strike="noStrike">
                <a:latin typeface="Courier New"/>
                <a:ea typeface="Courier New"/>
                <a:cs typeface="Courier New"/>
                <a:sym typeface="Courier New"/>
              </a:rPr>
              <a:t>static</a:t>
            </a:r>
            <a:r>
              <a:rPr b="0" i="0" lang="en-US" sz="1800" u="none" cap="none" strike="noStrike"/>
              <a:t> keyword precedes the type definition for a variable. Static variables are useful for containing shared data, all object instances share a single copy of any static variables.</a:t>
            </a:r>
            <a:endParaRPr/>
          </a:p>
        </p:txBody>
      </p:sp>
      <p:sp>
        <p:nvSpPr>
          <p:cNvPr id="1030" name="Google Shape;1030;g40a120c017_0_56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40a120c017_0_569: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9" name="Google Shape;1039;g40a120c017_0_569: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Object References to Static Members</a:t>
            </a:r>
            <a:endParaRPr/>
          </a:p>
          <a:p>
            <a:pPr indent="0" lvl="1" marL="0" marR="0" rtl="0" algn="l">
              <a:spcBef>
                <a:spcPts val="0"/>
              </a:spcBef>
              <a:spcAft>
                <a:spcPts val="0"/>
              </a:spcAft>
              <a:buSzPts val="1800"/>
              <a:buFont typeface="Arial"/>
              <a:buNone/>
            </a:pPr>
            <a:r>
              <a:rPr b="0" i="0" lang="en-US" sz="1800" u="none" cap="none" strike="noStrike"/>
              <a:t>Just as using object references to static methods should be avoided, you should also avoid using object references to access static variables. Using a </a:t>
            </a:r>
            <a:r>
              <a:rPr b="0" i="0" lang="en-US" sz="1800" u="none" cap="none" strike="noStrike">
                <a:latin typeface="Courier New"/>
                <a:ea typeface="Courier New"/>
                <a:cs typeface="Courier New"/>
                <a:sym typeface="Courier New"/>
              </a:rPr>
              <a:t>private</a:t>
            </a:r>
            <a:r>
              <a:rPr b="0" i="0" lang="en-US" sz="1800" u="none" cap="none" strike="noStrike"/>
              <a:t> access level prevents direct access to </a:t>
            </a:r>
            <a:r>
              <a:rPr b="0" i="0" lang="en-US" sz="1800" u="none" cap="none" strike="noStrike">
                <a:latin typeface="Courier New"/>
                <a:ea typeface="Courier New"/>
                <a:cs typeface="Courier New"/>
                <a:sym typeface="Courier New"/>
              </a:rPr>
              <a:t>static</a:t>
            </a:r>
            <a:r>
              <a:rPr b="0" i="0" lang="en-US" sz="1800" u="none" cap="none" strike="noStrike"/>
              <a:t> variables.</a:t>
            </a:r>
            <a:endParaRPr/>
          </a:p>
          <a:p>
            <a:pPr indent="0" lvl="1" marL="0" marR="0" rtl="0" algn="l">
              <a:spcBef>
                <a:spcPts val="0"/>
              </a:spcBef>
              <a:spcAft>
                <a:spcPts val="0"/>
              </a:spcAft>
              <a:buSzPts val="1800"/>
              <a:buFont typeface="Arial"/>
              <a:buNone/>
            </a:pPr>
            <a:r>
              <a:rPr b="0" i="0" lang="en-US" sz="1800" u="none" cap="none" strike="noStrike"/>
              <a:t>Sample output:</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Start: 0</a:t>
            </a:r>
            <a:endParaRPr/>
          </a:p>
          <a:p>
            <a:pPr indent="0" lvl="1" marL="0" marR="0" rtl="0" algn="l">
              <a:spcBef>
                <a:spcPts val="0"/>
              </a:spcBef>
              <a:spcAft>
                <a:spcPts val="0"/>
              </a:spcAft>
              <a:buSzPts val="1800"/>
              <a:buFont typeface="Courier New"/>
              <a:buNone/>
            </a:pPr>
            <a:r>
              <a:rPr b="0" i="0" lang="en-US" sz="1800" u="none" cap="none" strike="noStrike">
                <a:latin typeface="Courier New"/>
                <a:ea typeface="Courier New"/>
                <a:cs typeface="Courier New"/>
                <a:sym typeface="Courier New"/>
              </a:rPr>
              <a:t>End: 2</a:t>
            </a:r>
            <a:endParaRPr/>
          </a:p>
        </p:txBody>
      </p:sp>
      <p:sp>
        <p:nvSpPr>
          <p:cNvPr id="1040" name="Google Shape;1040;g40a120c017_0_569: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40a120c017_0_577: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 name="Google Shape;1049;g40a120c017_0_577: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Here are some key facts about static initialization blocks: </a:t>
            </a:r>
            <a:endParaRPr/>
          </a:p>
          <a:p>
            <a:pPr indent="0" lvl="2" marL="0" marR="0" rtl="0" algn="l">
              <a:spcBef>
                <a:spcPts val="0"/>
              </a:spcBef>
              <a:spcAft>
                <a:spcPts val="0"/>
              </a:spcAft>
              <a:buSzPts val="1800"/>
              <a:buFont typeface="Arial"/>
              <a:buNone/>
            </a:pPr>
            <a:r>
              <a:rPr b="0" i="0" lang="en-US" sz="1800" u="none" cap="none" strike="noStrike"/>
              <a:t>They are executed only once when the class is loaded.</a:t>
            </a:r>
            <a:endParaRPr/>
          </a:p>
          <a:p>
            <a:pPr indent="0" lvl="2" marL="0" marR="0" rtl="0" algn="l">
              <a:spcBef>
                <a:spcPts val="0"/>
              </a:spcBef>
              <a:spcAft>
                <a:spcPts val="0"/>
              </a:spcAft>
              <a:buSzPts val="1800"/>
              <a:buFont typeface="Arial"/>
              <a:buNone/>
            </a:pPr>
            <a:r>
              <a:rPr b="0" i="0" lang="en-US" sz="1800" u="none" cap="none" strike="noStrike"/>
              <a:t>They are used to initialize static variables.</a:t>
            </a:r>
            <a:endParaRPr/>
          </a:p>
          <a:p>
            <a:pPr indent="0" lvl="2" marL="0" marR="0" rtl="0" algn="l">
              <a:spcBef>
                <a:spcPts val="0"/>
              </a:spcBef>
              <a:spcAft>
                <a:spcPts val="0"/>
              </a:spcAft>
              <a:buSzPts val="1800"/>
              <a:buFont typeface="Arial"/>
              <a:buNone/>
            </a:pPr>
            <a:r>
              <a:rPr b="0" i="0" lang="en-US" sz="1800" u="none" cap="none" strike="noStrike"/>
              <a:t>A class can contain one or more static initializer blocks.</a:t>
            </a:r>
            <a:endParaRPr/>
          </a:p>
          <a:p>
            <a:pPr indent="0" lvl="2" marL="0" marR="0" rtl="0" algn="l">
              <a:spcBef>
                <a:spcPts val="0"/>
              </a:spcBef>
              <a:spcAft>
                <a:spcPts val="0"/>
              </a:spcAft>
              <a:buSzPts val="1800"/>
              <a:buFont typeface="Arial"/>
              <a:buNone/>
            </a:pPr>
            <a:r>
              <a:rPr b="0" i="0" lang="en-US" sz="1800" u="none" cap="none" strike="noStrike"/>
              <a:t>They can appear anywhere in the class body. </a:t>
            </a:r>
            <a:endParaRPr/>
          </a:p>
          <a:p>
            <a:pPr indent="0" lvl="2" marL="0" marR="0" rtl="0" algn="l">
              <a:spcBef>
                <a:spcPts val="0"/>
              </a:spcBef>
              <a:spcAft>
                <a:spcPts val="0"/>
              </a:spcAft>
              <a:buSzPts val="1800"/>
              <a:buFont typeface="Arial"/>
              <a:buNone/>
            </a:pPr>
            <a:r>
              <a:rPr b="0" i="0" lang="en-US" sz="1800" u="none" cap="none" strike="noStrike"/>
              <a:t>The blocks are called in the order that they appear in the source code.</a:t>
            </a:r>
            <a:endParaRPr/>
          </a:p>
          <a:p>
            <a:pPr indent="0" lvl="1" marL="0" marR="0" rtl="0" algn="l">
              <a:spcBef>
                <a:spcPts val="0"/>
              </a:spcBef>
              <a:spcAft>
                <a:spcPts val="0"/>
              </a:spcAft>
              <a:buSzPts val="1800"/>
              <a:buFont typeface="Arial"/>
              <a:buNone/>
            </a:pPr>
            <a:r>
              <a:rPr b="0" i="0" lang="en-US" sz="1800" u="none" cap="none" strike="noStrike"/>
              <a:t>Consider using static initializers when nontrivial code is required to initialize static variables.</a:t>
            </a:r>
            <a:endParaRPr/>
          </a:p>
        </p:txBody>
      </p:sp>
      <p:sp>
        <p:nvSpPr>
          <p:cNvPr id="1050" name="Google Shape;1050;g40a120c017_0_577: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40a120c017_0_585: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9" name="Google Shape;1059;g40a120c017_0_585: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Overusing static import can negatively affect the readability of your code. Avoid adding multiple static imports to a class.</a:t>
            </a:r>
            <a:endParaRPr/>
          </a:p>
        </p:txBody>
      </p:sp>
      <p:sp>
        <p:nvSpPr>
          <p:cNvPr id="1060" name="Google Shape;1060;g40a120c017_0_585: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40a120c017_0_59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7" name="Google Shape;1067;g40a120c017_0_591:notes"/>
          <p:cNvSpPr txBox="1"/>
          <p:nvPr>
            <p:ph idx="1" type="body"/>
          </p:nvPr>
        </p:nvSpPr>
        <p:spPr>
          <a:xfrm>
            <a:off x="547687" y="5278437"/>
            <a:ext cx="59436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Design Pattern Catalogs</a:t>
            </a:r>
            <a:endParaRPr/>
          </a:p>
          <a:p>
            <a:pPr indent="0" lvl="1" marL="0" marR="0" rtl="0" algn="l">
              <a:spcBef>
                <a:spcPts val="0"/>
              </a:spcBef>
              <a:spcAft>
                <a:spcPts val="0"/>
              </a:spcAft>
              <a:buSzPts val="1800"/>
              <a:buFont typeface="Arial"/>
              <a:buNone/>
            </a:pPr>
            <a:r>
              <a:rPr b="0" i="0" lang="en-US" sz="1800" u="none" cap="none" strike="noStrike"/>
              <a:t>Pattern catalogs are available for many programming languages. Most of the traditional design patterns apply to any object-oriented programming language. One of the most popular books,</a:t>
            </a:r>
            <a:r>
              <a:rPr b="0" i="0" lang="en-US" sz="1800" u="none" cap="none" strike="noStrike">
                <a:solidFill>
                  <a:srgbClr val="000000"/>
                </a:solidFill>
              </a:rPr>
              <a:t> </a:t>
            </a:r>
            <a:r>
              <a:rPr b="0" i="1" lang="en-US" sz="1800" u="none" cap="none" strike="noStrike">
                <a:solidFill>
                  <a:srgbClr val="000000"/>
                </a:solidFill>
              </a:rPr>
              <a:t>Design Patterns: Elements of Reusable Object-Oriented Software</a:t>
            </a:r>
            <a:r>
              <a:rPr b="0" i="0" lang="en-US" sz="1800" u="none" cap="none" strike="noStrike"/>
              <a:t>, uses a combination of C++, Smalltalk, and diagrams to show possible pattern implementations. Many Java developers still reference this book because the concepts translate to any object-oriented language.</a:t>
            </a:r>
            <a:endParaRPr/>
          </a:p>
          <a:p>
            <a:pPr indent="0" lvl="1" marL="0" marR="0" rtl="0" algn="l">
              <a:spcBef>
                <a:spcPts val="0"/>
              </a:spcBef>
              <a:spcAft>
                <a:spcPts val="0"/>
              </a:spcAft>
              <a:buSzPts val="1800"/>
              <a:buFont typeface="Arial"/>
              <a:buNone/>
            </a:pPr>
            <a:r>
              <a:rPr b="0" i="0" lang="en-US" sz="1800" u="none" cap="none" strike="noStrike"/>
              <a:t>You learn more about design patterns and other Java best practices in the </a:t>
            </a:r>
            <a:r>
              <a:rPr b="0" i="1" lang="en-US" sz="1800" u="none" cap="none" strike="noStrike">
                <a:solidFill>
                  <a:srgbClr val="000000"/>
                </a:solidFill>
              </a:rPr>
              <a:t>Java Design Patterns</a:t>
            </a:r>
            <a:r>
              <a:rPr b="0" i="1" lang="en-US" sz="1800" u="none" cap="none" strike="noStrike"/>
              <a:t> </a:t>
            </a:r>
            <a:r>
              <a:rPr b="0" i="0" lang="en-US" sz="1800" u="none" cap="none" strike="noStrike"/>
              <a:t>course.</a:t>
            </a:r>
            <a:endParaRPr/>
          </a:p>
        </p:txBody>
      </p:sp>
      <p:sp>
        <p:nvSpPr>
          <p:cNvPr id="1068" name="Google Shape;1068;g40a120c017_0_591: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0a120c017_0_601: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9" name="Google Shape;1079;g40a120c017_0_601:notes"/>
          <p:cNvSpPr txBox="1"/>
          <p:nvPr>
            <p:ph idx="1" type="body"/>
          </p:nvPr>
        </p:nvSpPr>
        <p:spPr>
          <a:xfrm>
            <a:off x="547687" y="5278437"/>
            <a:ext cx="5943600" cy="3562500"/>
          </a:xfrm>
          <a:prstGeom prst="rect">
            <a:avLst/>
          </a:prstGeom>
          <a:noFill/>
          <a:ln>
            <a:noFill/>
          </a:ln>
        </p:spPr>
        <p:txBody>
          <a:bodyPr anchorCtr="0" anchor="t" bIns="12900" lIns="12900" spcFirstLastPara="1" rIns="12900" wrap="square" tIns="12900">
            <a:noAutofit/>
          </a:bodyPr>
          <a:lstStyle/>
          <a:p>
            <a:pPr indent="0" lvl="0" marL="0" marR="0" rtl="0" algn="l">
              <a:lnSpc>
                <a:spcPct val="95000"/>
              </a:lnSpc>
              <a:spcBef>
                <a:spcPts val="0"/>
              </a:spcBef>
              <a:spcAft>
                <a:spcPts val="0"/>
              </a:spcAft>
              <a:buSzPts val="1800"/>
              <a:buFont typeface="Arial"/>
              <a:buNone/>
            </a:pPr>
            <a:r>
              <a:rPr b="0" i="0" lang="en-US" sz="1800" u="none" cap="none" strike="noStrike"/>
              <a:t>Implementing the Singleton Pattern</a:t>
            </a:r>
            <a:endParaRPr/>
          </a:p>
          <a:p>
            <a:pPr indent="0" lvl="1" marL="0" marR="0" rtl="0" algn="l">
              <a:lnSpc>
                <a:spcPct val="95000"/>
              </a:lnSpc>
              <a:spcBef>
                <a:spcPts val="0"/>
              </a:spcBef>
              <a:spcAft>
                <a:spcPts val="0"/>
              </a:spcAft>
              <a:buSzPts val="1800"/>
              <a:buFont typeface="Arial"/>
              <a:buNone/>
            </a:pPr>
            <a:r>
              <a:rPr b="0" i="0" lang="en-US" sz="1800" u="none" cap="none" strike="noStrike"/>
              <a:t>A singleton is a class for which only one instance can be created and it provides a global point of access to this instance. </a:t>
            </a:r>
            <a:endParaRPr/>
          </a:p>
          <a:p>
            <a:pPr indent="0" lvl="1" marL="0" marR="0" rtl="0" algn="l">
              <a:lnSpc>
                <a:spcPct val="95000"/>
              </a:lnSpc>
              <a:spcBef>
                <a:spcPts val="0"/>
              </a:spcBef>
              <a:spcAft>
                <a:spcPts val="0"/>
              </a:spcAft>
              <a:buSzPts val="1800"/>
              <a:buFont typeface="Arial"/>
              <a:buNone/>
            </a:pPr>
            <a:r>
              <a:rPr b="0" i="0" lang="en-US" sz="1800" u="none" cap="none" strike="noStrike"/>
              <a:t>Singletons are useful to provide a unique source of data or functionality to other Java Objects. For example, you may use a singleton to access your data model from within your application or to define logger which the rest of the application can use.</a:t>
            </a:r>
            <a:endParaRPr/>
          </a:p>
          <a:p>
            <a:pPr indent="0" lvl="0" marL="0" marR="0" rtl="0" algn="l">
              <a:lnSpc>
                <a:spcPct val="95000"/>
              </a:lnSpc>
              <a:spcBef>
                <a:spcPts val="0"/>
              </a:spcBef>
              <a:spcAft>
                <a:spcPts val="0"/>
              </a:spcAft>
              <a:buSzPts val="1800"/>
              <a:buFont typeface="Arial"/>
              <a:buNone/>
            </a:pPr>
            <a:r>
              <a:rPr b="0" i="0" lang="en-US" sz="1800" u="none" cap="none" strike="noStrike"/>
              <a:t>To implement the singleton design pattern:</a:t>
            </a:r>
            <a:endParaRPr/>
          </a:p>
          <a:p>
            <a:pPr indent="0" lvl="2" marL="0" marR="0" rtl="0" algn="l">
              <a:lnSpc>
                <a:spcPct val="95000"/>
              </a:lnSpc>
              <a:spcBef>
                <a:spcPts val="0"/>
              </a:spcBef>
              <a:spcAft>
                <a:spcPts val="0"/>
              </a:spcAft>
              <a:buSzPts val="1800"/>
              <a:buFont typeface="Arial"/>
              <a:buNone/>
            </a:pPr>
            <a:r>
              <a:rPr b="0" i="0" lang="en-US" sz="1800" u="none" cap="none" strike="noStrike"/>
              <a:t>1.	Use a static reference to point to the single instance. Making the reference final ensures that it will never reference a different instance.</a:t>
            </a:r>
            <a:endParaRPr/>
          </a:p>
          <a:p>
            <a:pPr indent="0" lvl="2" marL="0" marR="0" rtl="0" algn="l">
              <a:lnSpc>
                <a:spcPct val="95000"/>
              </a:lnSpc>
              <a:spcBef>
                <a:spcPts val="0"/>
              </a:spcBef>
              <a:spcAft>
                <a:spcPts val="0"/>
              </a:spcAft>
              <a:buSzPts val="1800"/>
              <a:buFont typeface="Arial"/>
              <a:buNone/>
            </a:pPr>
            <a:r>
              <a:rPr b="0" i="0" lang="en-US" sz="1800" u="none" cap="none" strike="noStrike"/>
              <a:t>2.	Add a single private constructor to the singleton class. The private modifier allows only "same class" access, which prohibits any attempts to instantiate the singleton class except for the attempt in step 1.</a:t>
            </a:r>
            <a:endParaRPr/>
          </a:p>
          <a:p>
            <a:pPr indent="0" lvl="2" marL="0" marR="0" rtl="0" algn="l">
              <a:lnSpc>
                <a:spcPct val="95000"/>
              </a:lnSpc>
              <a:spcBef>
                <a:spcPts val="0"/>
              </a:spcBef>
              <a:spcAft>
                <a:spcPts val="0"/>
              </a:spcAft>
              <a:buSzPts val="1800"/>
              <a:buFont typeface="Arial"/>
              <a:buNone/>
            </a:pPr>
            <a:r>
              <a:rPr b="0" i="0" lang="en-US" sz="1800" u="none" cap="none" strike="noStrike"/>
              <a:t>A public factory method returns a copy of the singleton reference. This method is declared static to access the static field declared in step 1. Step 1 could use a public variable, eliminating the need for the factory method. Factory methods provide greater flexibility (for example, implementing a per-thread singleton solution) and are typically used in most singleton implementations.</a:t>
            </a:r>
            <a:endParaRPr/>
          </a:p>
          <a:p>
            <a:pPr indent="0" lvl="2" marL="0" marR="0" rtl="0" algn="l">
              <a:lnSpc>
                <a:spcPct val="95000"/>
              </a:lnSpc>
              <a:spcBef>
                <a:spcPts val="0"/>
              </a:spcBef>
              <a:spcAft>
                <a:spcPts val="0"/>
              </a:spcAft>
              <a:buSzPts val="1800"/>
              <a:buFont typeface="Arial"/>
              <a:buNone/>
            </a:pPr>
            <a:r>
              <a:rPr b="0" i="0" lang="en-US" sz="1800" u="none" cap="none" strike="noStrike"/>
              <a:t>In singleton pattern, it restricts the creation of instance until requested first time(Lazy initialization). To obtain a singleton reference, call the </a:t>
            </a:r>
            <a:r>
              <a:rPr b="0" i="0" lang="en-US" sz="1800" u="none" cap="none" strike="noStrike">
                <a:latin typeface="Courier New"/>
                <a:ea typeface="Courier New"/>
                <a:cs typeface="Courier New"/>
                <a:sym typeface="Courier New"/>
              </a:rPr>
              <a:t>getInstance</a:t>
            </a:r>
            <a:r>
              <a:rPr b="0" i="0" lang="en-US" sz="1800" u="none" cap="none" strike="noStrike"/>
              <a:t> method:</a:t>
            </a:r>
            <a:endParaRPr/>
          </a:p>
          <a:p>
            <a:pPr indent="0" lvl="4" marL="0" marR="0" rtl="0" algn="l">
              <a:lnSpc>
                <a:spcPct val="95000"/>
              </a:lnSpc>
              <a:spcBef>
                <a:spcPts val="0"/>
              </a:spcBef>
              <a:spcAft>
                <a:spcPts val="0"/>
              </a:spcAft>
              <a:buSzPts val="1800"/>
              <a:buFont typeface="Arial"/>
              <a:buNone/>
            </a:pPr>
            <a:r>
              <a:rPr b="0" i="0" lang="en-US" sz="1800" u="none" cap="none" strike="noStrike"/>
              <a:t>SingletonClass ref = SingletonClass.getInstance();</a:t>
            </a:r>
            <a:endParaRPr/>
          </a:p>
        </p:txBody>
      </p:sp>
      <p:sp>
        <p:nvSpPr>
          <p:cNvPr id="1080" name="Google Shape;1080;g40a120c017_0_601:notes"/>
          <p:cNvSpPr txBox="1"/>
          <p:nvPr/>
        </p:nvSpPr>
        <p:spPr>
          <a:xfrm>
            <a:off x="363537" y="8913812"/>
            <a:ext cx="6078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a120c017_0_608: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8" name="Google Shape;1088;g40a120c017_0_608: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1" marL="0" marR="0" rtl="0" algn="l">
              <a:spcBef>
                <a:spcPts val="0"/>
              </a:spcBef>
              <a:spcAft>
                <a:spcPts val="0"/>
              </a:spcAft>
              <a:buSzPts val="1800"/>
              <a:buFont typeface="Arial"/>
              <a:buNone/>
            </a:pPr>
            <a:r>
              <a:rPr b="0" i="0" lang="en-US" sz="1800" u="none" cap="none" strike="noStrike"/>
              <a:t>Singletons are great for storing data shared by an entire application. In this example, some database configuration data is stored in a Singleton.</a:t>
            </a:r>
            <a:endParaRPr/>
          </a:p>
        </p:txBody>
      </p:sp>
      <p:sp>
        <p:nvSpPr>
          <p:cNvPr id="1089" name="Google Shape;1089;g40a120c017_0_608: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40a120c017_0_614:notes"/>
          <p:cNvSpPr/>
          <p:nvPr>
            <p:ph idx="2" type="sldImg"/>
          </p:nvPr>
        </p:nvSpPr>
        <p:spPr>
          <a:xfrm>
            <a:off x="477837" y="463550"/>
            <a:ext cx="6035700" cy="452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6" name="Google Shape;1096;g40a120c017_0_614:notes"/>
          <p:cNvSpPr txBox="1"/>
          <p:nvPr>
            <p:ph idx="1" type="body"/>
          </p:nvPr>
        </p:nvSpPr>
        <p:spPr>
          <a:xfrm>
            <a:off x="547687" y="5278437"/>
            <a:ext cx="5942100" cy="3198900"/>
          </a:xfrm>
          <a:prstGeom prst="rect">
            <a:avLst/>
          </a:prstGeom>
          <a:noFill/>
          <a:ln>
            <a:noFill/>
          </a:ln>
        </p:spPr>
        <p:txBody>
          <a:bodyPr anchorCtr="0" anchor="t" bIns="12900" lIns="12900" spcFirstLastPara="1" rIns="12900" wrap="square" tIns="12900">
            <a:noAutofit/>
          </a:bodyPr>
          <a:lstStyle/>
          <a:p>
            <a:pPr indent="0" lvl="0" marL="0" marR="0" rtl="0" algn="l">
              <a:spcBef>
                <a:spcPts val="0"/>
              </a:spcBef>
              <a:spcAft>
                <a:spcPts val="0"/>
              </a:spcAft>
              <a:buSzPts val="1800"/>
              <a:buFont typeface="Arial"/>
              <a:buNone/>
            </a:pPr>
            <a:r>
              <a:rPr b="0" i="0" lang="en-US" sz="1800" u="none" cap="none" strike="noStrike"/>
              <a:t>Rules to create a immutable class in Java:</a:t>
            </a:r>
            <a:endParaRPr/>
          </a:p>
          <a:p>
            <a:pPr indent="0" lvl="2" marL="0" marR="0" rtl="0" algn="l">
              <a:spcBef>
                <a:spcPts val="0"/>
              </a:spcBef>
              <a:spcAft>
                <a:spcPts val="0"/>
              </a:spcAft>
              <a:buSzPts val="1800"/>
              <a:buFont typeface="Arial"/>
              <a:buNone/>
            </a:pPr>
            <a:r>
              <a:rPr b="0" i="0" lang="en-US" sz="1800" u="none" cap="none" strike="noStrike"/>
              <a:t>State of immutable object can not be modified after construction. Any modification would result in a new immutable object.</a:t>
            </a:r>
            <a:endParaRPr/>
          </a:p>
          <a:p>
            <a:pPr indent="0" lvl="2" marL="0" marR="0" rtl="0" algn="l">
              <a:spcBef>
                <a:spcPts val="0"/>
              </a:spcBef>
              <a:spcAft>
                <a:spcPts val="0"/>
              </a:spcAft>
              <a:buSzPts val="1800"/>
              <a:buFont typeface="Arial"/>
              <a:buNone/>
            </a:pPr>
            <a:r>
              <a:rPr b="0" i="0" lang="en-US" sz="1800" u="none" cap="none" strike="noStrike"/>
              <a:t>Declare the class as final so it cannot be extended.</a:t>
            </a:r>
            <a:endParaRPr/>
          </a:p>
          <a:p>
            <a:pPr indent="0" lvl="2" marL="0" marR="0" rtl="0" algn="l">
              <a:spcBef>
                <a:spcPts val="0"/>
              </a:spcBef>
              <a:spcAft>
                <a:spcPts val="0"/>
              </a:spcAft>
              <a:buSzPts val="1800"/>
              <a:buFont typeface="Arial"/>
              <a:buNone/>
            </a:pPr>
            <a:r>
              <a:rPr b="0" i="0" lang="en-US" sz="1800" u="none" cap="none" strike="noStrike"/>
              <a:t>All fields are declared private so that direct access is not allowed.</a:t>
            </a:r>
            <a:endParaRPr/>
          </a:p>
          <a:p>
            <a:pPr indent="0" lvl="2" marL="0" marR="0" rtl="0" algn="l">
              <a:spcBef>
                <a:spcPts val="0"/>
              </a:spcBef>
              <a:spcAft>
                <a:spcPts val="0"/>
              </a:spcAft>
              <a:buSzPts val="1800"/>
              <a:buFont typeface="Arial"/>
              <a:buNone/>
            </a:pPr>
            <a:r>
              <a:rPr b="0" i="0" lang="en-US" sz="1800" u="none" cap="none" strike="noStrike"/>
              <a:t>Setter methods are not provided for variables.</a:t>
            </a:r>
            <a:endParaRPr/>
          </a:p>
          <a:p>
            <a:pPr indent="0" lvl="2" marL="0" marR="0" rtl="0" algn="l">
              <a:spcBef>
                <a:spcPts val="0"/>
              </a:spcBef>
              <a:spcAft>
                <a:spcPts val="0"/>
              </a:spcAft>
              <a:buSzPts val="1800"/>
              <a:buFont typeface="Arial"/>
              <a:buNone/>
            </a:pPr>
            <a:r>
              <a:rPr b="0" i="0" lang="en-US" sz="1800" u="none" cap="none" strike="noStrike"/>
              <a:t>All fields of immutable class should be final.</a:t>
            </a:r>
            <a:endParaRPr/>
          </a:p>
          <a:p>
            <a:pPr indent="0" lvl="2" marL="0" marR="0" rtl="0" algn="l">
              <a:spcBef>
                <a:spcPts val="0"/>
              </a:spcBef>
              <a:spcAft>
                <a:spcPts val="0"/>
              </a:spcAft>
              <a:buSzPts val="1800"/>
              <a:buFont typeface="Arial"/>
              <a:buNone/>
            </a:pPr>
            <a:r>
              <a:rPr b="0" i="0" lang="en-US" sz="1800" u="none" cap="none" strike="noStrike"/>
              <a:t>All the fields are initialized via a constructor.</a:t>
            </a:r>
            <a:endParaRPr/>
          </a:p>
          <a:p>
            <a:pPr indent="0" lvl="2" marL="0" marR="0" rtl="0" algn="l">
              <a:spcBef>
                <a:spcPts val="0"/>
              </a:spcBef>
              <a:spcAft>
                <a:spcPts val="0"/>
              </a:spcAft>
              <a:buSzPts val="1800"/>
              <a:buFont typeface="Arial"/>
              <a:buNone/>
            </a:pPr>
            <a:r>
              <a:rPr b="0" i="0" lang="en-US" sz="1800" u="none" cap="none" strike="noStrike"/>
              <a:t>Object should be final in order to restrict subclass from altering immutability of parent class.</a:t>
            </a:r>
            <a:endParaRPr/>
          </a:p>
          <a:p>
            <a:pPr indent="0" lvl="0" marL="0" marR="0" rtl="0" algn="l">
              <a:spcBef>
                <a:spcPts val="0"/>
              </a:spcBef>
              <a:spcAft>
                <a:spcPts val="0"/>
              </a:spcAft>
              <a:buNone/>
            </a:pPr>
            <a:r>
              <a:t/>
            </a:r>
            <a:endParaRPr b="0" i="0" sz="1800" u="none" cap="none" strike="noStrike"/>
          </a:p>
        </p:txBody>
      </p:sp>
      <p:sp>
        <p:nvSpPr>
          <p:cNvPr id="1097" name="Google Shape;1097;g40a120c017_0_614:notes"/>
          <p:cNvSpPr txBox="1"/>
          <p:nvPr/>
        </p:nvSpPr>
        <p:spPr>
          <a:xfrm>
            <a:off x="457200" y="8791575"/>
            <a:ext cx="60771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a:solidFill>
                  <a:srgbClr val="000000"/>
                </a:solidFill>
                <a:latin typeface="Arial"/>
                <a:ea typeface="Arial"/>
                <a:cs typeface="Arial"/>
                <a:sym typeface="Arial"/>
              </a:rPr>
              <a:t>Java SE 8 Programming   4 - </a:t>
            </a:r>
            <a:fld id="{00000000-1234-1234-1234-123412341234}" type="slidenum">
              <a:rPr b="1" i="0" lang="en-US" sz="1100" u="none">
                <a:solidFill>
                  <a:srgbClr val="000000"/>
                </a:solidFill>
                <a:latin typeface="Arial"/>
                <a:ea typeface="Arial"/>
                <a:cs typeface="Arial"/>
                <a:sym typeface="Arial"/>
              </a:rP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 name="Shape 51"/>
        <p:cNvGrpSpPr/>
        <p:nvPr/>
      </p:nvGrpSpPr>
      <p:grpSpPr>
        <a:xfrm>
          <a:off x="0" y="0"/>
          <a:ext cx="0" cy="0"/>
          <a:chOff x="0" y="0"/>
          <a:chExt cx="0" cy="0"/>
        </a:xfrm>
      </p:grpSpPr>
      <p:sp>
        <p:nvSpPr>
          <p:cNvPr id="52" name="Google Shape;52;p1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lvl1pPr lvl="0"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1pPr>
            <a:lvl2pPr lvl="1"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2pPr>
            <a:lvl3pPr lvl="2"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3pPr>
            <a:lvl4pPr lvl="3"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4pPr>
            <a:lvl5pPr lvl="4"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5pPr>
            <a:lvl6pPr lvl="5"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6pPr>
            <a:lvl7pPr lvl="6"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7pPr>
            <a:lvl8pPr lvl="7"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8pPr>
            <a:lvl9pPr lvl="8"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9pPr>
          </a:lstStyle>
          <a:p/>
        </p:txBody>
      </p:sp>
      <p:sp>
        <p:nvSpPr>
          <p:cNvPr id="53" name="Google Shape;53;p1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lvl1pPr indent="-228600" lvl="0" marL="457200" marR="0" rtl="0" algn="l">
              <a:spcBef>
                <a:spcPts val="440"/>
              </a:spcBef>
              <a:spcAft>
                <a:spcPts val="0"/>
              </a:spcAft>
              <a:buSzPts val="1800"/>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rgbClr val="FF0000"/>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FF0000"/>
              </a:buClr>
              <a:buSzPts val="2000"/>
              <a:buFont typeface="Arial"/>
              <a:buChar char="–"/>
              <a:defRPr b="0" i="0" sz="2000" u="none" cap="none" strike="noStrike">
                <a:solidFill>
                  <a:schemeClr val="dk1"/>
                </a:solidFill>
                <a:latin typeface="Arial"/>
                <a:ea typeface="Arial"/>
                <a:cs typeface="Arial"/>
                <a:sym typeface="Arial"/>
              </a:defRPr>
            </a:lvl3pPr>
            <a:lvl4pPr indent="-280035" lvl="3" marL="1828800" marR="0" rtl="0" algn="l">
              <a:spcBef>
                <a:spcPts val="360"/>
              </a:spcBef>
              <a:spcAft>
                <a:spcPts val="0"/>
              </a:spcAft>
              <a:buClr>
                <a:schemeClr val="accent2"/>
              </a:buClr>
              <a:buSzPts val="810"/>
              <a:buFont typeface="Arial"/>
              <a:buChar char="—"/>
              <a:defRPr b="0" i="0" sz="1800" u="none" cap="none" strike="noStrike">
                <a:solidFill>
                  <a:schemeClr val="dk1"/>
                </a:solidFill>
                <a:latin typeface="Arial"/>
                <a:ea typeface="Arial"/>
                <a:cs typeface="Arial"/>
                <a:sym typeface="Arial"/>
              </a:defRPr>
            </a:lvl4pPr>
            <a:lvl5pPr indent="-284479" lvl="4" marL="22860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5pPr>
            <a:lvl6pPr indent="-284479" lvl="5" marL="27432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6pPr>
            <a:lvl7pPr indent="-284479" lvl="6" marL="32004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7pPr>
            <a:lvl8pPr indent="-284479" lvl="7" marL="36576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8pPr>
            <a:lvl9pPr indent="-284479" lvl="8" marL="41148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iz">
  <p:cSld name="Quiz">
    <p:spTree>
      <p:nvGrpSpPr>
        <p:cNvPr id="55" name="Shape 55"/>
        <p:cNvGrpSpPr/>
        <p:nvPr/>
      </p:nvGrpSpPr>
      <p:grpSpPr>
        <a:xfrm>
          <a:off x="0" y="0"/>
          <a:ext cx="0" cy="0"/>
          <a:chOff x="0" y="0"/>
          <a:chExt cx="0" cy="0"/>
        </a:xfrm>
      </p:grpSpPr>
      <p:sp>
        <p:nvSpPr>
          <p:cNvPr id="56" name="Google Shape;56;p1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lvl1pPr lvl="0"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1pPr>
            <a:lvl2pPr lvl="1"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2pPr>
            <a:lvl3pPr lvl="2"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3pPr>
            <a:lvl4pPr lvl="3"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4pPr>
            <a:lvl5pPr lvl="4"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5pPr>
            <a:lvl6pPr lvl="5"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6pPr>
            <a:lvl7pPr lvl="6"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7pPr>
            <a:lvl8pPr lvl="7"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8pPr>
            <a:lvl9pPr lvl="8"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9pPr>
          </a:lstStyle>
          <a:p/>
        </p:txBody>
      </p:sp>
      <p:sp>
        <p:nvSpPr>
          <p:cNvPr id="57" name="Google Shape;57;p14"/>
          <p:cNvSpPr txBox="1"/>
          <p:nvPr>
            <p:ph idx="1" type="body"/>
          </p:nvPr>
        </p:nvSpPr>
        <p:spPr>
          <a:xfrm>
            <a:off x="609600" y="1447800"/>
            <a:ext cx="7918500" cy="770400"/>
          </a:xfrm>
          <a:prstGeom prst="rect">
            <a:avLst/>
          </a:prstGeom>
          <a:noFill/>
          <a:ln>
            <a:noFill/>
          </a:ln>
        </p:spPr>
        <p:txBody>
          <a:bodyPr anchorCtr="0" anchor="t" bIns="12700" lIns="12700" spcFirstLastPara="1" rIns="12700" wrap="square" tIns="12700">
            <a:noAutofit/>
          </a:bodyPr>
          <a:lstStyle>
            <a:lvl1pPr indent="-228600" lvl="0" marL="457200" marR="0" rtl="0" algn="l">
              <a:spcBef>
                <a:spcPts val="440"/>
              </a:spcBef>
              <a:spcAft>
                <a:spcPts val="0"/>
              </a:spcAft>
              <a:buSzPts val="1800"/>
              <a:buNone/>
              <a:defRPr sz="2200">
                <a:solidFill>
                  <a:schemeClr val="dk1"/>
                </a:solidFill>
                <a:latin typeface="Arial"/>
                <a:ea typeface="Arial"/>
                <a:cs typeface="Arial"/>
                <a:sym typeface="Arial"/>
              </a:defRPr>
            </a:lvl1pPr>
            <a:lvl2pPr indent="-368300" lvl="1" marL="914400" marR="0" rtl="0" algn="l">
              <a:spcBef>
                <a:spcPts val="440"/>
              </a:spcBef>
              <a:spcAft>
                <a:spcPts val="0"/>
              </a:spcAft>
              <a:buClr>
                <a:srgbClr val="FF0000"/>
              </a:buClr>
              <a:buSzPts val="2200"/>
              <a:buFont typeface="Arial"/>
              <a:buAutoNum type="alphaLcPeriod"/>
              <a:defRPr b="0" i="0" sz="2200" u="none" cap="none" strike="noStrike">
                <a:solidFill>
                  <a:schemeClr val="dk1"/>
                </a:solidFill>
                <a:latin typeface="Arial"/>
                <a:ea typeface="Arial"/>
                <a:cs typeface="Arial"/>
                <a:sym typeface="Arial"/>
              </a:defRPr>
            </a:lvl2pPr>
            <a:lvl3pPr indent="-228600" lvl="2" marL="1371600" marR="0" rtl="0" algn="l">
              <a:spcBef>
                <a:spcPts val="400"/>
              </a:spcBef>
              <a:spcAft>
                <a:spcPts val="0"/>
              </a:spcAft>
              <a:buClr>
                <a:srgbClr val="FF0000"/>
              </a:buClr>
              <a:buSzPts val="2000"/>
              <a:buFont typeface="Arial"/>
              <a:buNone/>
              <a:defRPr b="0" i="0" sz="2000" u="none" cap="none" strike="noStrike">
                <a:solidFill>
                  <a:schemeClr val="dk1"/>
                </a:solidFill>
                <a:latin typeface="Arial"/>
                <a:ea typeface="Arial"/>
                <a:cs typeface="Arial"/>
                <a:sym typeface="Arial"/>
              </a:defRPr>
            </a:lvl3pPr>
            <a:lvl4pPr indent="-280035" lvl="3" marL="1828800" marR="0" rtl="0" algn="l">
              <a:spcBef>
                <a:spcPts val="360"/>
              </a:spcBef>
              <a:spcAft>
                <a:spcPts val="0"/>
              </a:spcAft>
              <a:buClr>
                <a:schemeClr val="accent2"/>
              </a:buClr>
              <a:buSzPts val="810"/>
              <a:buFont typeface="Arial"/>
              <a:buChar char="—"/>
              <a:defRPr b="0" i="0" sz="1800" u="none" cap="none" strike="noStrike">
                <a:solidFill>
                  <a:schemeClr val="dk1"/>
                </a:solidFill>
                <a:latin typeface="Arial"/>
                <a:ea typeface="Arial"/>
                <a:cs typeface="Arial"/>
                <a:sym typeface="Arial"/>
              </a:defRPr>
            </a:lvl4pPr>
            <a:lvl5pPr indent="-284479" lvl="4" marL="22860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5pPr>
            <a:lvl6pPr indent="-284479" lvl="5" marL="27432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6pPr>
            <a:lvl7pPr indent="-284479" lvl="6" marL="32004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7pPr>
            <a:lvl8pPr indent="-284479" lvl="7" marL="36576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8pPr>
            <a:lvl9pPr indent="-284479" lvl="8" marL="41148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9pPr>
          </a:lstStyle>
          <a:p/>
        </p:txBody>
      </p:sp>
      <p:sp>
        <p:nvSpPr>
          <p:cNvPr id="58" name="Google Shape;58;p1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9" name="Shape 59"/>
        <p:cNvGrpSpPr/>
        <p:nvPr/>
      </p:nvGrpSpPr>
      <p:grpSpPr>
        <a:xfrm>
          <a:off x="0" y="0"/>
          <a:ext cx="0" cy="0"/>
          <a:chOff x="0" y="0"/>
          <a:chExt cx="0" cy="0"/>
        </a:xfrm>
      </p:grpSpPr>
      <p:sp>
        <p:nvSpPr>
          <p:cNvPr id="60" name="Google Shape;60;p1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lvl1pPr lvl="0"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1pPr>
            <a:lvl2pPr lvl="1"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2pPr>
            <a:lvl3pPr lvl="2"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3pPr>
            <a:lvl4pPr lvl="3"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4pPr>
            <a:lvl5pPr lvl="4"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5pPr>
            <a:lvl6pPr lvl="5"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6pPr>
            <a:lvl7pPr lvl="6"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7pPr>
            <a:lvl8pPr lvl="7"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8pPr>
            <a:lvl9pPr lvl="8" marR="0" rtl="0" algn="ctr">
              <a:spcBef>
                <a:spcPts val="520"/>
              </a:spcBef>
              <a:spcAft>
                <a:spcPts val="0"/>
              </a:spcAft>
              <a:buSzPts val="2800"/>
              <a:buNone/>
              <a:defRPr b="1" i="0" sz="2600" u="none" cap="none" strike="noStrike">
                <a:solidFill>
                  <a:schemeClr val="dk1"/>
                </a:solidFill>
                <a:latin typeface="Arial"/>
                <a:ea typeface="Arial"/>
                <a:cs typeface="Arial"/>
                <a:sym typeface="Arial"/>
              </a:defRPr>
            </a:lvl9pPr>
          </a:lstStyle>
          <a:p/>
        </p:txBody>
      </p:sp>
      <p:sp>
        <p:nvSpPr>
          <p:cNvPr id="61" name="Google Shape;61;p15"/>
          <p:cNvSpPr txBox="1"/>
          <p:nvPr>
            <p:ph idx="1" type="body"/>
          </p:nvPr>
        </p:nvSpPr>
        <p:spPr>
          <a:xfrm>
            <a:off x="609600" y="1447800"/>
            <a:ext cx="3882900" cy="1767600"/>
          </a:xfrm>
          <a:prstGeom prst="rect">
            <a:avLst/>
          </a:prstGeom>
          <a:noFill/>
          <a:ln>
            <a:noFill/>
          </a:ln>
        </p:spPr>
        <p:txBody>
          <a:bodyPr anchorCtr="0" anchor="t" bIns="12700" lIns="12700" spcFirstLastPara="1" rIns="12700" wrap="square" tIns="12700">
            <a:noAutofit/>
          </a:bodyPr>
          <a:lstStyle>
            <a:lvl1pPr indent="-228600" lvl="0" marL="457200" marR="0" rtl="0" algn="l">
              <a:spcBef>
                <a:spcPts val="440"/>
              </a:spcBef>
              <a:spcAft>
                <a:spcPts val="0"/>
              </a:spcAft>
              <a:buSzPts val="1800"/>
              <a:buNone/>
              <a:defRPr sz="2200">
                <a:solidFill>
                  <a:schemeClr val="dk1"/>
                </a:solidFill>
                <a:latin typeface="Arial"/>
                <a:ea typeface="Arial"/>
                <a:cs typeface="Arial"/>
                <a:sym typeface="Arial"/>
              </a:defRPr>
            </a:lvl1pPr>
            <a:lvl2pPr indent="-368300" lvl="1" marL="914400" marR="0" rtl="0" algn="l">
              <a:spcBef>
                <a:spcPts val="440"/>
              </a:spcBef>
              <a:spcAft>
                <a:spcPts val="0"/>
              </a:spcAft>
              <a:buClr>
                <a:srgbClr val="FF0000"/>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FF0000"/>
              </a:buClr>
              <a:buSzPts val="2000"/>
              <a:buFont typeface="Arial"/>
              <a:buChar char="–"/>
              <a:defRPr b="0" i="0" sz="2000" u="none" cap="none" strike="noStrike">
                <a:solidFill>
                  <a:schemeClr val="dk1"/>
                </a:solidFill>
                <a:latin typeface="Arial"/>
                <a:ea typeface="Arial"/>
                <a:cs typeface="Arial"/>
                <a:sym typeface="Arial"/>
              </a:defRPr>
            </a:lvl3pPr>
            <a:lvl4pPr indent="-280035" lvl="3" marL="1828800" marR="0" rtl="0" algn="l">
              <a:spcBef>
                <a:spcPts val="360"/>
              </a:spcBef>
              <a:spcAft>
                <a:spcPts val="0"/>
              </a:spcAft>
              <a:buClr>
                <a:schemeClr val="accent2"/>
              </a:buClr>
              <a:buSzPts val="810"/>
              <a:buFont typeface="Arial"/>
              <a:buChar char="—"/>
              <a:defRPr b="0" i="0" sz="1800" u="none" cap="none" strike="noStrike">
                <a:solidFill>
                  <a:schemeClr val="dk1"/>
                </a:solidFill>
                <a:latin typeface="Arial"/>
                <a:ea typeface="Arial"/>
                <a:cs typeface="Arial"/>
                <a:sym typeface="Arial"/>
              </a:defRPr>
            </a:lvl4pPr>
            <a:lvl5pPr indent="-284479" lvl="4" marL="22860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5pPr>
            <a:lvl6pPr indent="-291464" lvl="5" marL="27432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6pPr>
            <a:lvl7pPr indent="-291464" lvl="6" marL="32004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7pPr>
            <a:lvl8pPr indent="-291465" lvl="7" marL="36576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8pPr>
            <a:lvl9pPr indent="-291465" lvl="8" marL="41148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15"/>
          <p:cNvSpPr txBox="1"/>
          <p:nvPr>
            <p:ph idx="2" type="body"/>
          </p:nvPr>
        </p:nvSpPr>
        <p:spPr>
          <a:xfrm>
            <a:off x="4645025" y="1447800"/>
            <a:ext cx="3882900" cy="1767600"/>
          </a:xfrm>
          <a:prstGeom prst="rect">
            <a:avLst/>
          </a:prstGeom>
          <a:noFill/>
          <a:ln>
            <a:noFill/>
          </a:ln>
        </p:spPr>
        <p:txBody>
          <a:bodyPr anchorCtr="0" anchor="t" bIns="12700" lIns="12700" spcFirstLastPara="1" rIns="12700" wrap="square" tIns="12700">
            <a:noAutofit/>
          </a:bodyPr>
          <a:lstStyle>
            <a:lvl1pPr indent="-228600" lvl="0" marL="457200" marR="0" rtl="0" algn="l">
              <a:spcBef>
                <a:spcPts val="440"/>
              </a:spcBef>
              <a:spcAft>
                <a:spcPts val="0"/>
              </a:spcAft>
              <a:buSzPts val="1800"/>
              <a:buNone/>
              <a:defRPr sz="2200">
                <a:solidFill>
                  <a:schemeClr val="dk1"/>
                </a:solidFill>
                <a:latin typeface="Arial"/>
                <a:ea typeface="Arial"/>
                <a:cs typeface="Arial"/>
                <a:sym typeface="Arial"/>
              </a:defRPr>
            </a:lvl1pPr>
            <a:lvl2pPr indent="-368300" lvl="1" marL="914400" marR="0" rtl="0" algn="l">
              <a:spcBef>
                <a:spcPts val="440"/>
              </a:spcBef>
              <a:spcAft>
                <a:spcPts val="0"/>
              </a:spcAft>
              <a:buClr>
                <a:srgbClr val="FF0000"/>
              </a:buClr>
              <a:buSzPts val="2200"/>
              <a:buFont typeface="Arial"/>
              <a:buChar char="•"/>
              <a:defRPr b="0" i="0" sz="22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FF0000"/>
              </a:buClr>
              <a:buSzPts val="2000"/>
              <a:buFont typeface="Arial"/>
              <a:buChar char="–"/>
              <a:defRPr b="0" i="0" sz="2000" u="none" cap="none" strike="noStrike">
                <a:solidFill>
                  <a:schemeClr val="dk1"/>
                </a:solidFill>
                <a:latin typeface="Arial"/>
                <a:ea typeface="Arial"/>
                <a:cs typeface="Arial"/>
                <a:sym typeface="Arial"/>
              </a:defRPr>
            </a:lvl3pPr>
            <a:lvl4pPr indent="-280035" lvl="3" marL="1828800" marR="0" rtl="0" algn="l">
              <a:spcBef>
                <a:spcPts val="360"/>
              </a:spcBef>
              <a:spcAft>
                <a:spcPts val="0"/>
              </a:spcAft>
              <a:buClr>
                <a:schemeClr val="accent2"/>
              </a:buClr>
              <a:buSzPts val="810"/>
              <a:buFont typeface="Arial"/>
              <a:buChar char="—"/>
              <a:defRPr b="0" i="0" sz="1800" u="none" cap="none" strike="noStrike">
                <a:solidFill>
                  <a:schemeClr val="dk1"/>
                </a:solidFill>
                <a:latin typeface="Arial"/>
                <a:ea typeface="Arial"/>
                <a:cs typeface="Arial"/>
                <a:sym typeface="Arial"/>
              </a:defRPr>
            </a:lvl4pPr>
            <a:lvl5pPr indent="-284479" lvl="4" marL="2286000" marR="0" rtl="0" algn="l">
              <a:spcBef>
                <a:spcPts val="320"/>
              </a:spcBef>
              <a:spcAft>
                <a:spcPts val="0"/>
              </a:spcAft>
              <a:buClr>
                <a:schemeClr val="accent2"/>
              </a:buClr>
              <a:buSzPts val="880"/>
              <a:buFont typeface="Arial"/>
              <a:buChar char="—"/>
              <a:defRPr b="0" i="0" sz="1600" u="none" cap="none" strike="noStrike">
                <a:solidFill>
                  <a:schemeClr val="dk1"/>
                </a:solidFill>
                <a:latin typeface="Arial"/>
                <a:ea typeface="Arial"/>
                <a:cs typeface="Arial"/>
                <a:sym typeface="Arial"/>
              </a:defRPr>
            </a:lvl5pPr>
            <a:lvl6pPr indent="-291464" lvl="5" marL="27432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6pPr>
            <a:lvl7pPr indent="-291464" lvl="6" marL="32004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7pPr>
            <a:lvl8pPr indent="-291465" lvl="7" marL="36576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8pPr>
            <a:lvl9pPr indent="-291465" lvl="8" marL="4114800" marR="0" rtl="0" algn="l">
              <a:spcBef>
                <a:spcPts val="360"/>
              </a:spcBef>
              <a:spcAft>
                <a:spcPts val="0"/>
              </a:spcAft>
              <a:buClr>
                <a:schemeClr val="accent2"/>
              </a:buClr>
              <a:buSzPts val="990"/>
              <a:buFont typeface="Arial"/>
              <a:buChar char="—"/>
              <a:defRPr b="0" i="0" sz="1800" u="none" cap="none" strike="noStrike">
                <a:solidFill>
                  <a:schemeClr val="dk1"/>
                </a:solidFill>
                <a:latin typeface="Arial"/>
                <a:ea typeface="Arial"/>
                <a:cs typeface="Arial"/>
                <a:sym typeface="Arial"/>
              </a:defRPr>
            </a:lvl9pPr>
          </a:lstStyle>
          <a:p/>
        </p:txBody>
      </p:sp>
      <p:sp>
        <p:nvSpPr>
          <p:cNvPr id="63" name="Google Shape;63;p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 name="Shape 6"/>
        <p:cNvGrpSpPr/>
        <p:nvPr/>
      </p:nvGrpSpPr>
      <p:grpSpPr>
        <a:xfrm>
          <a:off x="0" y="0"/>
          <a:ext cx="0" cy="0"/>
          <a:chOff x="0" y="0"/>
          <a:chExt cx="0" cy="0"/>
        </a:xfrm>
      </p:grpSpPr>
      <p:sp>
        <p:nvSpPr>
          <p:cNvPr id="7" name="Google Shape;7;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9" name="Google Shape;9;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2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2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2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2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2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2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3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2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2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2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 Id="rId3" Type="http://schemas.openxmlformats.org/officeDocument/2006/relationships/image" Target="../media/image3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3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3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 Id="rId3" Type="http://schemas.openxmlformats.org/officeDocument/2006/relationships/image" Target="../media/image3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3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3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3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3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 Id="rId3" Type="http://schemas.openxmlformats.org/officeDocument/2006/relationships/image" Target="../media/image3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3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 Id="rId3" Type="http://schemas.openxmlformats.org/officeDocument/2006/relationships/image" Target="../media/image3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 Id="rId3" Type="http://schemas.openxmlformats.org/officeDocument/2006/relationships/image" Target="../media/image37.png"/><Relationship Id="rId4" Type="http://schemas.openxmlformats.org/officeDocument/2006/relationships/image" Target="../media/image3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5.xml"/><Relationship Id="rId3" Type="http://schemas.openxmlformats.org/officeDocument/2006/relationships/image" Target="../media/image4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6.xml"/><Relationship Id="rId3" Type="http://schemas.openxmlformats.org/officeDocument/2006/relationships/image" Target="../media/image4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7.xml"/><Relationship Id="rId3" Type="http://schemas.openxmlformats.org/officeDocument/2006/relationships/image" Target="../media/image4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 Id="rId3" Type="http://schemas.openxmlformats.org/officeDocument/2006/relationships/image" Target="../media/image4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0.xml"/><Relationship Id="rId3" Type="http://schemas.openxmlformats.org/officeDocument/2006/relationships/image" Target="../media/image4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1.xml"/><Relationship Id="rId3" Type="http://schemas.openxmlformats.org/officeDocument/2006/relationships/image" Target="../media/image4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0.xml"/><Relationship Id="rId3" Type="http://schemas.openxmlformats.org/officeDocument/2006/relationships/image" Target="../media/image4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1.xml"/><Relationship Id="rId3" Type="http://schemas.openxmlformats.org/officeDocument/2006/relationships/image" Target="../media/image4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0.xml"/><Relationship Id="rId3" Type="http://schemas.openxmlformats.org/officeDocument/2006/relationships/image" Target="../media/image5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9.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6.xml"/><Relationship Id="rId3" Type="http://schemas.openxmlformats.org/officeDocument/2006/relationships/image" Target="../media/image51.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8.xml"/><Relationship Id="rId3" Type="http://schemas.openxmlformats.org/officeDocument/2006/relationships/image" Target="../media/image50.png"/><Relationship Id="rId4" Type="http://schemas.openxmlformats.org/officeDocument/2006/relationships/image" Target="../media/image5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9.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5.xml"/><Relationship Id="rId3" Type="http://schemas.openxmlformats.org/officeDocument/2006/relationships/image" Target="../media/image57.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8.xml"/><Relationship Id="rId3" Type="http://schemas.openxmlformats.org/officeDocument/2006/relationships/image" Target="../media/image5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2.xml"/><Relationship Id="rId3" Type="http://schemas.openxmlformats.org/officeDocument/2006/relationships/image" Target="../media/image59.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3.xml"/><Relationship Id="rId3" Type="http://schemas.openxmlformats.org/officeDocument/2006/relationships/image" Target="../media/image6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4.xml"/><Relationship Id="rId3" Type="http://schemas.openxmlformats.org/officeDocument/2006/relationships/image" Target="../media/image60.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9.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0.xml"/><Relationship Id="rId3" Type="http://schemas.openxmlformats.org/officeDocument/2006/relationships/image" Target="../media/image62.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1.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7.png"/><Relationship Id="rId8" Type="http://schemas.openxmlformats.org/officeDocument/2006/relationships/image" Target="../media/image66.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7.xml"/><Relationship Id="rId3" Type="http://schemas.openxmlformats.org/officeDocument/2006/relationships/hyperlink" Target="about:blank" TargetMode="Externa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3.xml"/><Relationship Id="rId3" Type="http://schemas.openxmlformats.org/officeDocument/2006/relationships/image" Target="../media/image69.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7.xml"/><Relationship Id="rId3" Type="http://schemas.openxmlformats.org/officeDocument/2006/relationships/image" Target="../media/image70.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8.xml"/><Relationship Id="rId3" Type="http://schemas.openxmlformats.org/officeDocument/2006/relationships/image" Target="../media/image71.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9.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6.xml"/><Relationship Id="rId3" Type="http://schemas.openxmlformats.org/officeDocument/2006/relationships/image" Target="../media/image72.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8.xml"/><Relationship Id="rId3" Type="http://schemas.openxmlformats.org/officeDocument/2006/relationships/image" Target="../media/image74.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9.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3.xml"/><Relationship Id="rId3" Type="http://schemas.openxmlformats.org/officeDocument/2006/relationships/image" Target="../media/image79.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5.xml"/><Relationship Id="rId3" Type="http://schemas.openxmlformats.org/officeDocument/2006/relationships/image" Target="../media/image75.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6.xml"/><Relationship Id="rId3" Type="http://schemas.openxmlformats.org/officeDocument/2006/relationships/image" Target="../media/image76.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7.xml"/><Relationship Id="rId3" Type="http://schemas.openxmlformats.org/officeDocument/2006/relationships/image" Target="../media/image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8.xml"/><Relationship Id="rId3" Type="http://schemas.openxmlformats.org/officeDocument/2006/relationships/image" Target="../media/image77.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7.xml"/><Relationship Id="rId3" Type="http://schemas.openxmlformats.org/officeDocument/2006/relationships/image" Target="../media/image80.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8.xml"/><Relationship Id="rId3" Type="http://schemas.openxmlformats.org/officeDocument/2006/relationships/image" Target="../media/image78.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9.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0.xml"/><Relationship Id="rId3" Type="http://schemas.openxmlformats.org/officeDocument/2006/relationships/image" Target="../media/image81.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9.xml"/><Relationship Id="rId3"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0.xml"/><Relationship Id="rId3" Type="http://schemas.openxmlformats.org/officeDocument/2006/relationships/image" Target="../media/image86.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4.xml"/><Relationship Id="rId3" Type="http://schemas.openxmlformats.org/officeDocument/2006/relationships/image" Target="../media/image83.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5.xml"/><Relationship Id="rId3" Type="http://schemas.openxmlformats.org/officeDocument/2006/relationships/image" Target="../media/image84.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6.xml"/><Relationship Id="rId3" Type="http://schemas.openxmlformats.org/officeDocument/2006/relationships/image" Target="../media/image84.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8.xml"/><Relationship Id="rId3" Type="http://schemas.openxmlformats.org/officeDocument/2006/relationships/image" Target="../media/image85.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1.xml"/><Relationship Id="rId3" Type="http://schemas.openxmlformats.org/officeDocument/2006/relationships/image" Target="../media/image84.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5.xml"/><Relationship Id="rId3" Type="http://schemas.openxmlformats.org/officeDocument/2006/relationships/image" Target="../media/image87.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6.xml"/><Relationship Id="rId3" Type="http://schemas.openxmlformats.org/officeDocument/2006/relationships/image" Target="../media/image88.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6"/>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Syntax and Class Review</a:t>
            </a:r>
            <a:endParaRPr/>
          </a:p>
        </p:txBody>
      </p:sp>
      <p:cxnSp>
        <p:nvCxnSpPr>
          <p:cNvPr id="69" name="Google Shape;69;p16"/>
          <p:cNvCxnSpPr/>
          <p:nvPr/>
        </p:nvCxnSpPr>
        <p:spPr>
          <a:xfrm>
            <a:off x="1828800" y="4495800"/>
            <a:ext cx="990600" cy="0"/>
          </a:xfrm>
          <a:prstGeom prst="straightConnector1">
            <a:avLst/>
          </a:prstGeom>
          <a:noFill/>
          <a:ln>
            <a:noFil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Primitive Data Types</a:t>
            </a:r>
            <a:endParaRPr/>
          </a:p>
        </p:txBody>
      </p:sp>
      <p:sp>
        <p:nvSpPr>
          <p:cNvPr id="158" name="Google Shape;158;p25"/>
          <p:cNvSpPr txBox="1"/>
          <p:nvPr>
            <p:ph idx="1" type="body"/>
          </p:nvPr>
        </p:nvSpPr>
        <p:spPr>
          <a:xfrm>
            <a:off x="609600" y="4649787"/>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000"/>
              <a:buFont typeface="Arial"/>
              <a:buNone/>
            </a:pPr>
            <a:r>
              <a:rPr b="0" i="0" lang="en-US" sz="2000" u="none">
                <a:solidFill>
                  <a:schemeClr val="dk1"/>
                </a:solidFill>
                <a:latin typeface="Arial"/>
                <a:ea typeface="Arial"/>
                <a:cs typeface="Arial"/>
                <a:sym typeface="Arial"/>
              </a:rPr>
              <a:t>Append uppercase or lowercase "</a:t>
            </a:r>
            <a:r>
              <a:rPr b="0" i="0" lang="en-US" sz="2000" u="none">
                <a:solidFill>
                  <a:schemeClr val="dk1"/>
                </a:solidFill>
                <a:latin typeface="Courier New"/>
                <a:ea typeface="Courier New"/>
                <a:cs typeface="Courier New"/>
                <a:sym typeface="Courier New"/>
              </a:rPr>
              <a:t>L</a:t>
            </a:r>
            <a:r>
              <a:rPr b="0" i="0" lang="en-US" sz="2000" u="none">
                <a:solidFill>
                  <a:schemeClr val="dk1"/>
                </a:solidFill>
                <a:latin typeface="Arial"/>
                <a:ea typeface="Arial"/>
                <a:cs typeface="Arial"/>
                <a:sym typeface="Arial"/>
              </a:rPr>
              <a:t>" or "</a:t>
            </a:r>
            <a:r>
              <a:rPr b="0" i="0" lang="en-US" sz="2000" u="none">
                <a:solidFill>
                  <a:schemeClr val="dk1"/>
                </a:solidFill>
                <a:latin typeface="Courier New"/>
                <a:ea typeface="Courier New"/>
                <a:cs typeface="Courier New"/>
                <a:sym typeface="Courier New"/>
              </a:rPr>
              <a:t>F</a:t>
            </a:r>
            <a:r>
              <a:rPr b="0" i="0" lang="en-US" sz="2000" u="none">
                <a:solidFill>
                  <a:schemeClr val="dk1"/>
                </a:solidFill>
                <a:latin typeface="Arial"/>
                <a:ea typeface="Arial"/>
                <a:cs typeface="Arial"/>
                <a:sym typeface="Arial"/>
              </a:rPr>
              <a:t>" to the number to specify a long or a float number.</a:t>
            </a:r>
            <a:endParaRPr/>
          </a:p>
        </p:txBody>
      </p:sp>
      <p:graphicFrame>
        <p:nvGraphicFramePr>
          <p:cNvPr id="159" name="Google Shape;159;p25"/>
          <p:cNvGraphicFramePr/>
          <p:nvPr/>
        </p:nvGraphicFramePr>
        <p:xfrm>
          <a:off x="762000" y="990600"/>
          <a:ext cx="3000000" cy="3000000"/>
        </p:xfrm>
        <a:graphic>
          <a:graphicData uri="http://schemas.openxmlformats.org/drawingml/2006/table">
            <a:tbl>
              <a:tblPr>
                <a:noFill/>
                <a:tableStyleId>{A0095474-483F-4493-A76D-1D2E1571B2CC}</a:tableStyleId>
              </a:tblPr>
              <a:tblGrid>
                <a:gridCol w="1971675"/>
                <a:gridCol w="1970075"/>
                <a:gridCol w="1970075"/>
                <a:gridCol w="1970075"/>
              </a:tblGrid>
              <a:tr h="749300">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Integer</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Floating</a:t>
                      </a:r>
                      <a:endParaRPr/>
                    </a:p>
                    <a:p>
                      <a:pPr indent="0" lvl="0" marL="0" marR="0" rtl="0" algn="ctr">
                        <a:lnSpc>
                          <a:spcPct val="100000"/>
                        </a:lnSpc>
                        <a:spcBef>
                          <a:spcPts val="36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Point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Character</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True</a:t>
                      </a:r>
                      <a:endParaRPr/>
                    </a:p>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False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r>
              <a:tr h="1268400">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byte</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short</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int</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long</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float</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double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char</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boolean</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1268400">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1, 2, 3, 42</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7L</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0xff</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0b or 0B </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22.0F</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.3337F</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4.022E23</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'\u0061'</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true</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false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bl>
          </a:graphicData>
        </a:graphic>
      </p:graphicFrame>
      <p:sp>
        <p:nvSpPr>
          <p:cNvPr id="160" name="Google Shape;160;p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1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1108" name="Google Shape;1108;p11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access levels: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protected</a:t>
            </a:r>
            <a:r>
              <a:rPr b="0" i="0" lang="en-US" sz="2200" u="none" cap="none" strike="noStrike">
                <a:solidFill>
                  <a:schemeClr val="dk1"/>
                </a:solidFill>
                <a:latin typeface="Arial"/>
                <a:ea typeface="Arial"/>
                <a:cs typeface="Arial"/>
                <a:sym typeface="Arial"/>
              </a:rPr>
              <a:t>, default, and </a:t>
            </a:r>
            <a:r>
              <a:rPr b="0" i="0" lang="en-US" sz="2200" u="none" cap="none" strike="noStrike">
                <a:solidFill>
                  <a:schemeClr val="dk1"/>
                </a:solidFill>
                <a:latin typeface="Courier New"/>
                <a:ea typeface="Courier New"/>
                <a:cs typeface="Courier New"/>
                <a:sym typeface="Courier New"/>
              </a:rPr>
              <a:t>public</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Override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virtual method invocation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t>
            </a:r>
            <a:r>
              <a:rPr b="0" i="0" lang="en-US" sz="2200" u="none" cap="none" strike="noStrike">
                <a:solidFill>
                  <a:schemeClr val="dk1"/>
                </a:solidFill>
                <a:latin typeface="Courier New"/>
                <a:ea typeface="Courier New"/>
                <a:cs typeface="Courier New"/>
                <a:sym typeface="Courier New"/>
              </a:rPr>
              <a:t>varargs</a:t>
            </a:r>
            <a:r>
              <a:rPr b="0" i="0" lang="en-US" sz="2200" u="none" cap="none" strike="noStrike">
                <a:solidFill>
                  <a:schemeClr val="dk1"/>
                </a:solidFill>
                <a:latin typeface="Arial"/>
                <a:ea typeface="Arial"/>
                <a:cs typeface="Arial"/>
                <a:sym typeface="Arial"/>
              </a:rPr>
              <a:t> to specify variable arguments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instanceof</a:t>
            </a:r>
            <a:r>
              <a:rPr b="0" i="0" lang="en-US" sz="2200" u="none" cap="none" strike="noStrike">
                <a:solidFill>
                  <a:schemeClr val="dk1"/>
                </a:solidFill>
                <a:latin typeface="Arial"/>
                <a:ea typeface="Arial"/>
                <a:cs typeface="Arial"/>
                <a:sym typeface="Arial"/>
              </a:rPr>
              <a:t> operator to compare object types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upward and downward casts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Model business problems by using the </a:t>
            </a:r>
            <a:r>
              <a:rPr b="0" i="0" lang="en-US" sz="2200" u="none" cap="none" strike="noStrike">
                <a:solidFill>
                  <a:schemeClr val="dk1"/>
                </a:solidFill>
                <a:latin typeface="Courier New"/>
                <a:ea typeface="Courier New"/>
                <a:cs typeface="Courier New"/>
                <a:sym typeface="Courier New"/>
              </a:rPr>
              <a:t>static</a:t>
            </a:r>
            <a:r>
              <a:rPr b="0" i="0" lang="en-US" sz="2200" u="none" cap="none" strike="noStrike">
                <a:solidFill>
                  <a:schemeClr val="dk1"/>
                </a:solidFill>
                <a:latin typeface="Arial"/>
                <a:ea typeface="Arial"/>
                <a:cs typeface="Arial"/>
                <a:sym typeface="Arial"/>
              </a:rPr>
              <a:t> keyword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the singleton design pattern</a:t>
            </a:r>
            <a:endParaRPr/>
          </a:p>
        </p:txBody>
      </p:sp>
      <p:pic>
        <p:nvPicPr>
          <p:cNvPr descr="Duke-Summary.gif" id="1109" name="Google Shape;1109;p115"/>
          <p:cNvPicPr preferRelativeResize="0"/>
          <p:nvPr/>
        </p:nvPicPr>
        <p:blipFill rotWithShape="1">
          <a:blip r:embed="rId3">
            <a:alphaModFix/>
          </a:blip>
          <a:srcRect b="0" l="0" r="0" t="0"/>
          <a:stretch/>
        </p:blipFill>
        <p:spPr>
          <a:xfrm>
            <a:off x="6629400" y="5105400"/>
            <a:ext cx="1589087" cy="1143000"/>
          </a:xfrm>
          <a:prstGeom prst="rect">
            <a:avLst/>
          </a:prstGeom>
          <a:noFill/>
          <a:ln>
            <a:noFill/>
          </a:ln>
        </p:spPr>
      </p:pic>
      <p:sp>
        <p:nvSpPr>
          <p:cNvPr id="1110" name="Google Shape;1110;p1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pic>
        <p:nvPicPr>
          <p:cNvPr descr="Duke-Practise-Overview.gif" id="1116" name="Google Shape;1116;p116"/>
          <p:cNvPicPr preferRelativeResize="0"/>
          <p:nvPr/>
        </p:nvPicPr>
        <p:blipFill rotWithShape="1">
          <a:blip r:embed="rId3">
            <a:alphaModFix/>
          </a:blip>
          <a:srcRect b="0" l="0" r="0" t="0"/>
          <a:stretch/>
        </p:blipFill>
        <p:spPr>
          <a:xfrm>
            <a:off x="6705600" y="4191000"/>
            <a:ext cx="1828800" cy="1873250"/>
          </a:xfrm>
          <a:prstGeom prst="rect">
            <a:avLst/>
          </a:prstGeom>
          <a:noFill/>
          <a:ln>
            <a:noFill/>
          </a:ln>
        </p:spPr>
      </p:pic>
      <p:sp>
        <p:nvSpPr>
          <p:cNvPr id="1117" name="Google Shape;1117;p11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4-1 Overview: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Overriding Methods and Applying Polymorphism</a:t>
            </a:r>
            <a:endParaRPr/>
          </a:p>
        </p:txBody>
      </p:sp>
      <p:sp>
        <p:nvSpPr>
          <p:cNvPr id="1118" name="Google Shape;1118;p116"/>
          <p:cNvSpPr txBox="1"/>
          <p:nvPr>
            <p:ph idx="1" type="body"/>
          </p:nvPr>
        </p:nvSpPr>
        <p:spPr>
          <a:xfrm>
            <a:off x="609600" y="1447800"/>
            <a:ext cx="7918500" cy="18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Modifying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Director</a:t>
            </a:r>
            <a:r>
              <a:rPr b="0" i="0" lang="en-US" sz="2200" u="none" cap="none" strike="noStrike">
                <a:solidFill>
                  <a:schemeClr val="dk1"/>
                </a:solidFill>
                <a:latin typeface="Arial"/>
                <a:ea typeface="Arial"/>
                <a:cs typeface="Arial"/>
                <a:sym typeface="Arial"/>
              </a:rPr>
              <a:t> classes; overriding the </a:t>
            </a:r>
            <a:r>
              <a:rPr b="0" i="0" lang="en-US" sz="2200" u="none" cap="none" strike="noStrike">
                <a:solidFill>
                  <a:schemeClr val="dk1"/>
                </a:solidFill>
                <a:latin typeface="Courier New"/>
                <a:ea typeface="Courier New"/>
                <a:cs typeface="Courier New"/>
                <a:sym typeface="Courier New"/>
              </a:rPr>
              <a:t>toString()</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an </a:t>
            </a:r>
            <a:r>
              <a:rPr b="0" i="0" lang="en-US" sz="2200" u="none" cap="none" strike="noStrike">
                <a:solidFill>
                  <a:schemeClr val="dk1"/>
                </a:solidFill>
                <a:latin typeface="Courier New"/>
                <a:ea typeface="Courier New"/>
                <a:cs typeface="Courier New"/>
                <a:sym typeface="Courier New"/>
              </a:rPr>
              <a:t>EmployeeStockPlan</a:t>
            </a:r>
            <a:r>
              <a:rPr b="0" i="0" lang="en-US" sz="2200" u="none" cap="none" strike="noStrike">
                <a:solidFill>
                  <a:schemeClr val="dk1"/>
                </a:solidFill>
                <a:latin typeface="Arial"/>
                <a:ea typeface="Arial"/>
                <a:cs typeface="Arial"/>
                <a:sym typeface="Arial"/>
              </a:rPr>
              <a:t> class with a grant stock method that uses the </a:t>
            </a:r>
            <a:r>
              <a:rPr b="0" i="0" lang="en-US" sz="2200" u="none" cap="none" strike="noStrike">
                <a:solidFill>
                  <a:schemeClr val="dk1"/>
                </a:solidFill>
                <a:latin typeface="Courier New"/>
                <a:ea typeface="Courier New"/>
                <a:cs typeface="Courier New"/>
                <a:sym typeface="Courier New"/>
              </a:rPr>
              <a:t>instanceof</a:t>
            </a:r>
            <a:r>
              <a:rPr b="0" i="0" lang="en-US" sz="2200" u="none" cap="none" strike="noStrike">
                <a:solidFill>
                  <a:schemeClr val="dk1"/>
                </a:solidFill>
                <a:latin typeface="Arial"/>
                <a:ea typeface="Arial"/>
                <a:cs typeface="Arial"/>
                <a:sym typeface="Arial"/>
              </a:rPr>
              <a:t> keyword</a:t>
            </a:r>
            <a:endParaRPr/>
          </a:p>
        </p:txBody>
      </p:sp>
      <p:sp>
        <p:nvSpPr>
          <p:cNvPr id="1119" name="Google Shape;1119;p1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pic>
        <p:nvPicPr>
          <p:cNvPr descr="Duke-Practise-Overview.gif" id="1125" name="Google Shape;1125;p117"/>
          <p:cNvPicPr preferRelativeResize="0"/>
          <p:nvPr/>
        </p:nvPicPr>
        <p:blipFill rotWithShape="1">
          <a:blip r:embed="rId3">
            <a:alphaModFix/>
          </a:blip>
          <a:srcRect b="0" l="0" r="0" t="0"/>
          <a:stretch/>
        </p:blipFill>
        <p:spPr>
          <a:xfrm>
            <a:off x="6705600" y="4114800"/>
            <a:ext cx="1828800" cy="1873250"/>
          </a:xfrm>
          <a:prstGeom prst="rect">
            <a:avLst/>
          </a:prstGeom>
          <a:noFill/>
          <a:ln>
            <a:noFill/>
          </a:ln>
        </p:spPr>
      </p:pic>
      <p:sp>
        <p:nvSpPr>
          <p:cNvPr id="1126" name="Google Shape;1126;p11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4-2 Overview: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Overriding Methods and Applying Polymorphism</a:t>
            </a:r>
            <a:endParaRPr/>
          </a:p>
        </p:txBody>
      </p:sp>
      <p:sp>
        <p:nvSpPr>
          <p:cNvPr id="1127" name="Google Shape;1127;p117"/>
          <p:cNvSpPr txBox="1"/>
          <p:nvPr>
            <p:ph idx="1" type="body"/>
          </p:nvPr>
        </p:nvSpPr>
        <p:spPr>
          <a:xfrm>
            <a:off x="609600" y="1447800"/>
            <a:ext cx="7918500" cy="1516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Fixing compilation errors caused due to casting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Identifying runtime exception caused due to improper casting</a:t>
            </a:r>
            <a:endParaRPr/>
          </a:p>
        </p:txBody>
      </p:sp>
      <p:sp>
        <p:nvSpPr>
          <p:cNvPr id="1128" name="Google Shape;1128;p1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18"/>
          <p:cNvSpPr txBox="1"/>
          <p:nvPr>
            <p:ph type="title"/>
          </p:nvPr>
        </p:nvSpPr>
        <p:spPr>
          <a:xfrm>
            <a:off x="609600" y="439737"/>
            <a:ext cx="7918500" cy="5508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4-3 Overview:</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Applying the Singleton Design Pattern </a:t>
            </a:r>
            <a:br>
              <a:rPr b="1" i="0" lang="en-US" sz="2600" u="none" cap="none" strike="noStrike">
                <a:solidFill>
                  <a:schemeClr val="dk1"/>
                </a:solidFill>
                <a:latin typeface="Arial"/>
                <a:ea typeface="Arial"/>
                <a:cs typeface="Arial"/>
                <a:sym typeface="Arial"/>
              </a:rPr>
            </a:br>
            <a:endParaRPr/>
          </a:p>
        </p:txBody>
      </p:sp>
      <p:sp>
        <p:nvSpPr>
          <p:cNvPr id="1135" name="Google Shape;1135;p118"/>
          <p:cNvSpPr txBox="1"/>
          <p:nvPr>
            <p:ph idx="1" type="body"/>
          </p:nvPr>
        </p:nvSpPr>
        <p:spPr>
          <a:xfrm>
            <a:off x="609600" y="1447800"/>
            <a:ext cx="7918500" cy="1041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using the </a:t>
            </a:r>
            <a:r>
              <a:rPr b="0" i="0" lang="en-US" sz="2200" u="none">
                <a:solidFill>
                  <a:schemeClr val="dk1"/>
                </a:solidFill>
                <a:latin typeface="Courier New"/>
                <a:ea typeface="Courier New"/>
                <a:cs typeface="Courier New"/>
                <a:sym typeface="Courier New"/>
              </a:rPr>
              <a:t>static</a:t>
            </a:r>
            <a:r>
              <a:rPr b="0" i="0" lang="en-US" sz="2200" u="none">
                <a:solidFill>
                  <a:schemeClr val="dk1"/>
                </a:solidFill>
                <a:latin typeface="Arial"/>
                <a:ea typeface="Arial"/>
                <a:cs typeface="Arial"/>
                <a:sym typeface="Arial"/>
              </a:rPr>
              <a:t> and </a:t>
            </a:r>
            <a:r>
              <a:rPr b="0" i="0" lang="en-US" sz="2200" u="none">
                <a:solidFill>
                  <a:schemeClr val="dk1"/>
                </a:solidFill>
                <a:latin typeface="Courier New"/>
                <a:ea typeface="Courier New"/>
                <a:cs typeface="Courier New"/>
                <a:sym typeface="Courier New"/>
              </a:rPr>
              <a:t>final</a:t>
            </a:r>
            <a:r>
              <a:rPr b="0" i="0" lang="en-US" sz="2200" u="none">
                <a:solidFill>
                  <a:schemeClr val="dk1"/>
                </a:solidFill>
                <a:latin typeface="Arial"/>
                <a:ea typeface="Arial"/>
                <a:cs typeface="Arial"/>
                <a:sym typeface="Arial"/>
              </a:rPr>
              <a:t> keywords and refactoring an existing application to implement the singleton design pattern.</a:t>
            </a:r>
            <a:endParaRPr/>
          </a:p>
        </p:txBody>
      </p:sp>
      <p:pic>
        <p:nvPicPr>
          <p:cNvPr descr="Duke-Practise-Overview.gif" id="1136" name="Google Shape;1136;p118"/>
          <p:cNvPicPr preferRelativeResize="0"/>
          <p:nvPr/>
        </p:nvPicPr>
        <p:blipFill rotWithShape="1">
          <a:blip r:embed="rId3">
            <a:alphaModFix/>
          </a:blip>
          <a:srcRect b="0" l="0" r="0" t="0"/>
          <a:stretch/>
        </p:blipFill>
        <p:spPr>
          <a:xfrm>
            <a:off x="6705600" y="4114800"/>
            <a:ext cx="1828800" cy="1873250"/>
          </a:xfrm>
          <a:prstGeom prst="rect">
            <a:avLst/>
          </a:prstGeom>
          <a:noFill/>
          <a:ln>
            <a:noFill/>
          </a:ln>
        </p:spPr>
      </p:pic>
      <p:sp>
        <p:nvSpPr>
          <p:cNvPr id="1137" name="Google Shape;1137;p11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19"/>
          <p:cNvSpPr txBox="1"/>
          <p:nvPr/>
        </p:nvSpPr>
        <p:spPr>
          <a:xfrm>
            <a:off x="609600" y="2895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4" name="Google Shape;1144;p11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145" name="Google Shape;1145;p119"/>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Suppose that you have an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class with a </a:t>
            </a:r>
            <a:r>
              <a:rPr b="0" i="0" lang="en-US" sz="2200" u="none">
                <a:solidFill>
                  <a:schemeClr val="dk1"/>
                </a:solidFill>
                <a:latin typeface="Courier New"/>
                <a:ea typeface="Courier New"/>
                <a:cs typeface="Courier New"/>
                <a:sym typeface="Courier New"/>
              </a:rPr>
              <a:t>withdraw()</a:t>
            </a:r>
            <a:r>
              <a:rPr b="0" i="0" lang="en-US" sz="2200" u="none">
                <a:solidFill>
                  <a:schemeClr val="dk1"/>
                </a:solidFill>
                <a:latin typeface="Arial"/>
                <a:ea typeface="Arial"/>
                <a:cs typeface="Arial"/>
                <a:sym typeface="Arial"/>
              </a:rPr>
              <a:t> method, and a </a:t>
            </a:r>
            <a:r>
              <a:rPr b="0" i="0" lang="en-US" sz="2200" u="none">
                <a:solidFill>
                  <a:schemeClr val="dk1"/>
                </a:solidFill>
                <a:latin typeface="Courier New"/>
                <a:ea typeface="Courier New"/>
                <a:cs typeface="Courier New"/>
                <a:sym typeface="Courier New"/>
              </a:rPr>
              <a:t>Checking</a:t>
            </a:r>
            <a:r>
              <a:rPr b="0" i="0" lang="en-US" sz="2200" u="none">
                <a:solidFill>
                  <a:schemeClr val="dk1"/>
                </a:solidFill>
                <a:latin typeface="Arial"/>
                <a:ea typeface="Arial"/>
                <a:cs typeface="Arial"/>
                <a:sym typeface="Arial"/>
              </a:rPr>
              <a:t> class that extends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that declares its own </a:t>
            </a:r>
            <a:r>
              <a:rPr b="0" i="0" lang="en-US" sz="2200" u="none">
                <a:solidFill>
                  <a:schemeClr val="dk1"/>
                </a:solidFill>
                <a:latin typeface="Courier New"/>
                <a:ea typeface="Courier New"/>
                <a:cs typeface="Courier New"/>
                <a:sym typeface="Courier New"/>
              </a:rPr>
              <a:t>withdraw()</a:t>
            </a:r>
            <a:r>
              <a:rPr b="0" i="0" lang="en-US" sz="2200" u="none">
                <a:solidFill>
                  <a:schemeClr val="dk1"/>
                </a:solidFill>
                <a:latin typeface="Arial"/>
                <a:ea typeface="Arial"/>
                <a:cs typeface="Arial"/>
                <a:sym typeface="Arial"/>
              </a:rPr>
              <a:t> method. What is the result of the following code fragment?	</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Arial"/>
              <a:ea typeface="Arial"/>
              <a:cs typeface="Arial"/>
              <a:sym typeface="Arial"/>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Account acct = new Checking();</a:t>
            </a:r>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acct.withdraw(100);</a:t>
            </a:r>
            <a:endParaRPr/>
          </a:p>
          <a:p>
            <a:pPr indent="4762" lvl="0" marL="15875" marR="0" rtl="0" algn="l">
              <a:lnSpc>
                <a:spcPct val="100000"/>
              </a:lnSpc>
              <a:spcBef>
                <a:spcPts val="160"/>
              </a:spcBef>
              <a:spcAft>
                <a:spcPts val="0"/>
              </a:spcAft>
              <a:buClr>
                <a:srgbClr val="000000"/>
              </a:buClr>
              <a:buSzPts val="200"/>
              <a:buFont typeface="Arial"/>
              <a:buNone/>
            </a:pPr>
            <a:r>
              <a:t/>
            </a:r>
            <a:endParaRPr b="0" i="0" sz="800" u="non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The compiler complains about line 1.</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The compiler complains about line 2.</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Runtime error: incompatible assignment (line 1)</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Executes</a:t>
            </a:r>
            <a:r>
              <a:rPr b="0" i="0" lang="en-US" sz="2200" u="none" cap="none" strike="noStrike">
                <a:solidFill>
                  <a:schemeClr val="dk1"/>
                </a:solidFill>
                <a:latin typeface="Courier New"/>
                <a:ea typeface="Courier New"/>
                <a:cs typeface="Courier New"/>
                <a:sym typeface="Courier New"/>
              </a:rPr>
              <a:t> withdraw</a:t>
            </a:r>
            <a:r>
              <a:rPr b="0" i="0" lang="en-US" sz="2200" u="none" cap="none" strike="noStrike">
                <a:solidFill>
                  <a:schemeClr val="dk1"/>
                </a:solidFill>
                <a:latin typeface="Arial"/>
                <a:ea typeface="Arial"/>
                <a:cs typeface="Arial"/>
                <a:sym typeface="Arial"/>
              </a:rPr>
              <a:t> method from the </a:t>
            </a:r>
            <a:r>
              <a:rPr b="0" i="0" lang="en-US" sz="2200" u="none" cap="none" strike="noStrike">
                <a:solidFill>
                  <a:schemeClr val="dk1"/>
                </a:solidFill>
                <a:latin typeface="Courier New"/>
                <a:ea typeface="Courier New"/>
                <a:cs typeface="Courier New"/>
                <a:sym typeface="Courier New"/>
              </a:rPr>
              <a:t>Account</a:t>
            </a:r>
            <a:r>
              <a:rPr b="0" i="0" lang="en-US" sz="2200" u="none" cap="none" strike="noStrike">
                <a:solidFill>
                  <a:schemeClr val="dk1"/>
                </a:solidFill>
                <a:latin typeface="Arial"/>
                <a:ea typeface="Arial"/>
                <a:cs typeface="Arial"/>
                <a:sym typeface="Arial"/>
              </a:rPr>
              <a:t> class</a:t>
            </a:r>
            <a:endParaRPr/>
          </a:p>
          <a:p>
            <a:pPr indent="-449262" lvl="1" marL="566737"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Executes</a:t>
            </a:r>
            <a:r>
              <a:rPr b="0" i="0" lang="en-US" sz="2200" u="none" cap="none" strike="noStrike">
                <a:solidFill>
                  <a:schemeClr val="dk1"/>
                </a:solidFill>
                <a:latin typeface="Courier New"/>
                <a:ea typeface="Courier New"/>
                <a:cs typeface="Courier New"/>
                <a:sym typeface="Courier New"/>
              </a:rPr>
              <a:t> withdraw</a:t>
            </a:r>
            <a:r>
              <a:rPr b="0" i="0" lang="en-US" sz="2200" u="none" cap="none" strike="noStrike">
                <a:solidFill>
                  <a:schemeClr val="dk1"/>
                </a:solidFill>
                <a:latin typeface="Arial"/>
                <a:ea typeface="Arial"/>
                <a:cs typeface="Arial"/>
                <a:sym typeface="Arial"/>
              </a:rPr>
              <a:t> method from the </a:t>
            </a:r>
            <a:r>
              <a:rPr b="0" i="0" lang="en-US" sz="2200" u="none" cap="none" strike="noStrike">
                <a:solidFill>
                  <a:schemeClr val="dk1"/>
                </a:solidFill>
                <a:latin typeface="Courier New"/>
                <a:ea typeface="Courier New"/>
                <a:cs typeface="Courier New"/>
                <a:sym typeface="Courier New"/>
              </a:rPr>
              <a:t>Checking</a:t>
            </a:r>
            <a:r>
              <a:rPr b="0" i="0" lang="en-US" sz="2200" u="none" cap="none" strike="noStrike">
                <a:solidFill>
                  <a:schemeClr val="dk1"/>
                </a:solidFill>
                <a:latin typeface="Arial"/>
                <a:ea typeface="Arial"/>
                <a:cs typeface="Arial"/>
                <a:sym typeface="Arial"/>
              </a:rPr>
              <a:t> class</a:t>
            </a:r>
            <a:endParaRPr/>
          </a:p>
        </p:txBody>
      </p:sp>
      <p:sp>
        <p:nvSpPr>
          <p:cNvPr id="1146" name="Google Shape;1146;p1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20"/>
          <p:cNvSpPr txBox="1"/>
          <p:nvPr/>
        </p:nvSpPr>
        <p:spPr>
          <a:xfrm>
            <a:off x="609600" y="2581275"/>
            <a:ext cx="7924800" cy="7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3" name="Google Shape;1153;p12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154" name="Google Shape;1154;p120"/>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Suppose that you have an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class and a </a:t>
            </a:r>
            <a:r>
              <a:rPr b="0" i="0" lang="en-US" sz="2200" u="none">
                <a:solidFill>
                  <a:schemeClr val="dk1"/>
                </a:solidFill>
                <a:latin typeface="Courier New"/>
                <a:ea typeface="Courier New"/>
                <a:cs typeface="Courier New"/>
                <a:sym typeface="Courier New"/>
              </a:rPr>
              <a:t>Checking</a:t>
            </a:r>
            <a:r>
              <a:rPr b="0" i="0" lang="en-US" sz="2200" u="none">
                <a:solidFill>
                  <a:schemeClr val="dk1"/>
                </a:solidFill>
                <a:latin typeface="Arial"/>
                <a:ea typeface="Arial"/>
                <a:cs typeface="Arial"/>
                <a:sym typeface="Arial"/>
              </a:rPr>
              <a:t> class that extends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The body of the </a:t>
            </a:r>
            <a:r>
              <a:rPr b="0" i="0" lang="en-US" sz="2200" u="none">
                <a:solidFill>
                  <a:schemeClr val="dk1"/>
                </a:solidFill>
                <a:latin typeface="Courier New"/>
                <a:ea typeface="Courier New"/>
                <a:cs typeface="Courier New"/>
                <a:sym typeface="Courier New"/>
              </a:rPr>
              <a:t>if</a:t>
            </a:r>
            <a:r>
              <a:rPr b="0" i="0" lang="en-US" sz="2200" u="none">
                <a:solidFill>
                  <a:schemeClr val="dk1"/>
                </a:solidFill>
                <a:latin typeface="Arial"/>
                <a:ea typeface="Arial"/>
                <a:cs typeface="Arial"/>
                <a:sym typeface="Arial"/>
              </a:rPr>
              <a:t> statement in line 2 will execute.	</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Arial"/>
              <a:ea typeface="Arial"/>
              <a:cs typeface="Arial"/>
              <a:sym typeface="Arial"/>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Account acct = new Checking();</a:t>
            </a:r>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if (acct instanceof Checking) { // will this block run? }</a:t>
            </a:r>
            <a:endParaRPr/>
          </a:p>
          <a:p>
            <a:pPr indent="4762" lvl="0" marL="15875" marR="0" rtl="0" algn="l">
              <a:lnSpc>
                <a:spcPct val="100000"/>
              </a:lnSpc>
              <a:spcBef>
                <a:spcPts val="160"/>
              </a:spcBef>
              <a:spcAft>
                <a:spcPts val="0"/>
              </a:spcAft>
              <a:buClr>
                <a:srgbClr val="000000"/>
              </a:buClr>
              <a:buSzPts val="200"/>
              <a:buFont typeface="Arial"/>
              <a:buNone/>
            </a:pPr>
            <a:r>
              <a:t/>
            </a:r>
            <a:endParaRPr b="0" i="0" sz="800" u="non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1155" name="Google Shape;1155;p12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121"/>
          <p:cNvSpPr txBox="1"/>
          <p:nvPr/>
        </p:nvSpPr>
        <p:spPr>
          <a:xfrm>
            <a:off x="609600" y="2590800"/>
            <a:ext cx="7924800" cy="990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2" name="Google Shape;1162;p12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163" name="Google Shape;1163;p121"/>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Suppose that you have an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class and a </a:t>
            </a:r>
            <a:r>
              <a:rPr b="0" i="0" lang="en-US" sz="2200" u="none">
                <a:solidFill>
                  <a:schemeClr val="dk1"/>
                </a:solidFill>
                <a:latin typeface="Courier New"/>
                <a:ea typeface="Courier New"/>
                <a:cs typeface="Courier New"/>
                <a:sym typeface="Courier New"/>
              </a:rPr>
              <a:t>Checking</a:t>
            </a:r>
            <a:r>
              <a:rPr b="0" i="0" lang="en-US" sz="2200" u="none">
                <a:solidFill>
                  <a:schemeClr val="dk1"/>
                </a:solidFill>
                <a:latin typeface="Arial"/>
                <a:ea typeface="Arial"/>
                <a:cs typeface="Arial"/>
                <a:sym typeface="Arial"/>
              </a:rPr>
              <a:t> class that extends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You also have a </a:t>
            </a:r>
            <a:r>
              <a:rPr b="0" i="0" lang="en-US" sz="2200" u="none">
                <a:solidFill>
                  <a:schemeClr val="dk1"/>
                </a:solidFill>
                <a:latin typeface="Courier New"/>
                <a:ea typeface="Courier New"/>
                <a:cs typeface="Courier New"/>
                <a:sym typeface="Courier New"/>
              </a:rPr>
              <a:t>Savings</a:t>
            </a:r>
            <a:r>
              <a:rPr b="0" i="0" lang="en-US" sz="2200" u="none">
                <a:solidFill>
                  <a:schemeClr val="dk1"/>
                </a:solidFill>
                <a:latin typeface="Arial"/>
                <a:ea typeface="Arial"/>
                <a:cs typeface="Arial"/>
                <a:sym typeface="Arial"/>
              </a:rPr>
              <a:t> class that extends </a:t>
            </a:r>
            <a:r>
              <a:rPr b="0" i="0" lang="en-US" sz="2200" u="none">
                <a:solidFill>
                  <a:schemeClr val="dk1"/>
                </a:solidFill>
                <a:latin typeface="Courier New"/>
                <a:ea typeface="Courier New"/>
                <a:cs typeface="Courier New"/>
                <a:sym typeface="Courier New"/>
              </a:rPr>
              <a:t>Account</a:t>
            </a:r>
            <a:r>
              <a:rPr b="0" i="0" lang="en-US" sz="2200" u="none">
                <a:solidFill>
                  <a:schemeClr val="dk1"/>
                </a:solidFill>
                <a:latin typeface="Arial"/>
                <a:ea typeface="Arial"/>
                <a:cs typeface="Arial"/>
                <a:sym typeface="Arial"/>
              </a:rPr>
              <a:t>. What is the result of the following code?</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Arial"/>
              <a:ea typeface="Arial"/>
              <a:cs typeface="Arial"/>
              <a:sym typeface="Arial"/>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Account acct1 = new Checking();</a:t>
            </a:r>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Account acct2 = new Savings();</a:t>
            </a:r>
            <a:endParaRPr/>
          </a:p>
          <a:p>
            <a:pPr indent="-7937" lvl="0" marL="15875" marR="0" rtl="0" algn="l">
              <a:lnSpc>
                <a:spcPct val="100000"/>
              </a:lnSpc>
              <a:spcBef>
                <a:spcPts val="320"/>
              </a:spcBef>
              <a:spcAft>
                <a:spcPts val="0"/>
              </a:spcAft>
              <a:buClr>
                <a:srgbClr val="000000"/>
              </a:buClr>
              <a:buSzPts val="200"/>
              <a:buFont typeface="Arial"/>
              <a:buAutoNum type="arabicPlain"/>
            </a:pPr>
            <a:r>
              <a:rPr b="0" i="0" lang="en-US" sz="1600" u="none">
                <a:solidFill>
                  <a:schemeClr val="dk1"/>
                </a:solidFill>
                <a:latin typeface="Courier New"/>
                <a:ea typeface="Courier New"/>
                <a:cs typeface="Courier New"/>
                <a:sym typeface="Courier New"/>
              </a:rPr>
              <a:t>  Savings acct3 = (Savings)acct1;</a:t>
            </a:r>
            <a:endParaRPr/>
          </a:p>
          <a:p>
            <a:pPr indent="4762" lvl="0" marL="15875" marR="0" rtl="0" algn="l">
              <a:lnSpc>
                <a:spcPct val="100000"/>
              </a:lnSpc>
              <a:spcBef>
                <a:spcPts val="160"/>
              </a:spcBef>
              <a:spcAft>
                <a:spcPts val="0"/>
              </a:spcAft>
              <a:buClr>
                <a:srgbClr val="000000"/>
              </a:buClr>
              <a:buSzPts val="200"/>
              <a:buFont typeface="Arial"/>
              <a:buNone/>
            </a:pPr>
            <a:r>
              <a:t/>
            </a:r>
            <a:endParaRPr b="0" i="0" sz="800" u="non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acct3</a:t>
            </a:r>
            <a:r>
              <a:rPr b="0" i="0" lang="en-US" sz="2200" u="none" cap="none" strike="noStrike">
                <a:solidFill>
                  <a:schemeClr val="dk1"/>
                </a:solidFill>
                <a:latin typeface="Arial"/>
                <a:ea typeface="Arial"/>
                <a:cs typeface="Arial"/>
                <a:sym typeface="Arial"/>
              </a:rPr>
              <a:t> contains the reference to </a:t>
            </a:r>
            <a:r>
              <a:rPr b="0" i="0" lang="en-US" sz="2200" u="none" cap="none" strike="noStrike">
                <a:solidFill>
                  <a:schemeClr val="dk1"/>
                </a:solidFill>
                <a:latin typeface="Courier New"/>
                <a:ea typeface="Courier New"/>
                <a:cs typeface="Courier New"/>
                <a:sym typeface="Courier New"/>
              </a:rPr>
              <a:t>acct1</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 runtime </a:t>
            </a:r>
            <a:r>
              <a:rPr b="0" i="0" lang="en-US" sz="2200" u="none" cap="none" strike="noStrike">
                <a:solidFill>
                  <a:schemeClr val="dk1"/>
                </a:solidFill>
                <a:latin typeface="Courier New"/>
                <a:ea typeface="Courier New"/>
                <a:cs typeface="Courier New"/>
                <a:sym typeface="Courier New"/>
              </a:rPr>
              <a:t>ClassCastException</a:t>
            </a:r>
            <a:r>
              <a:rPr b="0" i="0" lang="en-US" sz="2200" u="none" cap="none" strike="noStrike">
                <a:solidFill>
                  <a:schemeClr val="dk1"/>
                </a:solidFill>
                <a:latin typeface="Arial"/>
                <a:ea typeface="Arial"/>
                <a:cs typeface="Arial"/>
                <a:sym typeface="Arial"/>
              </a:rPr>
              <a:t> occurs.</a:t>
            </a:r>
            <a:endParaRPr b="0" i="0" sz="2200" u="none" cap="none" strike="noStrik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compiler complains about line 2.</a:t>
            </a:r>
            <a:endParaRPr/>
          </a:p>
          <a:p>
            <a:pPr indent="-449262" lvl="1" marL="566737"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compiler complains about the cast in line 3.</a:t>
            </a:r>
            <a:endParaRPr/>
          </a:p>
        </p:txBody>
      </p:sp>
      <p:sp>
        <p:nvSpPr>
          <p:cNvPr id="1164" name="Google Shape;1164;p1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22"/>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Abstract  and Nested Classes</a:t>
            </a:r>
            <a:endParaRPr/>
          </a:p>
        </p:txBody>
      </p:sp>
      <p:sp>
        <p:nvSpPr>
          <p:cNvPr id="1170" name="Google Shape;1170;p122"/>
          <p:cNvSpPr txBox="1"/>
          <p:nvPr>
            <p:ph idx="1" type="subTitle"/>
          </p:nvPr>
        </p:nvSpPr>
        <p:spPr>
          <a:xfrm>
            <a:off x="927100" y="4419600"/>
            <a:ext cx="7302600" cy="363600"/>
          </a:xfrm>
          <a:prstGeom prst="rect">
            <a:avLst/>
          </a:prstGeom>
          <a:noFill/>
          <a:ln>
            <a:noFill/>
          </a:ln>
        </p:spPr>
        <p:txBody>
          <a:bodyPr anchorCtr="0" anchor="t" bIns="12700" lIns="12700" spcFirstLastPara="1" rIns="12700" wrap="square" tIns="12700">
            <a:noAutofit/>
          </a:bodyPr>
          <a:lstStyle/>
          <a:p>
            <a:pPr indent="7938" lvl="0" marL="7937" marR="0" rtl="0" algn="ctr">
              <a:spcBef>
                <a:spcPts val="0"/>
              </a:spcBef>
              <a:spcAft>
                <a:spcPts val="0"/>
              </a:spcAft>
              <a:buNone/>
            </a:pPr>
            <a:r>
              <a:t/>
            </a:r>
            <a:endParaRPr b="0" i="0" sz="2200" u="none" cap="none" strike="noStrike">
              <a:solidFill>
                <a:schemeClr val="dk1"/>
              </a:solidFill>
              <a:latin typeface="Arial"/>
              <a:ea typeface="Arial"/>
              <a:cs typeface="Arial"/>
              <a:sym typeface="Arial"/>
            </a:endParaRPr>
          </a:p>
        </p:txBody>
      </p:sp>
      <p:cxnSp>
        <p:nvCxnSpPr>
          <p:cNvPr id="1171" name="Google Shape;1171;p122"/>
          <p:cNvCxnSpPr/>
          <p:nvPr/>
        </p:nvCxnSpPr>
        <p:spPr>
          <a:xfrm>
            <a:off x="1828800" y="4495800"/>
            <a:ext cx="990600" cy="0"/>
          </a:xfrm>
          <a:prstGeom prst="straightConnector1">
            <a:avLst/>
          </a:prstGeom>
          <a:noFill/>
          <a:ln>
            <a:noFill/>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pic>
        <p:nvPicPr>
          <p:cNvPr descr="Duke-with-Dart.gif" id="1177" name="Google Shape;1177;p123"/>
          <p:cNvPicPr preferRelativeResize="0"/>
          <p:nvPr/>
        </p:nvPicPr>
        <p:blipFill rotWithShape="1">
          <a:blip r:embed="rId3">
            <a:alphaModFix/>
          </a:blip>
          <a:srcRect b="0" l="0" r="0" t="0"/>
          <a:stretch/>
        </p:blipFill>
        <p:spPr>
          <a:xfrm>
            <a:off x="4876800" y="4876800"/>
            <a:ext cx="3829050" cy="1355725"/>
          </a:xfrm>
          <a:prstGeom prst="rect">
            <a:avLst/>
          </a:prstGeom>
          <a:noFill/>
          <a:ln>
            <a:noFill/>
          </a:ln>
        </p:spPr>
      </p:pic>
      <p:sp>
        <p:nvSpPr>
          <p:cNvPr id="1178" name="Google Shape;1178;p12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1179" name="Google Shape;1179;p123"/>
          <p:cNvSpPr txBox="1"/>
          <p:nvPr>
            <p:ph idx="1" type="body"/>
          </p:nvPr>
        </p:nvSpPr>
        <p:spPr>
          <a:xfrm>
            <a:off x="609600" y="1447800"/>
            <a:ext cx="7918500" cy="266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 do the following: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Design general-purpose base classes by using abstract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Construct abstract Java classes and subclasses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Apply the </a:t>
            </a:r>
            <a:r>
              <a:rPr b="0" i="0" lang="en-US" sz="2200" u="none" cap="none" strike="noStrike">
                <a:solidFill>
                  <a:schemeClr val="dk1"/>
                </a:solidFill>
                <a:latin typeface="Courier New"/>
                <a:ea typeface="Courier New"/>
                <a:cs typeface="Courier New"/>
                <a:sym typeface="Courier New"/>
              </a:rPr>
              <a:t>final </a:t>
            </a:r>
            <a:r>
              <a:rPr b="0" i="0" lang="en-US" sz="2200" u="none" cap="none" strike="noStrike">
                <a:solidFill>
                  <a:schemeClr val="dk1"/>
                </a:solidFill>
                <a:latin typeface="Arial"/>
                <a:ea typeface="Arial"/>
                <a:cs typeface="Arial"/>
                <a:sym typeface="Arial"/>
              </a:rPr>
              <a:t>keyword in Java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Distinguish between top-level and nested classes</a:t>
            </a:r>
            <a:endParaRPr/>
          </a:p>
        </p:txBody>
      </p:sp>
      <p:sp>
        <p:nvSpPr>
          <p:cNvPr id="1180" name="Google Shape;1180;p1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2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Modeling Business Problems with Classes</a:t>
            </a:r>
            <a:endParaRPr/>
          </a:p>
        </p:txBody>
      </p:sp>
      <p:sp>
        <p:nvSpPr>
          <p:cNvPr id="1187" name="Google Shape;1187;p124"/>
          <p:cNvSpPr txBox="1"/>
          <p:nvPr>
            <p:ph idx="1" type="body"/>
          </p:nvPr>
        </p:nvSpPr>
        <p:spPr>
          <a:xfrm>
            <a:off x="609600" y="1447800"/>
            <a:ext cx="7918500" cy="2530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Inheritance (or subclassing) is an essential feature of the Java programming language. Inheritance provides code reuse through:</a:t>
            </a:r>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Method inheritance: </a:t>
            </a:r>
            <a:r>
              <a:rPr b="0" i="0" lang="en-US" sz="2200" u="none" cap="none" strike="noStrike">
                <a:solidFill>
                  <a:schemeClr val="dk1"/>
                </a:solidFill>
                <a:latin typeface="Arial"/>
                <a:ea typeface="Arial"/>
                <a:cs typeface="Arial"/>
                <a:sym typeface="Arial"/>
              </a:rPr>
              <a:t>Subclasses avoid code duplication by inheriting method implementations.</a:t>
            </a:r>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Generalization: </a:t>
            </a:r>
            <a:r>
              <a:rPr b="0" i="0" lang="en-US" sz="2200" u="none" cap="none" strike="noStrike">
                <a:solidFill>
                  <a:schemeClr val="dk1"/>
                </a:solidFill>
                <a:latin typeface="Arial"/>
                <a:ea typeface="Arial"/>
                <a:cs typeface="Arial"/>
                <a:sym typeface="Arial"/>
              </a:rPr>
              <a:t>Code that is designed to rely on the most generic type possible is easier to maintain.</a:t>
            </a:r>
            <a:endParaRPr/>
          </a:p>
        </p:txBody>
      </p:sp>
      <p:sp>
        <p:nvSpPr>
          <p:cNvPr id="1188" name="Google Shape;1188;p124"/>
          <p:cNvSpPr txBox="1"/>
          <p:nvPr/>
        </p:nvSpPr>
        <p:spPr>
          <a:xfrm>
            <a:off x="6477000" y="4114800"/>
            <a:ext cx="1479600" cy="103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Class </a:t>
            </a:r>
            <a:endParaRPr/>
          </a:p>
          <a:p>
            <a:pPr indent="0" lvl="0" marL="0" marR="0" rtl="0" algn="ctr">
              <a:lnSpc>
                <a:spcPct val="100000"/>
              </a:lnSpc>
              <a:spcBef>
                <a:spcPts val="36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Inheritance </a:t>
            </a:r>
            <a:endParaRPr/>
          </a:p>
          <a:p>
            <a:pPr indent="0" lvl="0" marL="0" marR="0" rtl="0" algn="ctr">
              <a:lnSpc>
                <a:spcPct val="100000"/>
              </a:lnSpc>
              <a:spcBef>
                <a:spcPts val="36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Diagram</a:t>
            </a:r>
            <a:endParaRPr/>
          </a:p>
        </p:txBody>
      </p:sp>
      <p:sp>
        <p:nvSpPr>
          <p:cNvPr id="1189" name="Google Shape;1189;p124"/>
          <p:cNvSpPr txBox="1"/>
          <p:nvPr/>
        </p:nvSpPr>
        <p:spPr>
          <a:xfrm>
            <a:off x="2133600" y="4343400"/>
            <a:ext cx="838200" cy="381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Caller</a:t>
            </a:r>
            <a:endParaRPr/>
          </a:p>
        </p:txBody>
      </p:sp>
      <p:sp>
        <p:nvSpPr>
          <p:cNvPr id="1190" name="Google Shape;1190;p124"/>
          <p:cNvSpPr txBox="1"/>
          <p:nvPr/>
        </p:nvSpPr>
        <p:spPr>
          <a:xfrm>
            <a:off x="3733800" y="4114800"/>
            <a:ext cx="2133600" cy="4572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Electronic Device</a:t>
            </a:r>
            <a:endParaRPr/>
          </a:p>
        </p:txBody>
      </p:sp>
      <p:sp>
        <p:nvSpPr>
          <p:cNvPr id="1191" name="Google Shape;1191;p124"/>
          <p:cNvSpPr txBox="1"/>
          <p:nvPr/>
        </p:nvSpPr>
        <p:spPr>
          <a:xfrm>
            <a:off x="3733800" y="4572000"/>
            <a:ext cx="2133600" cy="762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Public void turnOn()</a:t>
            </a:r>
            <a:endParaRPr/>
          </a:p>
          <a:p>
            <a:pPr indent="0" lvl="0" marL="0" marR="0" rtl="0" algn="ctr">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Public void turnOff()</a:t>
            </a:r>
            <a:endParaRPr/>
          </a:p>
        </p:txBody>
      </p:sp>
      <p:sp>
        <p:nvSpPr>
          <p:cNvPr id="1192" name="Google Shape;1192;p124"/>
          <p:cNvSpPr txBox="1"/>
          <p:nvPr/>
        </p:nvSpPr>
        <p:spPr>
          <a:xfrm>
            <a:off x="2895600" y="5791200"/>
            <a:ext cx="1524000" cy="381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Mobile Phone</a:t>
            </a:r>
            <a:endParaRPr/>
          </a:p>
        </p:txBody>
      </p:sp>
      <p:sp>
        <p:nvSpPr>
          <p:cNvPr id="1193" name="Google Shape;1193;p124"/>
          <p:cNvSpPr txBox="1"/>
          <p:nvPr/>
        </p:nvSpPr>
        <p:spPr>
          <a:xfrm>
            <a:off x="5105400" y="5791200"/>
            <a:ext cx="1524000" cy="381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Television</a:t>
            </a:r>
            <a:endParaRPr/>
          </a:p>
        </p:txBody>
      </p:sp>
      <p:cxnSp>
        <p:nvCxnSpPr>
          <p:cNvPr id="1194" name="Google Shape;1194;p124"/>
          <p:cNvCxnSpPr/>
          <p:nvPr/>
        </p:nvCxnSpPr>
        <p:spPr>
          <a:xfrm rot="10800000">
            <a:off x="4038600" y="5334000"/>
            <a:ext cx="0" cy="457200"/>
          </a:xfrm>
          <a:prstGeom prst="straightConnector1">
            <a:avLst/>
          </a:prstGeom>
          <a:noFill/>
          <a:ln cap="flat" cmpd="sng" w="28575">
            <a:solidFill>
              <a:schemeClr val="dk1"/>
            </a:solidFill>
            <a:prstDash val="solid"/>
            <a:miter lim="800000"/>
            <a:headEnd len="med" w="med" type="none"/>
            <a:tailEnd len="med" w="med" type="triangle"/>
          </a:ln>
        </p:spPr>
      </p:cxnSp>
      <p:cxnSp>
        <p:nvCxnSpPr>
          <p:cNvPr id="1195" name="Google Shape;1195;p124"/>
          <p:cNvCxnSpPr/>
          <p:nvPr/>
        </p:nvCxnSpPr>
        <p:spPr>
          <a:xfrm rot="10800000">
            <a:off x="5486400" y="5334000"/>
            <a:ext cx="0" cy="457200"/>
          </a:xfrm>
          <a:prstGeom prst="straightConnector1">
            <a:avLst/>
          </a:prstGeom>
          <a:noFill/>
          <a:ln cap="flat" cmpd="sng" w="28575">
            <a:solidFill>
              <a:schemeClr val="dk1"/>
            </a:solidFill>
            <a:prstDash val="solid"/>
            <a:miter lim="800000"/>
            <a:headEnd len="med" w="med" type="none"/>
            <a:tailEnd len="med" w="med" type="triangle"/>
          </a:ln>
        </p:spPr>
      </p:cxnSp>
      <p:cxnSp>
        <p:nvCxnSpPr>
          <p:cNvPr id="1196" name="Google Shape;1196;p124"/>
          <p:cNvCxnSpPr/>
          <p:nvPr/>
        </p:nvCxnSpPr>
        <p:spPr>
          <a:xfrm>
            <a:off x="2971800" y="4572000"/>
            <a:ext cx="762000" cy="0"/>
          </a:xfrm>
          <a:prstGeom prst="straightConnector1">
            <a:avLst/>
          </a:prstGeom>
          <a:noFill/>
          <a:ln cap="flat" cmpd="sng" w="28575">
            <a:solidFill>
              <a:schemeClr val="dk1"/>
            </a:solidFill>
            <a:prstDash val="solid"/>
            <a:miter lim="800000"/>
            <a:headEnd len="med" w="med" type="none"/>
            <a:tailEnd len="med" w="med" type="triangle"/>
          </a:ln>
        </p:spPr>
      </p:cxnSp>
      <p:sp>
        <p:nvSpPr>
          <p:cNvPr id="1197" name="Google Shape;1197;p1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nvSpPr>
        <p:spPr>
          <a:xfrm>
            <a:off x="609600" y="2590800"/>
            <a:ext cx="7924800" cy="2438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 name="Google Shape;167;p26"/>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Numeric Literals</a:t>
            </a:r>
            <a:endParaRPr/>
          </a:p>
        </p:txBody>
      </p:sp>
      <p:sp>
        <p:nvSpPr>
          <p:cNvPr id="168" name="Google Shape;168;p26"/>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Any number of underscore characters (</a:t>
            </a:r>
            <a:r>
              <a:rPr b="0" i="0" lang="en-US" sz="2200" u="none" cap="none" strike="noStrike">
                <a:solidFill>
                  <a:schemeClr val="dk1"/>
                </a:solidFill>
                <a:latin typeface="Courier New"/>
                <a:ea typeface="Courier New"/>
                <a:cs typeface="Courier New"/>
                <a:sym typeface="Courier New"/>
              </a:rPr>
              <a:t>_</a:t>
            </a:r>
            <a:r>
              <a:rPr b="0" i="0" lang="en-US" sz="2200" u="none" cap="none" strike="noStrike">
                <a:solidFill>
                  <a:schemeClr val="dk1"/>
                </a:solidFill>
                <a:latin typeface="Arial"/>
                <a:ea typeface="Arial"/>
                <a:cs typeface="Arial"/>
                <a:sym typeface="Arial"/>
              </a:rPr>
              <a:t>) can appear between digits in a numeric field.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This can improve the readability of your code.</a:t>
            </a:r>
            <a:endParaRPr/>
          </a:p>
          <a:p>
            <a:pPr indent="7938" lvl="0" marL="7936"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long creditCardNumber = 1234_5678_9012_3456L;</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long socialSecurityNumber = 999_99_9999L;</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long hexBytes = 0xFF_EC_DE_5E;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long hexWords = 0xCAFE_BABE;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long maxLong = 0x7fff_ffff_ffff_ffffL;</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byte nybbles = 0b0010_0101;</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long bytes = 0b11010010_01101001_10010100_10010010;</a:t>
            </a:r>
            <a:endParaRPr/>
          </a:p>
        </p:txBody>
      </p:sp>
      <p:sp>
        <p:nvSpPr>
          <p:cNvPr id="169" name="Google Shape;169;p2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125"/>
          <p:cNvSpPr txBox="1"/>
          <p:nvPr/>
        </p:nvSpPr>
        <p:spPr>
          <a:xfrm>
            <a:off x="609600" y="2667000"/>
            <a:ext cx="7924800" cy="730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4" name="Google Shape;1204;p12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Enabling Generalization</a:t>
            </a:r>
            <a:endParaRPr/>
          </a:p>
        </p:txBody>
      </p:sp>
      <p:sp>
        <p:nvSpPr>
          <p:cNvPr id="1205" name="Google Shape;1205;p12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Coding to a common base type allows for the introduction of new subclasses with little or no modification of any code that depends on the more generic base type.</a:t>
            </a:r>
            <a:endParaRPr/>
          </a:p>
          <a:p>
            <a:pPr indent="-460375" lvl="1" marL="574675" marR="0" rtl="0" algn="l">
              <a:lnSpc>
                <a:spcPct val="100000"/>
              </a:lnSpc>
              <a:spcBef>
                <a:spcPts val="280"/>
              </a:spcBef>
              <a:spcAft>
                <a:spcPts val="0"/>
              </a:spcAft>
              <a:buClr>
                <a:srgbClr val="FF0000"/>
              </a:buClr>
              <a:buSzPts val="1400"/>
              <a:buFont typeface="Arial"/>
              <a:buNone/>
            </a:pPr>
            <a:r>
              <a:t/>
            </a:r>
            <a:endParaRPr b="1"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ElectronicDevice dev = new Television();</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dev.turnOn(); // all ElectronicDevices can be turned on</a:t>
            </a:r>
            <a:endParaRPr/>
          </a:p>
          <a:p>
            <a:pPr indent="-460375" lvl="1" marL="574675" marR="0" rtl="0" algn="l">
              <a:lnSpc>
                <a:spcPct val="100000"/>
              </a:lnSpc>
              <a:spcBef>
                <a:spcPts val="280"/>
              </a:spcBef>
              <a:spcAft>
                <a:spcPts val="0"/>
              </a:spcAft>
              <a:buClr>
                <a:srgbClr val="FF0000"/>
              </a:buClr>
              <a:buSzPts val="1400"/>
              <a:buFont typeface="Arial"/>
              <a:buNone/>
            </a:pPr>
            <a:r>
              <a:t/>
            </a:r>
            <a:endParaRPr b="1"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Always use the most generic reference type possible.</a:t>
            </a:r>
            <a:endParaRPr/>
          </a:p>
        </p:txBody>
      </p:sp>
      <p:sp>
        <p:nvSpPr>
          <p:cNvPr id="1206" name="Google Shape;1206;p1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26"/>
          <p:cNvSpPr txBox="1"/>
          <p:nvPr/>
        </p:nvSpPr>
        <p:spPr>
          <a:xfrm>
            <a:off x="609600" y="2165350"/>
            <a:ext cx="7924800" cy="3702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13" name="Google Shape;1213;p12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Identifying the Need for Abstract Classes</a:t>
            </a:r>
            <a:endParaRPr/>
          </a:p>
        </p:txBody>
      </p:sp>
      <p:sp>
        <p:nvSpPr>
          <p:cNvPr id="1214" name="Google Shape;1214;p126"/>
          <p:cNvSpPr txBox="1"/>
          <p:nvPr>
            <p:ph idx="1" type="body"/>
          </p:nvPr>
        </p:nvSpPr>
        <p:spPr>
          <a:xfrm>
            <a:off x="609600" y="1295400"/>
            <a:ext cx="7918500" cy="1805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Subclasses may not need to inherit a method implementation if the method is specialized.</a:t>
            </a:r>
            <a:endParaRPr/>
          </a:p>
          <a:p>
            <a:pPr indent="-460375" lvl="1" marL="574675" marR="0" rtl="0" algn="l">
              <a:lnSpc>
                <a:spcPct val="100000"/>
              </a:lnSpc>
              <a:spcBef>
                <a:spcPts val="280"/>
              </a:spcBef>
              <a:spcAft>
                <a:spcPts val="0"/>
              </a:spcAft>
              <a:buClr>
                <a:srgbClr val="FF0000"/>
              </a:buClr>
              <a:buSzPts val="1400"/>
              <a:buFont typeface="Arial"/>
              <a:buNone/>
            </a:pPr>
            <a:r>
              <a:t/>
            </a:r>
            <a:endParaRPr b="1"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public class Television extends ElectronicDevice {</a:t>
            </a:r>
            <a:endParaRPr/>
          </a:p>
          <a:p>
            <a:pPr indent="-460375" lvl="1" marL="574675" marR="0" rtl="0" algn="l">
              <a:lnSpc>
                <a:spcPct val="100000"/>
              </a:lnSpc>
              <a:spcBef>
                <a:spcPts val="320"/>
              </a:spcBef>
              <a:spcAft>
                <a:spcPts val="0"/>
              </a:spcAft>
              <a:buClr>
                <a:srgbClr val="FF0000"/>
              </a:buClr>
              <a:buSzPts val="1600"/>
              <a:buFont typeface="Arial"/>
              <a:buNone/>
            </a:pPr>
            <a:r>
              <a:t/>
            </a:r>
            <a:endParaRPr b="1"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public void turnOn()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changeChannel(1);</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initializeScreen();</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public void turnOff()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public void changeChannel(int channel)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public void initializeScreen()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a:t>
            </a:r>
            <a:endParaRPr/>
          </a:p>
        </p:txBody>
      </p:sp>
      <p:sp>
        <p:nvSpPr>
          <p:cNvPr id="1215" name="Google Shape;1215;p12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27"/>
          <p:cNvSpPr txBox="1"/>
          <p:nvPr/>
        </p:nvSpPr>
        <p:spPr>
          <a:xfrm>
            <a:off x="609600" y="50292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2" name="Google Shape;1222;p127"/>
          <p:cNvSpPr txBox="1"/>
          <p:nvPr/>
        </p:nvSpPr>
        <p:spPr>
          <a:xfrm>
            <a:off x="609600" y="36576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3" name="Google Shape;1223;p127"/>
          <p:cNvSpPr txBox="1"/>
          <p:nvPr/>
        </p:nvSpPr>
        <p:spPr>
          <a:xfrm>
            <a:off x="609600" y="22098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4" name="Google Shape;1224;p12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Defining Abstract Classes</a:t>
            </a:r>
            <a:endParaRPr/>
          </a:p>
        </p:txBody>
      </p:sp>
      <p:sp>
        <p:nvSpPr>
          <p:cNvPr id="1225" name="Google Shape;1225;p127"/>
          <p:cNvSpPr txBox="1"/>
          <p:nvPr>
            <p:ph idx="1" type="body"/>
          </p:nvPr>
        </p:nvSpPr>
        <p:spPr>
          <a:xfrm>
            <a:off x="609600" y="1295400"/>
            <a:ext cx="7918500" cy="4581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 class can be declared as abstract by using the </a:t>
            </a:r>
            <a:r>
              <a:rPr b="0" i="0" lang="en-US" sz="2200" u="none" cap="none" strike="noStrike">
                <a:solidFill>
                  <a:schemeClr val="dk1"/>
                </a:solidFill>
                <a:latin typeface="Courier New"/>
                <a:ea typeface="Courier New"/>
                <a:cs typeface="Courier New"/>
                <a:sym typeface="Courier New"/>
              </a:rPr>
              <a:t>abstract</a:t>
            </a:r>
            <a:r>
              <a:rPr b="0" i="0" lang="en-US" sz="2200" u="none" cap="none" strike="noStrike">
                <a:solidFill>
                  <a:schemeClr val="dk1"/>
                </a:solidFill>
                <a:latin typeface="Arial"/>
                <a:ea typeface="Arial"/>
                <a:cs typeface="Arial"/>
                <a:sym typeface="Arial"/>
              </a:rPr>
              <a:t> class-level modifier.</a:t>
            </a:r>
            <a:endParaRPr/>
          </a:p>
          <a:p>
            <a:pPr indent="7937" lvl="0" marL="7937" marR="0" rtl="0" algn="l">
              <a:lnSpc>
                <a:spcPct val="100000"/>
              </a:lnSpc>
              <a:spcBef>
                <a:spcPts val="360"/>
              </a:spcBef>
              <a:spcAft>
                <a:spcPts val="0"/>
              </a:spcAft>
              <a:buClr>
                <a:srgbClr val="00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 public abstract class ElectronicDevice { }</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abstract class can be subclassed.</a:t>
            </a:r>
            <a:endParaRPr/>
          </a:p>
          <a:p>
            <a:pPr indent="-460375" lvl="1" marL="574675" marR="0" rtl="0" algn="l">
              <a:lnSpc>
                <a:spcPct val="100000"/>
              </a:lnSpc>
              <a:spcBef>
                <a:spcPts val="360"/>
              </a:spcBef>
              <a:spcAft>
                <a:spcPts val="0"/>
              </a:spcAft>
              <a:buClr>
                <a:srgbClr val="FF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public class Television extends ElectronicDevice { }</a:t>
            </a:r>
            <a:endParaRPr/>
          </a:p>
          <a:p>
            <a:pPr indent="-460375" lvl="1" marL="574675" marR="0" rtl="0" algn="l">
              <a:lnSpc>
                <a:spcPct val="100000"/>
              </a:lnSpc>
              <a:spcBef>
                <a:spcPts val="360"/>
              </a:spcBef>
              <a:spcAft>
                <a:spcPts val="0"/>
              </a:spcAft>
              <a:buClr>
                <a:srgbClr val="FF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abstract class </a:t>
            </a:r>
            <a:r>
              <a:rPr b="1" i="0" lang="en-US" sz="2200" u="none" cap="none" strike="noStrike">
                <a:solidFill>
                  <a:schemeClr val="dk1"/>
                </a:solidFill>
                <a:latin typeface="Arial"/>
                <a:ea typeface="Arial"/>
                <a:cs typeface="Arial"/>
                <a:sym typeface="Arial"/>
              </a:rPr>
              <a:t>cannot</a:t>
            </a:r>
            <a:r>
              <a:rPr b="0" i="0" lang="en-US" sz="2200" u="none" cap="none" strike="noStrike">
                <a:solidFill>
                  <a:schemeClr val="dk1"/>
                </a:solidFill>
                <a:latin typeface="Arial"/>
                <a:ea typeface="Arial"/>
                <a:cs typeface="Arial"/>
                <a:sym typeface="Arial"/>
              </a:rPr>
              <a:t> be instantiated.</a:t>
            </a:r>
            <a:endParaRPr/>
          </a:p>
          <a:p>
            <a:pPr indent="-460375" lvl="1" marL="574675" marR="0" rtl="0" algn="l">
              <a:lnSpc>
                <a:spcPct val="100000"/>
              </a:lnSpc>
              <a:spcBef>
                <a:spcPts val="360"/>
              </a:spcBef>
              <a:spcAft>
                <a:spcPts val="0"/>
              </a:spcAft>
              <a:buClr>
                <a:srgbClr val="FF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ElectronicDevice dev = new ElectronicDevice(); // error</a:t>
            </a:r>
            <a:endParaRPr/>
          </a:p>
          <a:p>
            <a:pPr indent="7938" lvl="0" marL="7937" marR="0" rtl="0" algn="l">
              <a:spcBef>
                <a:spcPts val="360"/>
              </a:spcBef>
              <a:spcAft>
                <a:spcPts val="0"/>
              </a:spcAft>
              <a:buNone/>
            </a:pPr>
            <a:r>
              <a:t/>
            </a:r>
            <a:endParaRPr b="1" i="0" sz="1800" u="none" cap="none" strike="noStrike">
              <a:solidFill>
                <a:schemeClr val="dk1"/>
              </a:solidFill>
              <a:latin typeface="Courier New"/>
              <a:ea typeface="Courier New"/>
              <a:cs typeface="Courier New"/>
              <a:sym typeface="Courier New"/>
            </a:endParaRPr>
          </a:p>
        </p:txBody>
      </p:sp>
      <p:sp>
        <p:nvSpPr>
          <p:cNvPr id="1226" name="Google Shape;1226;p127"/>
          <p:cNvSpPr txBox="1"/>
          <p:nvPr/>
        </p:nvSpPr>
        <p:spPr>
          <a:xfrm>
            <a:off x="1676400" y="2362200"/>
            <a:ext cx="1219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7" name="Google Shape;1227;p127"/>
          <p:cNvSpPr txBox="1"/>
          <p:nvPr/>
        </p:nvSpPr>
        <p:spPr>
          <a:xfrm>
            <a:off x="3810000" y="5181600"/>
            <a:ext cx="3124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8" name="Google Shape;1228;p1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28"/>
          <p:cNvSpPr txBox="1"/>
          <p:nvPr/>
        </p:nvSpPr>
        <p:spPr>
          <a:xfrm>
            <a:off x="609600" y="2286000"/>
            <a:ext cx="7924800" cy="1828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5" name="Google Shape;1235;p12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Defining Abstract Methods</a:t>
            </a:r>
            <a:endParaRPr/>
          </a:p>
        </p:txBody>
      </p:sp>
      <p:sp>
        <p:nvSpPr>
          <p:cNvPr id="1236" name="Google Shape;1236;p128"/>
          <p:cNvSpPr txBox="1"/>
          <p:nvPr>
            <p:ph idx="1" type="body"/>
          </p:nvPr>
        </p:nvSpPr>
        <p:spPr>
          <a:xfrm>
            <a:off x="609600" y="1371600"/>
            <a:ext cx="7918500" cy="4284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method can be declared as abstract by using the </a:t>
            </a:r>
            <a:r>
              <a:rPr b="0" i="0" lang="en-US" sz="2200" u="none">
                <a:solidFill>
                  <a:schemeClr val="dk1"/>
                </a:solidFill>
                <a:latin typeface="Courier New"/>
                <a:ea typeface="Courier New"/>
                <a:cs typeface="Courier New"/>
                <a:sym typeface="Courier New"/>
              </a:rPr>
              <a:t>abstract</a:t>
            </a:r>
            <a:r>
              <a:rPr b="0" i="0" lang="en-US" sz="2200" u="none">
                <a:solidFill>
                  <a:schemeClr val="dk1"/>
                </a:solidFill>
                <a:latin typeface="Arial"/>
                <a:ea typeface="Arial"/>
                <a:cs typeface="Arial"/>
                <a:sym typeface="Arial"/>
              </a:rPr>
              <a:t> method-level modifier.</a:t>
            </a:r>
            <a:endParaRPr/>
          </a:p>
          <a:p>
            <a:pPr indent="7937" lvl="0" marL="7937" marR="0" rtl="0" algn="l">
              <a:lnSpc>
                <a:spcPct val="100000"/>
              </a:lnSpc>
              <a:spcBef>
                <a:spcPts val="360"/>
              </a:spcBef>
              <a:spcAft>
                <a:spcPts val="0"/>
              </a:spcAft>
              <a:buClr>
                <a:srgbClr val="000000"/>
              </a:buClr>
              <a:buSzPts val="1800"/>
              <a:buFont typeface="Arial"/>
              <a:buNone/>
            </a:pPr>
            <a:r>
              <a:t/>
            </a:r>
            <a:endParaRPr b="1"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 public abstract class ElectronicDevice {</a:t>
            </a:r>
            <a:endParaRPr/>
          </a:p>
          <a:p>
            <a:pPr indent="7937" lvl="0" marL="7937" marR="0" rtl="0" algn="l">
              <a:lnSpc>
                <a:spcPct val="100000"/>
              </a:lnSpc>
              <a:spcBef>
                <a:spcPts val="360"/>
              </a:spcBef>
              <a:spcAft>
                <a:spcPts val="0"/>
              </a:spcAft>
              <a:buClr>
                <a:srgbClr val="000000"/>
              </a:buClr>
              <a:buSzPts val="1800"/>
              <a:buFont typeface="Arial"/>
              <a:buNone/>
            </a:pPr>
            <a:r>
              <a:t/>
            </a:r>
            <a:endParaRPr b="1"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		public abstract void turnOn();</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		public abstract void turnOff();</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An abstract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Cannot have a method body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Must be declared in an abstract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Is overridden in subclasses</a:t>
            </a:r>
            <a:endParaRPr/>
          </a:p>
        </p:txBody>
      </p:sp>
      <p:sp>
        <p:nvSpPr>
          <p:cNvPr id="1237" name="Google Shape;1237;p128"/>
          <p:cNvSpPr txBox="1"/>
          <p:nvPr/>
        </p:nvSpPr>
        <p:spPr>
          <a:xfrm>
            <a:off x="1676400" y="2438400"/>
            <a:ext cx="1219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8" name="Google Shape;1238;p128"/>
          <p:cNvSpPr txBox="1"/>
          <p:nvPr/>
        </p:nvSpPr>
        <p:spPr>
          <a:xfrm>
            <a:off x="1981200" y="3048000"/>
            <a:ext cx="1219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9" name="Google Shape;1239;p128"/>
          <p:cNvSpPr/>
          <p:nvPr/>
        </p:nvSpPr>
        <p:spPr>
          <a:xfrm>
            <a:off x="5791200" y="3581400"/>
            <a:ext cx="1693800" cy="514500"/>
          </a:xfrm>
          <a:prstGeom prst="wedgeRectCallout">
            <a:avLst>
              <a:gd fmla="val -8247" name="adj1"/>
              <a:gd fmla="val -8356"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No braces</a:t>
            </a:r>
            <a:endParaRPr/>
          </a:p>
        </p:txBody>
      </p:sp>
      <p:sp>
        <p:nvSpPr>
          <p:cNvPr id="1240" name="Google Shape;1240;p128"/>
          <p:cNvSpPr txBox="1"/>
          <p:nvPr/>
        </p:nvSpPr>
        <p:spPr>
          <a:xfrm>
            <a:off x="1981200" y="3429000"/>
            <a:ext cx="1219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1" name="Google Shape;1241;p12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29"/>
          <p:cNvSpPr txBox="1"/>
          <p:nvPr/>
        </p:nvSpPr>
        <p:spPr>
          <a:xfrm>
            <a:off x="609600" y="4953000"/>
            <a:ext cx="7924800" cy="762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8" name="Google Shape;1248;p12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 Validating Abstract Classes</a:t>
            </a:r>
            <a:endParaRPr/>
          </a:p>
        </p:txBody>
      </p:sp>
      <p:sp>
        <p:nvSpPr>
          <p:cNvPr id="1249" name="Google Shape;1249;p129"/>
          <p:cNvSpPr txBox="1"/>
          <p:nvPr>
            <p:ph idx="1" type="body"/>
          </p:nvPr>
        </p:nvSpPr>
        <p:spPr>
          <a:xfrm>
            <a:off x="609600" y="1447800"/>
            <a:ext cx="7918500" cy="4179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following additional rules apply when you use abstract classes and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abstract class may have any number of abstract and nonabstract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inheriting from an abstract class, you must do either of the following: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Declare the child class as abstract.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Override all abstract methods inherited from the parent class. Failure to do so will result in a compile-time error.</a:t>
            </a:r>
            <a:endParaRPr b="1" i="0" sz="16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t/>
            </a:r>
            <a:endParaRPr b="1"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error: Television is not abstract and does not override abstract method turnOn() in ElectronicDevice</a:t>
            </a:r>
            <a:endParaRPr/>
          </a:p>
        </p:txBody>
      </p:sp>
      <p:sp>
        <p:nvSpPr>
          <p:cNvPr id="1250" name="Google Shape;1250;p1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130"/>
          <p:cNvSpPr txBox="1"/>
          <p:nvPr/>
        </p:nvSpPr>
        <p:spPr>
          <a:xfrm>
            <a:off x="609600" y="3886200"/>
            <a:ext cx="7924800" cy="1981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57" name="Google Shape;1257;p130"/>
          <p:cNvSpPr txBox="1"/>
          <p:nvPr/>
        </p:nvSpPr>
        <p:spPr>
          <a:xfrm>
            <a:off x="609600" y="1905000"/>
            <a:ext cx="7924800" cy="1676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58" name="Google Shape;1258;p13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Final Methods</a:t>
            </a:r>
            <a:endParaRPr/>
          </a:p>
        </p:txBody>
      </p:sp>
      <p:sp>
        <p:nvSpPr>
          <p:cNvPr id="1259" name="Google Shape;1259;p130"/>
          <p:cNvSpPr txBox="1"/>
          <p:nvPr>
            <p:ph idx="1" type="body"/>
          </p:nvPr>
        </p:nvSpPr>
        <p:spPr>
          <a:xfrm>
            <a:off x="609600" y="1066800"/>
            <a:ext cx="7918500" cy="4857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method can be declared </a:t>
            </a:r>
            <a:r>
              <a:rPr b="0" i="0" lang="en-US" sz="2200" u="none">
                <a:solidFill>
                  <a:schemeClr val="dk1"/>
                </a:solidFill>
                <a:latin typeface="Courier New"/>
                <a:ea typeface="Courier New"/>
                <a:cs typeface="Courier New"/>
                <a:sym typeface="Courier New"/>
              </a:rPr>
              <a:t>final</a:t>
            </a:r>
            <a:r>
              <a:rPr b="0" i="0" lang="en-US" sz="2200" u="none">
                <a:solidFill>
                  <a:schemeClr val="dk1"/>
                </a:solidFill>
                <a:latin typeface="Arial"/>
                <a:ea typeface="Arial"/>
                <a:cs typeface="Arial"/>
                <a:sym typeface="Arial"/>
              </a:rPr>
              <a:t>. Final methods may not be overridden.</a:t>
            </a:r>
            <a:endParaRPr/>
          </a:p>
          <a:p>
            <a:pPr indent="7937" lvl="0" marL="7937" marR="0" rtl="0" algn="l">
              <a:lnSpc>
                <a:spcPct val="100000"/>
              </a:lnSpc>
              <a:spcBef>
                <a:spcPts val="180"/>
              </a:spcBef>
              <a:spcAft>
                <a:spcPts val="0"/>
              </a:spcAft>
              <a:buClr>
                <a:srgbClr val="000000"/>
              </a:buClr>
              <a:buSzPts val="900"/>
              <a:buFont typeface="Arial"/>
              <a:buNone/>
            </a:pPr>
            <a:r>
              <a:t/>
            </a:r>
            <a:endParaRPr b="0" i="0" sz="9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MethodParentClass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final void printMessage()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System.out.println("This is a final method");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MethodChildClass extends MethodParentClass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compile-time error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void printMessage()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System.out.println("Cannot override method");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1260" name="Google Shape;1260;p130"/>
          <p:cNvSpPr txBox="1"/>
          <p:nvPr/>
        </p:nvSpPr>
        <p:spPr>
          <a:xfrm>
            <a:off x="1143000" y="4267200"/>
            <a:ext cx="4724400" cy="609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1" name="Google Shape;1261;p130"/>
          <p:cNvSpPr txBox="1"/>
          <p:nvPr/>
        </p:nvSpPr>
        <p:spPr>
          <a:xfrm>
            <a:off x="2057400" y="2286000"/>
            <a:ext cx="838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2" name="Google Shape;1262;p1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31"/>
          <p:cNvSpPr txBox="1"/>
          <p:nvPr/>
        </p:nvSpPr>
        <p:spPr>
          <a:xfrm>
            <a:off x="609600" y="2971800"/>
            <a:ext cx="7924800" cy="685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9" name="Google Shape;1269;p131"/>
          <p:cNvSpPr txBox="1"/>
          <p:nvPr/>
        </p:nvSpPr>
        <p:spPr>
          <a:xfrm>
            <a:off x="609600" y="2286000"/>
            <a:ext cx="7924800" cy="457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0" name="Google Shape;1270;p13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Final Classes</a:t>
            </a:r>
            <a:endParaRPr/>
          </a:p>
        </p:txBody>
      </p:sp>
      <p:sp>
        <p:nvSpPr>
          <p:cNvPr id="1271" name="Google Shape;1271;p131"/>
          <p:cNvSpPr txBox="1"/>
          <p:nvPr>
            <p:ph idx="1" type="body"/>
          </p:nvPr>
        </p:nvSpPr>
        <p:spPr>
          <a:xfrm>
            <a:off x="609600" y="1447800"/>
            <a:ext cx="7918500" cy="2198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class can be declared </a:t>
            </a:r>
            <a:r>
              <a:rPr b="0" i="0" lang="en-US" sz="2200" u="none">
                <a:solidFill>
                  <a:schemeClr val="dk1"/>
                </a:solidFill>
                <a:latin typeface="Courier New"/>
                <a:ea typeface="Courier New"/>
                <a:cs typeface="Courier New"/>
                <a:sym typeface="Courier New"/>
              </a:rPr>
              <a:t>final</a:t>
            </a:r>
            <a:r>
              <a:rPr b="0" i="0" lang="en-US" sz="2200" u="none">
                <a:solidFill>
                  <a:schemeClr val="dk1"/>
                </a:solidFill>
                <a:latin typeface="Arial"/>
                <a:ea typeface="Arial"/>
                <a:cs typeface="Arial"/>
                <a:sym typeface="Arial"/>
              </a:rPr>
              <a:t>. Final classes may not be extended.</a:t>
            </a:r>
            <a:endParaRPr/>
          </a:p>
          <a:p>
            <a:pPr indent="7937" lvl="0" marL="7937" marR="0" rtl="0" algn="l">
              <a:lnSpc>
                <a:spcPct val="100000"/>
              </a:lnSpc>
              <a:spcBef>
                <a:spcPts val="180"/>
              </a:spcBef>
              <a:spcAft>
                <a:spcPts val="0"/>
              </a:spcAft>
              <a:buClr>
                <a:srgbClr val="000000"/>
              </a:buClr>
              <a:buSzPts val="900"/>
              <a:buFont typeface="Arial"/>
              <a:buNone/>
            </a:pPr>
            <a:r>
              <a:t/>
            </a:r>
            <a:endParaRPr b="0" i="0" sz="9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final class FinalParentClass { }</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compile-time error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ChildClass extends FinalParentClass { }</a:t>
            </a:r>
            <a:endParaRPr/>
          </a:p>
        </p:txBody>
      </p:sp>
      <p:sp>
        <p:nvSpPr>
          <p:cNvPr id="1272" name="Google Shape;1272;p131"/>
          <p:cNvSpPr txBox="1"/>
          <p:nvPr/>
        </p:nvSpPr>
        <p:spPr>
          <a:xfrm>
            <a:off x="1524000" y="2362200"/>
            <a:ext cx="8382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3" name="Google Shape;1273;p1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3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Final Variables</a:t>
            </a:r>
            <a:endParaRPr/>
          </a:p>
        </p:txBody>
      </p:sp>
      <p:sp>
        <p:nvSpPr>
          <p:cNvPr id="1280" name="Google Shape;1280;p132"/>
          <p:cNvSpPr txBox="1"/>
          <p:nvPr>
            <p:ph idx="1" type="body"/>
          </p:nvPr>
        </p:nvSpPr>
        <p:spPr>
          <a:xfrm>
            <a:off x="609600" y="1219200"/>
            <a:ext cx="7918500" cy="4832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final</a:t>
            </a:r>
            <a:r>
              <a:rPr b="0" i="0" lang="en-US" sz="2200" u="none">
                <a:solidFill>
                  <a:schemeClr val="dk1"/>
                </a:solidFill>
                <a:latin typeface="Arial"/>
                <a:ea typeface="Arial"/>
                <a:cs typeface="Arial"/>
                <a:sym typeface="Arial"/>
              </a:rPr>
              <a:t> modifier can be applied to variables.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Final variables may not change their values after they are initialized.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Final variables can be: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 fields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Final fields with compile-time constant expressions are constant variables.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Static can be combined with final to create an always-available, never-changing variable.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Method parameters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Local variables</a:t>
            </a:r>
            <a:endParaRPr/>
          </a:p>
          <a:p>
            <a:pPr indent="-460375" lvl="1" marL="574675" marR="0" rtl="0" algn="l">
              <a:lnSpc>
                <a:spcPct val="100000"/>
              </a:lnSpc>
              <a:spcBef>
                <a:spcPts val="440"/>
              </a:spcBef>
              <a:spcAft>
                <a:spcPts val="0"/>
              </a:spcAft>
              <a:buClr>
                <a:srgbClr val="FF0000"/>
              </a:buClr>
              <a:buSzPts val="2200"/>
              <a:buFont typeface="Arial"/>
              <a:buNone/>
            </a:pPr>
            <a:r>
              <a:rPr b="1" i="0" lang="en-US" sz="2200" u="none" cap="none" strike="noStrike">
                <a:solidFill>
                  <a:schemeClr val="dk1"/>
                </a:solidFill>
                <a:latin typeface="Arial"/>
                <a:ea typeface="Arial"/>
                <a:cs typeface="Arial"/>
                <a:sym typeface="Arial"/>
              </a:rPr>
              <a:t>Note: </a:t>
            </a:r>
            <a:r>
              <a:rPr b="0" i="0" lang="en-US" sz="2200" u="none" cap="none" strike="noStrike">
                <a:solidFill>
                  <a:schemeClr val="dk1"/>
                </a:solidFill>
                <a:latin typeface="Arial"/>
                <a:ea typeface="Arial"/>
                <a:cs typeface="Arial"/>
                <a:sym typeface="Arial"/>
              </a:rPr>
              <a:t>Final references must always reference the same object, but the contents of that object may be modified.</a:t>
            </a:r>
            <a:endParaRPr/>
          </a:p>
        </p:txBody>
      </p:sp>
      <p:sp>
        <p:nvSpPr>
          <p:cNvPr id="1281" name="Google Shape;1281;p13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133"/>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Declaring Final Variables</a:t>
            </a:r>
            <a:endParaRPr/>
          </a:p>
        </p:txBody>
      </p:sp>
      <p:sp>
        <p:nvSpPr>
          <p:cNvPr id="1288" name="Google Shape;1288;p133"/>
          <p:cNvSpPr txBox="1"/>
          <p:nvPr/>
        </p:nvSpPr>
        <p:spPr>
          <a:xfrm>
            <a:off x="609600" y="1295400"/>
            <a:ext cx="7886700" cy="4495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public class VariableExampleClass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private final int field;</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public static final int JAVA_CONSTANT = 10;</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public VariableExampleClass()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field = 100;</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public void changeValues(final int param)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param = 1; // compile-time error</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final int localVar;</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localVar = 42;</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localVar = 43; // compile-time error</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a:t>
            </a:r>
            <a:endParaRPr/>
          </a:p>
        </p:txBody>
      </p:sp>
      <p:sp>
        <p:nvSpPr>
          <p:cNvPr id="1289" name="Google Shape;1289;p13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3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Nested Classes</a:t>
            </a:r>
            <a:endParaRPr/>
          </a:p>
        </p:txBody>
      </p:sp>
      <p:sp>
        <p:nvSpPr>
          <p:cNvPr id="1296" name="Google Shape;1296;p134"/>
          <p:cNvSpPr txBox="1"/>
          <p:nvPr>
            <p:ph idx="1" type="body"/>
          </p:nvPr>
        </p:nvSpPr>
        <p:spPr>
          <a:xfrm>
            <a:off x="609600" y="1447800"/>
            <a:ext cx="7918500" cy="410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nested class is a class declared within the body of another class. Nested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Have multiple categories</a:t>
            </a:r>
            <a:endParaRPr/>
          </a:p>
          <a:p>
            <a:pPr indent="-331787" lvl="2" marL="1020762"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Arial"/>
                <a:ea typeface="Arial"/>
                <a:cs typeface="Arial"/>
                <a:sym typeface="Arial"/>
              </a:rPr>
              <a:t>Inner classes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Member classes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Local classes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Anonymous classes</a:t>
            </a:r>
            <a:endParaRPr/>
          </a:p>
          <a:p>
            <a:pPr indent="-331787" lvl="2" marL="1020762"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Arial"/>
                <a:ea typeface="Arial"/>
                <a:cs typeface="Arial"/>
                <a:sym typeface="Arial"/>
              </a:rPr>
              <a:t>Static nested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commonly used in applications with GUI elements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limit utilization of a "helper class" to the enclosing top-level class</a:t>
            </a:r>
            <a:endParaRPr/>
          </a:p>
        </p:txBody>
      </p:sp>
      <p:sp>
        <p:nvSpPr>
          <p:cNvPr id="1297" name="Google Shape;1297;p1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Operators</a:t>
            </a:r>
            <a:endParaRPr/>
          </a:p>
        </p:txBody>
      </p:sp>
      <p:sp>
        <p:nvSpPr>
          <p:cNvPr id="176" name="Google Shape;176;p27"/>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Simple assignment operator</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Simple assignment operator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Arithmetic operators</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Additive operator (also used for String concatenation)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Subtraction operator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Multiplication operator</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 	Division operator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Remainder operator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Unary operators</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Unary plus operator; indicates positive</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Unary minus operator; negates an expression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Increment operator; increments a value by 1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Decrement operator; decrements a value by 1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Logical complement operator; inverts the value of a boolean</a:t>
            </a:r>
            <a:endParaRPr/>
          </a:p>
        </p:txBody>
      </p:sp>
      <p:sp>
        <p:nvSpPr>
          <p:cNvPr id="177" name="Google Shape;177;p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35"/>
          <p:cNvSpPr txBox="1"/>
          <p:nvPr>
            <p:ph type="title"/>
          </p:nvPr>
        </p:nvSpPr>
        <p:spPr>
          <a:xfrm>
            <a:off x="609600" y="304800"/>
            <a:ext cx="7918500" cy="3984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Example: Member Class</a:t>
            </a:r>
            <a:endParaRPr/>
          </a:p>
        </p:txBody>
      </p:sp>
      <p:sp>
        <p:nvSpPr>
          <p:cNvPr id="1304" name="Google Shape;1304;p135"/>
          <p:cNvSpPr txBox="1"/>
          <p:nvPr>
            <p:ph idx="1" type="body"/>
          </p:nvPr>
        </p:nvSpPr>
        <p:spPr>
          <a:xfrm>
            <a:off x="457200" y="762000"/>
            <a:ext cx="8458200" cy="5638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457200" lvl="0" marL="457200" marR="0" rtl="0" algn="l">
              <a:lnSpc>
                <a:spcPct val="100000"/>
              </a:lnSpc>
              <a:spcBef>
                <a:spcPts val="0"/>
              </a:spcBef>
              <a:spcAft>
                <a:spcPts val="0"/>
              </a:spcAft>
              <a:buClr>
                <a:srgbClr val="000000"/>
              </a:buClr>
              <a:buSzPts val="1400"/>
              <a:buFont typeface="Arial"/>
              <a:buNone/>
            </a:pPr>
            <a:r>
              <a:t/>
            </a:r>
            <a:endParaRPr b="1" i="0" sz="1400" u="none">
              <a:solidFill>
                <a:schemeClr val="dk1"/>
              </a:solidFill>
              <a:latin typeface="Courier New"/>
              <a:ea typeface="Courier New"/>
              <a:cs typeface="Courier New"/>
              <a:sym typeface="Courier New"/>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public class BankEMICalculator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private  String CustomerName;</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private  String AccountNo;</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private  double loanAmount;</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private  double monthlypayment;</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private EMICalculatorHelper helper = new EMICalculatorHelper();</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/*Setters ad Getters*/</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private class EMICalculatorHelper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int loanTerm = 60;</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double interestRate = 0.9;</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double interestpermonth=interestRate/loanTerm;</a:t>
            </a:r>
            <a:endParaRPr/>
          </a:p>
          <a:p>
            <a:pPr indent="-457200" lvl="0" marL="457200" marR="0" rtl="0" algn="l">
              <a:lnSpc>
                <a:spcPct val="100000"/>
              </a:lnSpc>
              <a:spcBef>
                <a:spcPts val="280"/>
              </a:spcBef>
              <a:spcAft>
                <a:spcPts val="0"/>
              </a:spcAft>
              <a:buClr>
                <a:srgbClr val="000000"/>
              </a:buClr>
              <a:buSzPts val="1400"/>
              <a:buFont typeface="Arial"/>
              <a:buNone/>
            </a:pPr>
            <a:r>
              <a:t/>
            </a:r>
            <a:endParaRPr b="1" i="0" sz="1400" u="none">
              <a:solidFill>
                <a:schemeClr val="dk1"/>
              </a:solidFill>
              <a:latin typeface="Courier New"/>
              <a:ea typeface="Courier New"/>
              <a:cs typeface="Courier New"/>
              <a:sym typeface="Courier New"/>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protected double calcMonthlyPayment(double loanAmount)</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double EMI= (loanAmount * interestpermonth) / ((1.0) - ((1.0) /    Math.pow(1.0 + interestpermonth, loanTerm)));</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return(Math.round(EMI));</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a:t>
            </a:r>
            <a:endParaRPr/>
          </a:p>
          <a:p>
            <a:pPr indent="7938" lvl="0" marL="7937" marR="0" rtl="0" algn="l">
              <a:spcBef>
                <a:spcPts val="280"/>
              </a:spcBef>
              <a:spcAft>
                <a:spcPts val="0"/>
              </a:spcAft>
              <a:buNone/>
            </a:pPr>
            <a:r>
              <a:t/>
            </a:r>
            <a:endParaRPr b="1" i="0" sz="1400" u="none">
              <a:solidFill>
                <a:schemeClr val="dk1"/>
              </a:solidFill>
              <a:latin typeface="Courier New"/>
              <a:ea typeface="Courier New"/>
              <a:cs typeface="Courier New"/>
              <a:sym typeface="Courier New"/>
            </a:endParaRPr>
          </a:p>
        </p:txBody>
      </p:sp>
      <p:sp>
        <p:nvSpPr>
          <p:cNvPr id="1305" name="Google Shape;1305;p135"/>
          <p:cNvSpPr/>
          <p:nvPr/>
        </p:nvSpPr>
        <p:spPr>
          <a:xfrm>
            <a:off x="6629400" y="2743200"/>
            <a:ext cx="2286000" cy="522300"/>
          </a:xfrm>
          <a:prstGeom prst="wedgeRectCallout">
            <a:avLst>
              <a:gd fmla="val -15154" name="adj1"/>
              <a:gd fmla="val 1926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a:solidFill>
                  <a:schemeClr val="dk1"/>
                </a:solidFill>
                <a:latin typeface="Arial"/>
                <a:ea typeface="Arial"/>
                <a:cs typeface="Arial"/>
                <a:sym typeface="Arial"/>
              </a:rPr>
              <a:t>Inner class, </a:t>
            </a:r>
            <a:r>
              <a:rPr b="1" i="0" lang="en-US" sz="1400" u="none">
                <a:solidFill>
                  <a:schemeClr val="dk1"/>
                </a:solidFill>
                <a:latin typeface="Courier New"/>
                <a:ea typeface="Courier New"/>
                <a:cs typeface="Courier New"/>
                <a:sym typeface="Courier New"/>
              </a:rPr>
              <a:t>EMICalculatorHelper</a:t>
            </a:r>
            <a:r>
              <a:rPr b="1" i="0" lang="en-US" sz="1400" u="none">
                <a:solidFill>
                  <a:schemeClr val="dk1"/>
                </a:solidFill>
                <a:latin typeface="Arial"/>
                <a:ea typeface="Arial"/>
                <a:cs typeface="Arial"/>
                <a:sym typeface="Arial"/>
              </a:rPr>
              <a:t> </a:t>
            </a:r>
            <a:endParaRPr/>
          </a:p>
        </p:txBody>
      </p:sp>
      <p:sp>
        <p:nvSpPr>
          <p:cNvPr id="1306" name="Google Shape;1306;p1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36"/>
          <p:cNvSpPr txBox="1"/>
          <p:nvPr/>
        </p:nvSpPr>
        <p:spPr>
          <a:xfrm>
            <a:off x="838200" y="3067050"/>
            <a:ext cx="7924800" cy="1676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13" name="Google Shape;1313;p136"/>
          <p:cNvSpPr txBox="1"/>
          <p:nvPr/>
        </p:nvSpPr>
        <p:spPr>
          <a:xfrm>
            <a:off x="609600" y="5429250"/>
            <a:ext cx="7924800" cy="685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14" name="Google Shape;1314;p136"/>
          <p:cNvSpPr txBox="1"/>
          <p:nvPr>
            <p:ph type="title"/>
          </p:nvPr>
        </p:nvSpPr>
        <p:spPr>
          <a:xfrm>
            <a:off x="685800" y="439737"/>
            <a:ext cx="7842300" cy="4746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Enumerations</a:t>
            </a:r>
            <a:endParaRPr/>
          </a:p>
        </p:txBody>
      </p:sp>
      <p:sp>
        <p:nvSpPr>
          <p:cNvPr id="1315" name="Google Shape;1315;p136"/>
          <p:cNvSpPr txBox="1"/>
          <p:nvPr>
            <p:ph idx="1" type="body"/>
          </p:nvPr>
        </p:nvSpPr>
        <p:spPr>
          <a:xfrm>
            <a:off x="609600" y="1238250"/>
            <a:ext cx="7918500" cy="4907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Java includes a typesafe enum to the language. </a:t>
            </a:r>
            <a:endParaRPr/>
          </a:p>
          <a:p>
            <a:pPr indent="7937" lvl="0" marL="7937" marR="0" rtl="0" algn="l">
              <a:lnSpc>
                <a:spcPct val="100000"/>
              </a:lnSpc>
              <a:spcBef>
                <a:spcPts val="440"/>
              </a:spcBef>
              <a:spcAft>
                <a:spcPts val="0"/>
              </a:spcAft>
              <a:buClr>
                <a:srgbClr val="000000"/>
              </a:buClr>
              <a:buSzPts val="2200"/>
              <a:buFont typeface="Arial"/>
              <a:buNone/>
            </a:pPr>
            <a:r>
              <a:rPr b="1" i="0" lang="en-US" sz="2200" u="none">
                <a:solidFill>
                  <a:schemeClr val="dk1"/>
                </a:solidFill>
                <a:latin typeface="Arial"/>
                <a:ea typeface="Arial"/>
                <a:cs typeface="Arial"/>
                <a:sym typeface="Arial"/>
              </a:rPr>
              <a:t>Enumerations (enums):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created by using a variation of a Java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Provide a compile-time range check</a:t>
            </a:r>
            <a:endParaRPr/>
          </a:p>
          <a:p>
            <a:pPr indent="-371475" lvl="1" marL="574675" marR="0" rtl="0" algn="l">
              <a:lnSpc>
                <a:spcPct val="100000"/>
              </a:lnSpc>
              <a:spcBef>
                <a:spcPts val="280"/>
              </a:spcBef>
              <a:spcAft>
                <a:spcPts val="0"/>
              </a:spcAft>
              <a:buClr>
                <a:srgbClr val="FF0000"/>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enum PowerState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OFF,</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ON,</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SUSPEND;</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An enum can be used in the following way:</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Computer comp = new Computer();</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comp.setState(PowerState.SUSPEND);</a:t>
            </a:r>
            <a:endParaRPr/>
          </a:p>
        </p:txBody>
      </p:sp>
      <p:sp>
        <p:nvSpPr>
          <p:cNvPr id="1316" name="Google Shape;1316;p136"/>
          <p:cNvSpPr/>
          <p:nvPr/>
        </p:nvSpPr>
        <p:spPr>
          <a:xfrm>
            <a:off x="5943600" y="5657850"/>
            <a:ext cx="2438400" cy="666600"/>
          </a:xfrm>
          <a:prstGeom prst="wedgeRectCallout">
            <a:avLst>
              <a:gd fmla="val -4799" name="adj1"/>
              <a:gd fmla="val 785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This method takes a </a:t>
            </a:r>
            <a:r>
              <a:rPr b="0" i="0" lang="en-US" sz="1400" u="none">
                <a:solidFill>
                  <a:schemeClr val="dk1"/>
                </a:solidFill>
                <a:latin typeface="Courier New"/>
                <a:ea typeface="Courier New"/>
                <a:cs typeface="Courier New"/>
                <a:sym typeface="Courier New"/>
              </a:rPr>
              <a:t>PowerState</a:t>
            </a:r>
            <a:r>
              <a:rPr b="0" i="0" lang="en-US" sz="1400" u="none">
                <a:solidFill>
                  <a:schemeClr val="dk1"/>
                </a:solidFill>
                <a:latin typeface="Arial"/>
                <a:ea typeface="Arial"/>
                <a:cs typeface="Arial"/>
                <a:sym typeface="Arial"/>
              </a:rPr>
              <a:t> reference .</a:t>
            </a:r>
            <a:endParaRPr/>
          </a:p>
        </p:txBody>
      </p:sp>
      <p:sp>
        <p:nvSpPr>
          <p:cNvPr id="1317" name="Google Shape;1317;p136"/>
          <p:cNvSpPr/>
          <p:nvPr/>
        </p:nvSpPr>
        <p:spPr>
          <a:xfrm>
            <a:off x="3200400" y="3371850"/>
            <a:ext cx="2438400" cy="666600"/>
          </a:xfrm>
          <a:prstGeom prst="wedgeRectCallout">
            <a:avLst>
              <a:gd fmla="val -10241" name="adj1"/>
              <a:gd fmla="val 739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These are references to the only three </a:t>
            </a:r>
            <a:r>
              <a:rPr b="0" i="0" lang="en-US" sz="1400" u="none">
                <a:solidFill>
                  <a:schemeClr val="dk1"/>
                </a:solidFill>
                <a:latin typeface="Courier New"/>
                <a:ea typeface="Courier New"/>
                <a:cs typeface="Courier New"/>
                <a:sym typeface="Courier New"/>
              </a:rPr>
              <a:t>PowerState</a:t>
            </a:r>
            <a:r>
              <a:rPr b="0" i="0" lang="en-US" sz="1400" u="none">
                <a:solidFill>
                  <a:schemeClr val="dk1"/>
                </a:solidFill>
                <a:latin typeface="Arial"/>
                <a:ea typeface="Arial"/>
                <a:cs typeface="Arial"/>
                <a:sym typeface="Arial"/>
              </a:rPr>
              <a:t> objects that can exist.</a:t>
            </a:r>
            <a:endParaRPr/>
          </a:p>
        </p:txBody>
      </p:sp>
      <p:sp>
        <p:nvSpPr>
          <p:cNvPr id="1318" name="Google Shape;1318;p1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37"/>
          <p:cNvSpPr txBox="1"/>
          <p:nvPr/>
        </p:nvSpPr>
        <p:spPr>
          <a:xfrm>
            <a:off x="609600" y="1828800"/>
            <a:ext cx="7924800" cy="1981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5" name="Google Shape;1325;p13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Enum Usage</a:t>
            </a:r>
            <a:endParaRPr/>
          </a:p>
        </p:txBody>
      </p:sp>
      <p:sp>
        <p:nvSpPr>
          <p:cNvPr id="1326" name="Google Shape;1326;p137"/>
          <p:cNvSpPr txBox="1"/>
          <p:nvPr>
            <p:ph idx="1" type="body"/>
          </p:nvPr>
        </p:nvSpPr>
        <p:spPr>
          <a:xfrm>
            <a:off x="609600" y="1447800"/>
            <a:ext cx="7918500" cy="2358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Enums can be used as the expression in a switch statement.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void setState(PowerState state)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switch(state)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case OFF:</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a:t>
            </a:r>
            <a:endParaRPr/>
          </a:p>
        </p:txBody>
      </p:sp>
      <p:sp>
        <p:nvSpPr>
          <p:cNvPr id="1327" name="Google Shape;1327;p137"/>
          <p:cNvSpPr/>
          <p:nvPr/>
        </p:nvSpPr>
        <p:spPr>
          <a:xfrm>
            <a:off x="6019800" y="3352800"/>
            <a:ext cx="2438400" cy="381000"/>
          </a:xfrm>
          <a:prstGeom prst="wedgeRectCallout">
            <a:avLst>
              <a:gd fmla="val 1403" name="adj1"/>
              <a:gd fmla="val -1799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PowerState.OFF</a:t>
            </a:r>
            <a:endParaRPr/>
          </a:p>
        </p:txBody>
      </p:sp>
      <p:sp>
        <p:nvSpPr>
          <p:cNvPr id="1328" name="Google Shape;1328;p13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38"/>
          <p:cNvSpPr txBox="1"/>
          <p:nvPr/>
        </p:nvSpPr>
        <p:spPr>
          <a:xfrm>
            <a:off x="609600" y="1828800"/>
            <a:ext cx="7924800" cy="4343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5" name="Google Shape;1335;p13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Complex Enums</a:t>
            </a:r>
            <a:endParaRPr/>
          </a:p>
        </p:txBody>
      </p:sp>
      <p:sp>
        <p:nvSpPr>
          <p:cNvPr id="1336" name="Google Shape;1336;p138"/>
          <p:cNvSpPr txBox="1"/>
          <p:nvPr>
            <p:ph idx="1" type="body"/>
          </p:nvPr>
        </p:nvSpPr>
        <p:spPr>
          <a:xfrm>
            <a:off x="609600" y="1447800"/>
            <a:ext cx="7918500" cy="4684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Enums can have fields, methods, and private constructors.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enum PowerState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OFF("The power is off"),</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ON("The usage power is high"),</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SUSPEND("The power usage is low");</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private String description;</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private PowerState(String d)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description = d;</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String getDescription()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return description;</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a:t>
            </a:r>
            <a:endParaRPr/>
          </a:p>
        </p:txBody>
      </p:sp>
      <p:sp>
        <p:nvSpPr>
          <p:cNvPr id="1337" name="Google Shape;1337;p138"/>
          <p:cNvSpPr/>
          <p:nvPr/>
        </p:nvSpPr>
        <p:spPr>
          <a:xfrm>
            <a:off x="5943600" y="3733800"/>
            <a:ext cx="2438400" cy="666600"/>
          </a:xfrm>
          <a:prstGeom prst="wedgeRectCallout">
            <a:avLst>
              <a:gd fmla="val -4799" name="adj1"/>
              <a:gd fmla="val 785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constructor may not be </a:t>
            </a:r>
            <a:r>
              <a:rPr b="0" i="0" lang="en-US" sz="1400" u="none">
                <a:solidFill>
                  <a:schemeClr val="dk1"/>
                </a:solidFill>
                <a:latin typeface="Courier New"/>
                <a:ea typeface="Courier New"/>
                <a:cs typeface="Courier New"/>
                <a:sym typeface="Courier New"/>
              </a:rPr>
              <a:t>public</a:t>
            </a:r>
            <a:r>
              <a:rPr b="0" i="0" lang="en-US" sz="1400" u="none">
                <a:solidFill>
                  <a:schemeClr val="dk1"/>
                </a:solidFill>
                <a:latin typeface="Arial"/>
                <a:ea typeface="Arial"/>
                <a:cs typeface="Arial"/>
                <a:sym typeface="Arial"/>
              </a:rPr>
              <a:t> or </a:t>
            </a:r>
            <a:r>
              <a:rPr b="0" i="0" lang="en-US" sz="1400" u="none">
                <a:solidFill>
                  <a:schemeClr val="dk1"/>
                </a:solidFill>
                <a:latin typeface="Courier New"/>
                <a:ea typeface="Courier New"/>
                <a:cs typeface="Courier New"/>
                <a:sym typeface="Courier New"/>
              </a:rPr>
              <a:t>protected</a:t>
            </a:r>
            <a:r>
              <a:rPr b="0" i="0" lang="en-US" sz="1400" u="none">
                <a:solidFill>
                  <a:schemeClr val="dk1"/>
                </a:solidFill>
                <a:latin typeface="Arial"/>
                <a:ea typeface="Arial"/>
                <a:cs typeface="Arial"/>
                <a:sym typeface="Arial"/>
              </a:rPr>
              <a:t>.</a:t>
            </a:r>
            <a:endParaRPr/>
          </a:p>
        </p:txBody>
      </p:sp>
      <p:sp>
        <p:nvSpPr>
          <p:cNvPr id="1338" name="Google Shape;1338;p138"/>
          <p:cNvSpPr/>
          <p:nvPr/>
        </p:nvSpPr>
        <p:spPr>
          <a:xfrm>
            <a:off x="5562600" y="1905000"/>
            <a:ext cx="2819400" cy="762000"/>
          </a:xfrm>
          <a:prstGeom prst="wedgeRectCallout">
            <a:avLst>
              <a:gd fmla="val -6848" name="adj1"/>
              <a:gd fmla="val 987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Call a </a:t>
            </a:r>
            <a:r>
              <a:rPr b="0" i="0" lang="en-US" sz="1400" u="none">
                <a:solidFill>
                  <a:schemeClr val="dk1"/>
                </a:solidFill>
                <a:latin typeface="Courier New"/>
                <a:ea typeface="Courier New"/>
                <a:cs typeface="Courier New"/>
                <a:sym typeface="Courier New"/>
              </a:rPr>
              <a:t>PowerState</a:t>
            </a:r>
            <a:r>
              <a:rPr b="0" i="0" lang="en-US" sz="1400" u="none">
                <a:solidFill>
                  <a:schemeClr val="dk1"/>
                </a:solidFill>
                <a:latin typeface="Arial"/>
                <a:ea typeface="Arial"/>
                <a:cs typeface="Arial"/>
                <a:sym typeface="Arial"/>
              </a:rPr>
              <a:t> constructor to initialize the </a:t>
            </a:r>
            <a:r>
              <a:rPr b="0" i="0" lang="en-US" sz="1400" u="none">
                <a:solidFill>
                  <a:schemeClr val="dk1"/>
                </a:solidFill>
                <a:latin typeface="Courier New"/>
                <a:ea typeface="Courier New"/>
                <a:cs typeface="Courier New"/>
                <a:sym typeface="Courier New"/>
              </a:rPr>
              <a:t>public static final OFF</a:t>
            </a:r>
            <a:r>
              <a:rPr b="0" i="0" lang="en-US" sz="1400" u="none">
                <a:solidFill>
                  <a:schemeClr val="dk1"/>
                </a:solidFill>
                <a:latin typeface="Arial"/>
                <a:ea typeface="Arial"/>
                <a:cs typeface="Arial"/>
                <a:sym typeface="Arial"/>
              </a:rPr>
              <a:t> reference.</a:t>
            </a:r>
            <a:endParaRPr/>
          </a:p>
        </p:txBody>
      </p:sp>
      <p:sp>
        <p:nvSpPr>
          <p:cNvPr id="1339" name="Google Shape;1339;p1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39"/>
          <p:cNvSpPr txBox="1"/>
          <p:nvPr/>
        </p:nvSpPr>
        <p:spPr>
          <a:xfrm>
            <a:off x="609600" y="55626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46" name="Google Shape;1346;p139"/>
          <p:cNvSpPr txBox="1"/>
          <p:nvPr/>
        </p:nvSpPr>
        <p:spPr>
          <a:xfrm>
            <a:off x="609600" y="1600200"/>
            <a:ext cx="7924800" cy="3505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47" name="Google Shape;1347;p139"/>
          <p:cNvSpPr txBox="1"/>
          <p:nvPr>
            <p:ph idx="1" type="body"/>
          </p:nvPr>
        </p:nvSpPr>
        <p:spPr>
          <a:xfrm>
            <a:off x="609600" y="1219200"/>
            <a:ext cx="7918500" cy="4981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Here is the complex enum in action.</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class ComplexEnumsMain {</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static void main(String[] args)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Computer comp = new Computer();</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comp.setState(</a:t>
            </a:r>
            <a:r>
              <a:rPr b="1" i="0" lang="en-US" sz="1800" u="none" cap="none" strike="noStrike">
                <a:solidFill>
                  <a:schemeClr val="dk1"/>
                </a:solidFill>
                <a:latin typeface="Courier New"/>
                <a:ea typeface="Courier New"/>
                <a:cs typeface="Courier New"/>
                <a:sym typeface="Courier New"/>
              </a:rPr>
              <a:t>PowerState.SUSPEND</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System.out.println("Current state: " + </a:t>
            </a:r>
            <a:r>
              <a:rPr b="1" i="0" lang="en-US" sz="1800" u="none" cap="none" strike="noStrike">
                <a:solidFill>
                  <a:schemeClr val="dk1"/>
                </a:solidFill>
                <a:latin typeface="Courier New"/>
                <a:ea typeface="Courier New"/>
                <a:cs typeface="Courier New"/>
                <a:sym typeface="Courier New"/>
              </a:rPr>
              <a:t>comp.getState()</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System.out.println("Description: " + </a:t>
            </a:r>
            <a:r>
              <a:rPr b="1" i="0" lang="en-US" sz="1800" u="none" cap="none" strike="noStrike">
                <a:solidFill>
                  <a:schemeClr val="dk1"/>
                </a:solidFill>
                <a:latin typeface="Courier New"/>
                <a:ea typeface="Courier New"/>
                <a:cs typeface="Courier New"/>
                <a:sym typeface="Courier New"/>
              </a:rPr>
              <a:t>comp.getState().getDescription()</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Output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Current state: SUSPEND</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Description: The power usage is low</a:t>
            </a:r>
            <a:endParaRPr/>
          </a:p>
        </p:txBody>
      </p:sp>
      <p:sp>
        <p:nvSpPr>
          <p:cNvPr id="1348" name="Google Shape;1348;p13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Complex Enums</a:t>
            </a:r>
            <a:endParaRPr/>
          </a:p>
        </p:txBody>
      </p:sp>
      <p:sp>
        <p:nvSpPr>
          <p:cNvPr id="1349" name="Google Shape;1349;p13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pic>
        <p:nvPicPr>
          <p:cNvPr descr="Duke-Summary.gif" id="1355" name="Google Shape;1355;p140"/>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1356" name="Google Shape;1356;p14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1357" name="Google Shape;1357;p140"/>
          <p:cNvSpPr txBox="1"/>
          <p:nvPr>
            <p:ph idx="1" type="body"/>
          </p:nvPr>
        </p:nvSpPr>
        <p:spPr>
          <a:xfrm>
            <a:off x="609600" y="1447800"/>
            <a:ext cx="7918500" cy="232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Design general-purpose base classes by using abstract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Construct abstract Java classes and subclasses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Apply the </a:t>
            </a:r>
            <a:r>
              <a:rPr b="0" i="0" lang="en-US" sz="2200" u="none" cap="none" strike="noStrike">
                <a:solidFill>
                  <a:schemeClr val="dk1"/>
                </a:solidFill>
                <a:latin typeface="Courier New"/>
                <a:ea typeface="Courier New"/>
                <a:cs typeface="Courier New"/>
                <a:sym typeface="Courier New"/>
              </a:rPr>
              <a:t>final </a:t>
            </a:r>
            <a:r>
              <a:rPr b="0" i="0" lang="en-US" sz="2200" u="none" cap="none" strike="noStrike">
                <a:solidFill>
                  <a:schemeClr val="dk1"/>
                </a:solidFill>
                <a:latin typeface="Arial"/>
                <a:ea typeface="Arial"/>
                <a:cs typeface="Arial"/>
                <a:sym typeface="Arial"/>
              </a:rPr>
              <a:t>keyword in Java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Distinguish between top-level and nested classes</a:t>
            </a:r>
            <a:endParaRPr/>
          </a:p>
        </p:txBody>
      </p:sp>
      <p:sp>
        <p:nvSpPr>
          <p:cNvPr id="1358" name="Google Shape;1358;p14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pic>
        <p:nvPicPr>
          <p:cNvPr descr="Duke-Practise-Overview.gif" id="1364" name="Google Shape;1364;p141"/>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1365" name="Google Shape;1365;p14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5-1 Overview:</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Applying the Abstract Keyword </a:t>
            </a:r>
            <a:br>
              <a:rPr b="1" i="0" lang="en-US" sz="2600" u="none" cap="none" strike="noStrike">
                <a:solidFill>
                  <a:schemeClr val="dk1"/>
                </a:solidFill>
                <a:latin typeface="Arial"/>
                <a:ea typeface="Arial"/>
                <a:cs typeface="Arial"/>
                <a:sym typeface="Arial"/>
              </a:rPr>
            </a:br>
            <a:endParaRPr/>
          </a:p>
        </p:txBody>
      </p:sp>
      <p:sp>
        <p:nvSpPr>
          <p:cNvPr id="1366" name="Google Shape;1366;p141"/>
          <p:cNvSpPr txBox="1"/>
          <p:nvPr>
            <p:ph idx="1" type="body"/>
          </p:nvPr>
        </p:nvSpPr>
        <p:spPr>
          <a:xfrm>
            <a:off x="609600" y="1447800"/>
            <a:ext cx="7918500" cy="18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Identifying potential problems that can be solved using abstract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Refactoring an existing Java application to use abstract classes and methods</a:t>
            </a:r>
            <a:endParaRPr/>
          </a:p>
        </p:txBody>
      </p:sp>
      <p:sp>
        <p:nvSpPr>
          <p:cNvPr id="1367" name="Google Shape;1367;p1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14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5-2 Overview:</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Using Inner Class As a Helper Class </a:t>
            </a:r>
            <a:br>
              <a:rPr b="1" i="0" lang="en-US" sz="2600" u="none" cap="none" strike="noStrike">
                <a:solidFill>
                  <a:schemeClr val="dk1"/>
                </a:solidFill>
                <a:latin typeface="Arial"/>
                <a:ea typeface="Arial"/>
                <a:cs typeface="Arial"/>
                <a:sym typeface="Arial"/>
              </a:rPr>
            </a:br>
            <a:endParaRPr/>
          </a:p>
        </p:txBody>
      </p:sp>
      <p:sp>
        <p:nvSpPr>
          <p:cNvPr id="1374" name="Google Shape;1374;p142"/>
          <p:cNvSpPr txBox="1"/>
          <p:nvPr>
            <p:ph idx="1" type="body"/>
          </p:nvPr>
        </p:nvSpPr>
        <p:spPr>
          <a:xfrm>
            <a:off x="609600" y="1447800"/>
            <a:ext cx="7918500" cy="703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using an inner class as a helper class to perform some calculations in an Employee class.</a:t>
            </a:r>
            <a:endParaRPr/>
          </a:p>
        </p:txBody>
      </p:sp>
      <p:pic>
        <p:nvPicPr>
          <p:cNvPr descr="Duke-Practise-Overview.gif" id="1375" name="Google Shape;1375;p142"/>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1376" name="Google Shape;1376;p1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4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5-3 Overview: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Using Java Enumerations</a:t>
            </a:r>
            <a:endParaRPr/>
          </a:p>
        </p:txBody>
      </p:sp>
      <p:sp>
        <p:nvSpPr>
          <p:cNvPr id="1383" name="Google Shape;1383;p143"/>
          <p:cNvSpPr txBox="1"/>
          <p:nvPr>
            <p:ph idx="1" type="body"/>
          </p:nvPr>
        </p:nvSpPr>
        <p:spPr>
          <a:xfrm>
            <a:off x="609600" y="1447800"/>
            <a:ext cx="7918500" cy="1109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taking an existing application and refactoring the code to use an enum.</a:t>
            </a:r>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pic>
        <p:nvPicPr>
          <p:cNvPr descr="Duke-Practise-Overview.gif" id="1384" name="Google Shape;1384;p143"/>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1385" name="Google Shape;1385;p1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14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392" name="Google Shape;1392;p144"/>
          <p:cNvSpPr txBox="1"/>
          <p:nvPr>
            <p:ph idx="1" type="body"/>
          </p:nvPr>
        </p:nvSpPr>
        <p:spPr>
          <a:xfrm>
            <a:off x="609600" y="1447800"/>
            <a:ext cx="7918500" cy="232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two of the following should an abstract method not have to compile successfully?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 return value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 method implementation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Method parameters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 access</a:t>
            </a:r>
            <a:endParaRPr/>
          </a:p>
        </p:txBody>
      </p:sp>
      <p:sp>
        <p:nvSpPr>
          <p:cNvPr id="1393" name="Google Shape;1393;p1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Logical Operators</a:t>
            </a:r>
            <a:endParaRPr/>
          </a:p>
        </p:txBody>
      </p:sp>
      <p:sp>
        <p:nvSpPr>
          <p:cNvPr id="184" name="Google Shape;184;p28"/>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Equality and relational operators</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Equal to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Not equal to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&gt; 		Greater than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&gt;= 		Greater than or equal to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&lt; 		Less than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&lt;= 		Less than or equal to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Conditional operators</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&amp;&amp;		Conditional-AND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Conditional-OR </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Arial"/>
                <a:ea typeface="Arial"/>
                <a:cs typeface="Arial"/>
                <a:sym typeface="Arial"/>
              </a:rPr>
              <a:t>?: 		Ternary (shorthand for </a:t>
            </a:r>
            <a:r>
              <a:rPr b="0" i="0" lang="en-US" sz="1800" u="none" cap="none" strike="noStrike">
                <a:solidFill>
                  <a:schemeClr val="dk1"/>
                </a:solidFill>
                <a:latin typeface="Courier New"/>
                <a:ea typeface="Courier New"/>
                <a:cs typeface="Courier New"/>
                <a:sym typeface="Courier New"/>
              </a:rPr>
              <a:t>if-then-else</a:t>
            </a:r>
            <a:r>
              <a:rPr b="0" i="0" lang="en-US" sz="1800" u="none" cap="none" strike="noStrike">
                <a:solidFill>
                  <a:schemeClr val="dk1"/>
                </a:solidFill>
                <a:latin typeface="Arial"/>
                <a:ea typeface="Arial"/>
                <a:cs typeface="Arial"/>
                <a:sym typeface="Arial"/>
              </a:rPr>
              <a:t> statement)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Type comparison operator</a:t>
            </a:r>
            <a:endParaRPr/>
          </a:p>
          <a:p>
            <a:pPr indent="-331787" lvl="2" marL="1020762"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instanceof</a:t>
            </a:r>
            <a:r>
              <a:rPr b="0" i="0" lang="en-US" sz="1800" u="none" cap="none" strike="noStrike">
                <a:solidFill>
                  <a:schemeClr val="dk1"/>
                </a:solidFill>
                <a:latin typeface="Arial"/>
                <a:ea typeface="Arial"/>
                <a:cs typeface="Arial"/>
                <a:sym typeface="Arial"/>
              </a:rPr>
              <a:t> 	Compares an object to a specified type</a:t>
            </a:r>
            <a:endParaRPr/>
          </a:p>
        </p:txBody>
      </p:sp>
      <p:sp>
        <p:nvSpPr>
          <p:cNvPr id="185" name="Google Shape;185;p2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4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400" name="Google Shape;1400;p145"/>
          <p:cNvSpPr txBox="1"/>
          <p:nvPr>
            <p:ph idx="1" type="body"/>
          </p:nvPr>
        </p:nvSpPr>
        <p:spPr>
          <a:xfrm>
            <a:off x="609600" y="1447800"/>
            <a:ext cx="7918500" cy="1989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of the following nested class types are inner classes?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Anonymous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Local</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Static</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Member</a:t>
            </a:r>
            <a:endParaRPr/>
          </a:p>
        </p:txBody>
      </p:sp>
      <p:sp>
        <p:nvSpPr>
          <p:cNvPr id="1401" name="Google Shape;1401;p1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4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408" name="Google Shape;1408;p146"/>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final field (instance variable) can be assigned a value either when declared or in all constructors.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1409" name="Google Shape;1409;p1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47"/>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Interfaces and Lambda Expressions</a:t>
            </a:r>
            <a:endParaRPr/>
          </a:p>
        </p:txBody>
      </p:sp>
      <p:cxnSp>
        <p:nvCxnSpPr>
          <p:cNvPr id="1415" name="Google Shape;1415;p147"/>
          <p:cNvCxnSpPr/>
          <p:nvPr/>
        </p:nvCxnSpPr>
        <p:spPr>
          <a:xfrm>
            <a:off x="1828800" y="4495800"/>
            <a:ext cx="990600" cy="0"/>
          </a:xfrm>
          <a:prstGeom prst="straightConnector1">
            <a:avLst/>
          </a:prstGeom>
          <a:noFill/>
          <a:ln>
            <a:noFill/>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pic>
        <p:nvPicPr>
          <p:cNvPr descr="Duke-with-Dart.gif" id="1421" name="Google Shape;1421;p148"/>
          <p:cNvPicPr preferRelativeResize="0"/>
          <p:nvPr/>
        </p:nvPicPr>
        <p:blipFill rotWithShape="1">
          <a:blip r:embed="rId3">
            <a:alphaModFix/>
          </a:blip>
          <a:srcRect b="0" l="0" r="0" t="0"/>
          <a:stretch/>
        </p:blipFill>
        <p:spPr>
          <a:xfrm>
            <a:off x="5638800" y="5105400"/>
            <a:ext cx="3295650" cy="1166812"/>
          </a:xfrm>
          <a:prstGeom prst="rect">
            <a:avLst/>
          </a:prstGeom>
          <a:noFill/>
          <a:ln>
            <a:noFill/>
          </a:ln>
        </p:spPr>
      </p:pic>
      <p:sp>
        <p:nvSpPr>
          <p:cNvPr id="1422" name="Google Shape;1422;p14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1423" name="Google Shape;1423;p148"/>
          <p:cNvSpPr txBox="1"/>
          <p:nvPr>
            <p:ph idx="1" type="body"/>
          </p:nvPr>
        </p:nvSpPr>
        <p:spPr>
          <a:xfrm>
            <a:off x="609600" y="1447800"/>
            <a:ext cx="7918500" cy="266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 do the following: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 Java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Choose between interface inheritance and class inheritance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Extend an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 lambda expression</a:t>
            </a:r>
            <a:endParaRPr/>
          </a:p>
        </p:txBody>
      </p:sp>
      <p:sp>
        <p:nvSpPr>
          <p:cNvPr id="1424" name="Google Shape;1424;p1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14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Interfaces</a:t>
            </a:r>
            <a:endParaRPr/>
          </a:p>
        </p:txBody>
      </p:sp>
      <p:sp>
        <p:nvSpPr>
          <p:cNvPr id="1431" name="Google Shape;1431;p149"/>
          <p:cNvSpPr txBox="1"/>
          <p:nvPr>
            <p:ph idx="1" type="body"/>
          </p:nvPr>
        </p:nvSpPr>
        <p:spPr>
          <a:xfrm>
            <a:off x="609600" y="1447800"/>
            <a:ext cx="7918500" cy="3510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Java interfaces are used to define abstract types. Interfaces: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similar to abstract classes containing only public abstract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Outline methods that must be implemented by a class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Methods must not have an implementation {braces}.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contain constant fields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be used as a reference type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an essential component of many design patterns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432" name="Google Shape;1432;p1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5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Problem Solved by Interfaces</a:t>
            </a:r>
            <a:endParaRPr/>
          </a:p>
        </p:txBody>
      </p:sp>
      <p:sp>
        <p:nvSpPr>
          <p:cNvPr id="1439" name="Google Shape;1439;p150"/>
          <p:cNvSpPr txBox="1"/>
          <p:nvPr>
            <p:ph idx="1" type="body"/>
          </p:nvPr>
        </p:nvSpPr>
        <p:spPr>
          <a:xfrm>
            <a:off x="609600" y="1371600"/>
            <a:ext cx="7918500" cy="5067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a:solidFill>
                  <a:schemeClr val="dk1"/>
                </a:solidFill>
                <a:latin typeface="Arial"/>
                <a:ea typeface="Arial"/>
                <a:cs typeface="Arial"/>
                <a:sym typeface="Arial"/>
              </a:rPr>
              <a:t>Given:</a:t>
            </a:r>
            <a:r>
              <a:rPr b="0" i="0" lang="en-US" sz="2200" u="none">
                <a:solidFill>
                  <a:schemeClr val="dk1"/>
                </a:solidFill>
                <a:latin typeface="Arial"/>
                <a:ea typeface="Arial"/>
                <a:cs typeface="Arial"/>
                <a:sym typeface="Arial"/>
              </a:rPr>
              <a:t> A company sells an assortment of products, very different from each other, and needs a way to access financial data in a similar manner.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Products include: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Crushed Rock</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Measured in pounds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Red Paint</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Measured in gallons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Widgets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Measured by Quantity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Need to calculate per item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Sales price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Cost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Profit</a:t>
            </a:r>
            <a:endParaRPr/>
          </a:p>
        </p:txBody>
      </p:sp>
      <p:sp>
        <p:nvSpPr>
          <p:cNvPr id="1440" name="Google Shape;1440;p1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51"/>
          <p:cNvSpPr txBox="1"/>
          <p:nvPr/>
        </p:nvSpPr>
        <p:spPr>
          <a:xfrm>
            <a:off x="533400" y="1828800"/>
            <a:ext cx="7924800" cy="4267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47" name="Google Shape;1447;p151"/>
          <p:cNvSpPr txBox="1"/>
          <p:nvPr>
            <p:ph idx="1" type="body"/>
          </p:nvPr>
        </p:nvSpPr>
        <p:spPr>
          <a:xfrm>
            <a:off x="609600" y="1447800"/>
            <a:ext cx="7918500" cy="469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600" u="none" cap="none" strike="noStrike">
                <a:solidFill>
                  <a:schemeClr val="dk1"/>
                </a:solidFill>
                <a:latin typeface="Courier New"/>
                <a:ea typeface="Courier New"/>
                <a:cs typeface="Courier New"/>
                <a:sym typeface="Courier New"/>
              </a:rPr>
              <a:t>CrushedRock</a:t>
            </a:r>
            <a:r>
              <a:rPr b="0" i="0" lang="en-US" sz="2200" u="none" cap="none" strike="noStrike">
                <a:solidFill>
                  <a:schemeClr val="dk1"/>
                </a:solidFill>
                <a:latin typeface="Arial"/>
                <a:ea typeface="Arial"/>
                <a:cs typeface="Arial"/>
                <a:sym typeface="Arial"/>
              </a:rPr>
              <a:t> class before interfaces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CrushedRock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String name;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double salesPrice = 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double cost = 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double weight = 0; // In pounds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CrushedRock(double salesPrice, double cost, double weight){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this.salesPrice = salesPrice;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this.cost = cost;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this.weight = weight;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1448" name="Google Shape;1448;p15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CrushedRock</a:t>
            </a:r>
            <a:r>
              <a:rPr b="1" i="0" lang="en-US" sz="2600" u="none" cap="none" strike="noStrike">
                <a:solidFill>
                  <a:schemeClr val="dk1"/>
                </a:solidFill>
                <a:latin typeface="Arial"/>
                <a:ea typeface="Arial"/>
                <a:cs typeface="Arial"/>
                <a:sym typeface="Arial"/>
              </a:rPr>
              <a:t> Class</a:t>
            </a:r>
            <a:endParaRPr/>
          </a:p>
        </p:txBody>
      </p:sp>
      <p:sp>
        <p:nvSpPr>
          <p:cNvPr id="1449" name="Google Shape;1449;p1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52"/>
          <p:cNvSpPr txBox="1"/>
          <p:nvPr/>
        </p:nvSpPr>
        <p:spPr>
          <a:xfrm>
            <a:off x="533400" y="2819400"/>
            <a:ext cx="7924800" cy="2286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56" name="Google Shape;1456;p15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a:t>
            </a:r>
            <a:r>
              <a:rPr b="1" i="0" lang="en-US" sz="2600" u="none" cap="none" strike="noStrike">
                <a:solidFill>
                  <a:schemeClr val="dk1"/>
                </a:solidFill>
                <a:latin typeface="Courier New"/>
                <a:ea typeface="Courier New"/>
                <a:cs typeface="Courier New"/>
                <a:sym typeface="Courier New"/>
              </a:rPr>
              <a:t>SalesCalcs</a:t>
            </a:r>
            <a:r>
              <a:rPr b="1" i="0" lang="en-US" sz="2600" u="none" cap="none" strike="noStrike">
                <a:solidFill>
                  <a:schemeClr val="dk1"/>
                </a:solidFill>
                <a:latin typeface="Arial"/>
                <a:ea typeface="Arial"/>
                <a:cs typeface="Arial"/>
                <a:sym typeface="Arial"/>
              </a:rPr>
              <a:t> Interface</a:t>
            </a:r>
            <a:endParaRPr/>
          </a:p>
        </p:txBody>
      </p:sp>
      <p:sp>
        <p:nvSpPr>
          <p:cNvPr id="1457" name="Google Shape;1457;p152"/>
          <p:cNvSpPr txBox="1"/>
          <p:nvPr>
            <p:ph idx="1" type="body"/>
          </p:nvPr>
        </p:nvSpPr>
        <p:spPr>
          <a:xfrm>
            <a:off x="609600" y="1447800"/>
            <a:ext cx="7918500" cy="3663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SalesCalcs</a:t>
            </a:r>
            <a:r>
              <a:rPr b="0" i="0" lang="en-US" sz="2200" u="none" cap="none" strike="noStrike">
                <a:solidFill>
                  <a:schemeClr val="dk1"/>
                </a:solidFill>
                <a:latin typeface="Arial"/>
                <a:ea typeface="Arial"/>
                <a:cs typeface="Arial"/>
                <a:sym typeface="Arial"/>
              </a:rPr>
              <a:t> interface specifies the types of calculations required for our products.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Public, top-level interfaces are declared in their own </a:t>
            </a:r>
            <a:r>
              <a:rPr b="0" i="0" lang="en-US" sz="2000" u="none" cap="none" strike="noStrike">
                <a:solidFill>
                  <a:schemeClr val="dk1"/>
                </a:solidFill>
                <a:latin typeface="Courier New"/>
                <a:ea typeface="Courier New"/>
                <a:cs typeface="Courier New"/>
                <a:sym typeface="Courier New"/>
              </a:rPr>
              <a:t>.java</a:t>
            </a:r>
            <a:r>
              <a:rPr b="0" i="0" lang="en-US" sz="2000" u="none" cap="none" strike="noStrike">
                <a:solidFill>
                  <a:schemeClr val="dk1"/>
                </a:solidFill>
                <a:latin typeface="Arial"/>
                <a:ea typeface="Arial"/>
                <a:cs typeface="Arial"/>
                <a:sym typeface="Arial"/>
              </a:rPr>
              <a:t> file.</a:t>
            </a:r>
            <a:endParaRPr/>
          </a:p>
          <a:p>
            <a:pPr indent="-460375" lvl="1" marL="574675"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public interface SalesCalcs {</a:t>
            </a:r>
            <a:endParaRPr/>
          </a:p>
          <a:p>
            <a:pPr indent="-460375" lvl="1" marL="574675"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  public String getName();</a:t>
            </a:r>
            <a:endParaRPr/>
          </a:p>
          <a:p>
            <a:pPr indent="-460375" lvl="1" marL="574675"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  public double calcSalesPrice();</a:t>
            </a:r>
            <a:endParaRPr/>
          </a:p>
          <a:p>
            <a:pPr indent="-460375" lvl="1" marL="574675"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  public double calcCost();</a:t>
            </a:r>
            <a:endParaRPr/>
          </a:p>
          <a:p>
            <a:pPr indent="-460375" lvl="1" marL="574675"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  public double calcProfit();</a:t>
            </a:r>
            <a:endParaRPr/>
          </a:p>
          <a:p>
            <a:pPr indent="-460375" lvl="1" marL="574675"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a:t>
            </a:r>
            <a:endParaRPr/>
          </a:p>
        </p:txBody>
      </p:sp>
      <p:sp>
        <p:nvSpPr>
          <p:cNvPr id="1458" name="Google Shape;1458;p15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53"/>
          <p:cNvSpPr txBox="1"/>
          <p:nvPr/>
        </p:nvSpPr>
        <p:spPr>
          <a:xfrm>
            <a:off x="533400" y="2133600"/>
            <a:ext cx="7924800" cy="3886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65" name="Google Shape;1465;p15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Adding an Interface</a:t>
            </a:r>
            <a:endParaRPr/>
          </a:p>
        </p:txBody>
      </p:sp>
      <p:sp>
        <p:nvSpPr>
          <p:cNvPr id="1466" name="Google Shape;1466;p153"/>
          <p:cNvSpPr txBox="1"/>
          <p:nvPr>
            <p:ph idx="1" type="body"/>
          </p:nvPr>
        </p:nvSpPr>
        <p:spPr>
          <a:xfrm>
            <a:off x="609600" y="1447800"/>
            <a:ext cx="7918500" cy="4543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updated </a:t>
            </a:r>
            <a:r>
              <a:rPr b="0" i="0" lang="en-US" sz="2200" u="none" cap="none" strike="noStrike">
                <a:solidFill>
                  <a:schemeClr val="dk1"/>
                </a:solidFill>
                <a:latin typeface="Courier New"/>
                <a:ea typeface="Courier New"/>
                <a:cs typeface="Courier New"/>
                <a:sym typeface="Courier New"/>
              </a:rPr>
              <a:t>CrushedRock</a:t>
            </a:r>
            <a:r>
              <a:rPr b="0" i="0" lang="en-US" sz="2200" u="none" cap="none" strike="noStrike">
                <a:solidFill>
                  <a:schemeClr val="dk1"/>
                </a:solidFill>
                <a:latin typeface="Arial"/>
                <a:ea typeface="Arial"/>
                <a:cs typeface="Arial"/>
                <a:sym typeface="Arial"/>
              </a:rPr>
              <a:t> class implements </a:t>
            </a:r>
            <a:r>
              <a:rPr b="0" i="0" lang="en-US" sz="2200" u="none" cap="none" strike="noStrike">
                <a:solidFill>
                  <a:schemeClr val="dk1"/>
                </a:solidFill>
                <a:latin typeface="Courier New"/>
                <a:ea typeface="Courier New"/>
                <a:cs typeface="Courier New"/>
                <a:sym typeface="Courier New"/>
              </a:rPr>
              <a:t>SalesCalcs</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public class CrushedRock </a:t>
            </a:r>
            <a:r>
              <a:rPr b="1" i="0" lang="en-US" sz="1600" u="none" cap="none" strike="noStrike">
                <a:solidFill>
                  <a:schemeClr val="dk1"/>
                </a:solidFill>
                <a:latin typeface="Courier New"/>
                <a:ea typeface="Courier New"/>
                <a:cs typeface="Courier New"/>
                <a:sym typeface="Courier New"/>
              </a:rPr>
              <a:t>implements SalesCalcs</a:t>
            </a:r>
            <a:r>
              <a:rPr b="0" i="0" lang="en-US" sz="16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private String name = "Crushed Rock";</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 a number of lines not shown</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r>
              <a:rPr b="1" i="0" lang="en-US" sz="1600" u="none" cap="none" strike="noStrike">
                <a:solidFill>
                  <a:schemeClr val="dk1"/>
                </a:solidFill>
                <a:latin typeface="Courier New"/>
                <a:ea typeface="Courier New"/>
                <a:cs typeface="Courier New"/>
                <a:sym typeface="Courier New"/>
              </a:rPr>
              <a:t>@Override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r>
              <a:rPr b="1" i="0" lang="en-US" sz="1600" u="none" cap="none" strike="noStrike">
                <a:solidFill>
                  <a:schemeClr val="dk1"/>
                </a:solidFill>
                <a:latin typeface="Courier New"/>
                <a:ea typeface="Courier New"/>
                <a:cs typeface="Courier New"/>
                <a:sym typeface="Courier New"/>
              </a:rPr>
              <a:t>public double calcCost()</a:t>
            </a:r>
            <a:r>
              <a:rPr b="0" i="0" lang="en-US" sz="16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return this.cost * this.weight;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r>
              <a:rPr b="1" i="0" lang="en-US" sz="1600" u="none" cap="none" strike="noStrike">
                <a:solidFill>
                  <a:schemeClr val="dk1"/>
                </a:solidFill>
                <a:latin typeface="Courier New"/>
                <a:ea typeface="Courier New"/>
                <a:cs typeface="Courier New"/>
                <a:sym typeface="Courier New"/>
              </a:rPr>
              <a:t>@Override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r>
              <a:rPr b="1" i="0" lang="en-US" sz="1600" u="none" cap="none" strike="noStrike">
                <a:solidFill>
                  <a:schemeClr val="dk1"/>
                </a:solidFill>
                <a:latin typeface="Courier New"/>
                <a:ea typeface="Courier New"/>
                <a:cs typeface="Courier New"/>
                <a:sym typeface="Courier New"/>
              </a:rPr>
              <a:t>public double calcProfit()</a:t>
            </a:r>
            <a:r>
              <a:rPr b="0" i="0" lang="en-US" sz="16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return this.calcSalesPrice() - this.calcCost();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a:t>
            </a:r>
            <a:endParaRPr/>
          </a:p>
        </p:txBody>
      </p:sp>
      <p:sp>
        <p:nvSpPr>
          <p:cNvPr id="1467" name="Google Shape;1467;p1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54"/>
          <p:cNvSpPr txBox="1"/>
          <p:nvPr/>
        </p:nvSpPr>
        <p:spPr>
          <a:xfrm>
            <a:off x="609600" y="2895600"/>
            <a:ext cx="7924800" cy="1905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74" name="Google Shape;1474;p154"/>
          <p:cNvSpPr txBox="1"/>
          <p:nvPr/>
        </p:nvSpPr>
        <p:spPr>
          <a:xfrm>
            <a:off x="609600" y="5181600"/>
            <a:ext cx="7924800" cy="762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75" name="Google Shape;1475;p154"/>
          <p:cNvSpPr txBox="1"/>
          <p:nvPr>
            <p:ph idx="1" type="body"/>
          </p:nvPr>
        </p:nvSpPr>
        <p:spPr>
          <a:xfrm>
            <a:off x="609600" y="1143000"/>
            <a:ext cx="7918500" cy="4740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Any class that implements an interface can be referenced by using that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Notice how the </a:t>
            </a:r>
            <a:r>
              <a:rPr b="0" i="0" lang="en-US" sz="2000" u="none" cap="none" strike="noStrike">
                <a:solidFill>
                  <a:schemeClr val="dk1"/>
                </a:solidFill>
                <a:latin typeface="Courier New"/>
                <a:ea typeface="Courier New"/>
                <a:cs typeface="Courier New"/>
                <a:sym typeface="Courier New"/>
              </a:rPr>
              <a:t>calcSalesPrice</a:t>
            </a:r>
            <a:r>
              <a:rPr b="0" i="0" lang="en-US" sz="2200" u="none" cap="none" strike="noStrike">
                <a:solidFill>
                  <a:schemeClr val="dk1"/>
                </a:solidFill>
                <a:latin typeface="Arial"/>
                <a:ea typeface="Arial"/>
                <a:cs typeface="Arial"/>
                <a:sym typeface="Arial"/>
              </a:rPr>
              <a:t> method can be referenced by the </a:t>
            </a:r>
            <a:r>
              <a:rPr b="0" i="0" lang="en-US" sz="2000" u="none" cap="none" strike="noStrike">
                <a:solidFill>
                  <a:schemeClr val="dk1"/>
                </a:solidFill>
                <a:latin typeface="Courier New"/>
                <a:ea typeface="Courier New"/>
                <a:cs typeface="Courier New"/>
                <a:sym typeface="Courier New"/>
              </a:rPr>
              <a:t>CrushedRock</a:t>
            </a:r>
            <a:r>
              <a:rPr b="0" i="0" lang="en-US" sz="2200" u="none" cap="none" strike="noStrike">
                <a:solidFill>
                  <a:schemeClr val="dk1"/>
                </a:solidFill>
                <a:latin typeface="Arial"/>
                <a:ea typeface="Arial"/>
                <a:cs typeface="Arial"/>
                <a:sym typeface="Arial"/>
              </a:rPr>
              <a:t> class or the </a:t>
            </a:r>
            <a:r>
              <a:rPr b="0" i="0" lang="en-US" sz="2000" u="none" cap="none" strike="noStrike">
                <a:solidFill>
                  <a:schemeClr val="dk1"/>
                </a:solidFill>
                <a:latin typeface="Courier New"/>
                <a:ea typeface="Courier New"/>
                <a:cs typeface="Courier New"/>
                <a:sym typeface="Courier New"/>
              </a:rPr>
              <a:t>SalesCalcs</a:t>
            </a:r>
            <a:r>
              <a:rPr b="0" i="0" lang="en-US" sz="2200" u="none" cap="none" strike="noStrike">
                <a:solidFill>
                  <a:schemeClr val="dk1"/>
                </a:solidFill>
                <a:latin typeface="Arial"/>
                <a:ea typeface="Arial"/>
                <a:cs typeface="Arial"/>
                <a:sym typeface="Arial"/>
              </a:rPr>
              <a:t> interface.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CrushedRock</a:t>
            </a:r>
            <a:r>
              <a:rPr b="0" i="0" lang="en-US" sz="1800" u="none" cap="none" strike="noStrike">
                <a:solidFill>
                  <a:schemeClr val="dk1"/>
                </a:solidFill>
                <a:latin typeface="Courier New"/>
                <a:ea typeface="Courier New"/>
                <a:cs typeface="Courier New"/>
                <a:sym typeface="Courier New"/>
              </a:rPr>
              <a:t> rock1 = new CrushedRock(12, 10, 50);</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SalesCalcs</a:t>
            </a:r>
            <a:r>
              <a:rPr b="0" i="0" lang="en-US" sz="1800" u="none" cap="none" strike="noStrike">
                <a:solidFill>
                  <a:schemeClr val="dk1"/>
                </a:solidFill>
                <a:latin typeface="Courier New"/>
                <a:ea typeface="Courier New"/>
                <a:cs typeface="Courier New"/>
                <a:sym typeface="Courier New"/>
              </a:rPr>
              <a:t> rock2 = new CrushedRock(12, 10, 50);</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System.out.println("Sales Price: " + rock1.</a:t>
            </a:r>
            <a:r>
              <a:rPr b="1" i="0" lang="en-US" sz="1800" u="none" cap="none" strike="noStrike">
                <a:solidFill>
                  <a:schemeClr val="dk1"/>
                </a:solidFill>
                <a:latin typeface="Courier New"/>
                <a:ea typeface="Courier New"/>
                <a:cs typeface="Courier New"/>
                <a:sym typeface="Courier New"/>
              </a:rPr>
              <a:t>calcSalesPrice()</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System.out.println("Sales Price: " + rock2.</a:t>
            </a:r>
            <a:r>
              <a:rPr b="1" i="0" lang="en-US" sz="1800" u="none" cap="none" strike="noStrike">
                <a:solidFill>
                  <a:schemeClr val="dk1"/>
                </a:solidFill>
                <a:latin typeface="Courier New"/>
                <a:ea typeface="Courier New"/>
                <a:cs typeface="Courier New"/>
                <a:sym typeface="Courier New"/>
              </a:rPr>
              <a:t>calcSalesPrice()</a:t>
            </a:r>
            <a:r>
              <a:rPr b="0" i="0" lang="en-US" sz="1800" u="none" cap="none" strike="noStrike">
                <a:solidFill>
                  <a:schemeClr val="dk1"/>
                </a:solidFill>
                <a:latin typeface="Courier New"/>
                <a:ea typeface="Courier New"/>
                <a:cs typeface="Courier New"/>
                <a:sym typeface="Courier New"/>
              </a:rPr>
              <a:t>);</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Output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Sales Price: 600.0</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Sales Price: 600.0</a:t>
            </a:r>
            <a:endParaRPr/>
          </a:p>
        </p:txBody>
      </p:sp>
      <p:sp>
        <p:nvSpPr>
          <p:cNvPr id="1476" name="Google Shape;1476;p15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Interface References</a:t>
            </a:r>
            <a:endParaRPr/>
          </a:p>
        </p:txBody>
      </p:sp>
      <p:sp>
        <p:nvSpPr>
          <p:cNvPr id="1477" name="Google Shape;1477;p1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nvSpPr>
        <p:spPr>
          <a:xfrm>
            <a:off x="533400" y="1330325"/>
            <a:ext cx="7918450" cy="472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 name="Google Shape;192;p29"/>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if</a:t>
            </a:r>
            <a:r>
              <a:rPr b="1" i="0" lang="en-US" sz="2600" u="none" cap="none" strike="noStrike">
                <a:solidFill>
                  <a:schemeClr val="dk1"/>
                </a:solidFill>
                <a:latin typeface="Arial"/>
                <a:ea typeface="Arial"/>
                <a:cs typeface="Arial"/>
                <a:sym typeface="Arial"/>
              </a:rPr>
              <a:t> </a:t>
            </a:r>
            <a:r>
              <a:rPr b="1" i="0" lang="en-US" sz="2600" u="none" cap="none" strike="noStrike">
                <a:solidFill>
                  <a:schemeClr val="dk1"/>
                </a:solidFill>
                <a:latin typeface="Courier New"/>
                <a:ea typeface="Courier New"/>
                <a:cs typeface="Courier New"/>
                <a:sym typeface="Courier New"/>
              </a:rPr>
              <a:t>else</a:t>
            </a:r>
            <a:r>
              <a:rPr b="1" i="0" lang="en-US" sz="2600" u="none" cap="none" strike="noStrike">
                <a:solidFill>
                  <a:schemeClr val="dk1"/>
                </a:solidFill>
                <a:latin typeface="Arial"/>
                <a:ea typeface="Arial"/>
                <a:cs typeface="Arial"/>
                <a:sym typeface="Arial"/>
              </a:rPr>
              <a:t> Statement </a:t>
            </a:r>
            <a:endParaRPr/>
          </a:p>
        </p:txBody>
      </p:sp>
      <p:sp>
        <p:nvSpPr>
          <p:cNvPr id="193" name="Google Shape;193;p29"/>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IfElse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long a = 1;</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long b = 2;</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r>
              <a:rPr b="1" i="0" lang="en-US" sz="1800" u="none">
                <a:solidFill>
                  <a:schemeClr val="dk1"/>
                </a:solidFill>
                <a:latin typeface="Courier New"/>
                <a:ea typeface="Courier New"/>
                <a:cs typeface="Courier New"/>
                <a:sym typeface="Courier New"/>
              </a:rPr>
              <a:t>if</a:t>
            </a:r>
            <a:r>
              <a:rPr b="0" i="0" lang="en-US" sz="1800" u="none">
                <a:solidFill>
                  <a:schemeClr val="dk1"/>
                </a:solidFill>
                <a:latin typeface="Courier New"/>
                <a:ea typeface="Courier New"/>
                <a:cs typeface="Courier New"/>
                <a:sym typeface="Courier New"/>
              </a:rPr>
              <a:t> (a == b){</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System.out.println("True");</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 </a:t>
            </a:r>
            <a:r>
              <a:rPr b="1" i="0" lang="en-US" sz="1800" u="none">
                <a:solidFill>
                  <a:schemeClr val="dk1"/>
                </a:solidFill>
                <a:latin typeface="Courier New"/>
                <a:ea typeface="Courier New"/>
                <a:cs typeface="Courier New"/>
                <a:sym typeface="Courier New"/>
              </a:rPr>
              <a:t>else</a:t>
            </a: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System.out.println("False");</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p:txBody>
      </p:sp>
      <p:sp>
        <p:nvSpPr>
          <p:cNvPr id="194" name="Google Shape;194;p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155"/>
          <p:cNvSpPr txBox="1"/>
          <p:nvPr/>
        </p:nvSpPr>
        <p:spPr>
          <a:xfrm>
            <a:off x="609600" y="1839912"/>
            <a:ext cx="7924800" cy="4343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84" name="Google Shape;1484;p155"/>
          <p:cNvSpPr txBox="1"/>
          <p:nvPr>
            <p:ph idx="1" type="body"/>
          </p:nvPr>
        </p:nvSpPr>
        <p:spPr>
          <a:xfrm>
            <a:off x="609600" y="1143000"/>
            <a:ext cx="7918500" cy="5024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Any class implementing an interface can be referenced by using that interface. For example: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SalesCalcs[] itemList </a:t>
            </a:r>
            <a:r>
              <a:rPr b="0" i="0" lang="en-US" sz="1800" u="none" cap="none" strike="noStrike">
                <a:solidFill>
                  <a:schemeClr val="dk1"/>
                </a:solidFill>
                <a:latin typeface="Courier New"/>
                <a:ea typeface="Courier New"/>
                <a:cs typeface="Courier New"/>
                <a:sym typeface="Courier New"/>
              </a:rPr>
              <a:t>= new SalesCalcs[5];</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ItemReport report = new ItemReport();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itemList[0] = new </a:t>
            </a:r>
            <a:r>
              <a:rPr b="1" i="0" lang="en-US" sz="1800" u="none" cap="none" strike="noStrike">
                <a:solidFill>
                  <a:schemeClr val="dk1"/>
                </a:solidFill>
                <a:latin typeface="Courier New"/>
                <a:ea typeface="Courier New"/>
                <a:cs typeface="Courier New"/>
                <a:sym typeface="Courier New"/>
              </a:rPr>
              <a:t>CrushedRock(12.0, 10.0, 50.0)</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itemList[1] = new </a:t>
            </a:r>
            <a:r>
              <a:rPr b="1" i="0" lang="en-US" sz="1800" u="none" cap="none" strike="noStrike">
                <a:solidFill>
                  <a:schemeClr val="dk1"/>
                </a:solidFill>
                <a:latin typeface="Courier New"/>
                <a:ea typeface="Courier New"/>
                <a:cs typeface="Courier New"/>
                <a:sym typeface="Courier New"/>
              </a:rPr>
              <a:t>CrushedRock(8.0, 6.0, 10.0)</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itemList[2] = new </a:t>
            </a:r>
            <a:r>
              <a:rPr b="1" i="0" lang="en-US" sz="1800" u="none" cap="none" strike="noStrike">
                <a:solidFill>
                  <a:schemeClr val="dk1"/>
                </a:solidFill>
                <a:latin typeface="Courier New"/>
                <a:ea typeface="Courier New"/>
                <a:cs typeface="Courier New"/>
                <a:sym typeface="Courier New"/>
              </a:rPr>
              <a:t>RedPaint(10.0, 8.0, 25.0)</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itemList[3] = new </a:t>
            </a:r>
            <a:r>
              <a:rPr b="1" i="0" lang="en-US" sz="1800" u="none" cap="none" strike="noStrike">
                <a:solidFill>
                  <a:schemeClr val="dk1"/>
                </a:solidFill>
                <a:latin typeface="Courier New"/>
                <a:ea typeface="Courier New"/>
                <a:cs typeface="Courier New"/>
                <a:sym typeface="Courier New"/>
              </a:rPr>
              <a:t>Widget(6.0, 5.0, 10)</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itemList[4] = new </a:t>
            </a:r>
            <a:r>
              <a:rPr b="1" i="0" lang="en-US" sz="1800" u="none" cap="none" strike="noStrike">
                <a:solidFill>
                  <a:schemeClr val="dk1"/>
                </a:solidFill>
                <a:latin typeface="Courier New"/>
                <a:ea typeface="Courier New"/>
                <a:cs typeface="Courier New"/>
                <a:sym typeface="Courier New"/>
              </a:rPr>
              <a:t>Widget(14.0, 12.0, 20)</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System.out.println("==Sales Report==");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for(SalesCalcs item:itemList){</a:t>
            </a:r>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      report.printItemData(item);</a:t>
            </a:r>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    }    </a:t>
            </a:r>
            <a:endParaRPr/>
          </a:p>
        </p:txBody>
      </p:sp>
      <p:sp>
        <p:nvSpPr>
          <p:cNvPr id="1485" name="Google Shape;1485;p15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Interface Reference Usefulness</a:t>
            </a:r>
            <a:endParaRPr/>
          </a:p>
        </p:txBody>
      </p:sp>
      <p:sp>
        <p:nvSpPr>
          <p:cNvPr id="1486" name="Google Shape;1486;p15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156"/>
          <p:cNvSpPr txBox="1"/>
          <p:nvPr/>
        </p:nvSpPr>
        <p:spPr>
          <a:xfrm>
            <a:off x="609600" y="1852612"/>
            <a:ext cx="7924800" cy="3352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93" name="Google Shape;1493;p156"/>
          <p:cNvSpPr txBox="1"/>
          <p:nvPr>
            <p:ph idx="1" type="body"/>
          </p:nvPr>
        </p:nvSpPr>
        <p:spPr>
          <a:xfrm>
            <a:off x="609600" y="1143000"/>
            <a:ext cx="7918500" cy="3916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utility class that references the interface can process any implementing class.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class ItemReport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void printItemData(</a:t>
            </a:r>
            <a:r>
              <a:rPr b="1" i="0" lang="en-US" sz="1800" u="none" cap="none" strike="noStrike">
                <a:solidFill>
                  <a:schemeClr val="dk1"/>
                </a:solidFill>
                <a:latin typeface="Courier New"/>
                <a:ea typeface="Courier New"/>
                <a:cs typeface="Courier New"/>
                <a:sym typeface="Courier New"/>
              </a:rPr>
              <a:t>SalesCalcs item</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 + item.getName() + " Report--");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System.out.println("Sales Price: " + item.calcSalesPrice());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System.out.println("Cost: " + item.calcCost());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System.out.println("Profit: " + item.calcProfit());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p:txBody>
      </p:sp>
      <p:sp>
        <p:nvSpPr>
          <p:cNvPr id="1494" name="Google Shape;1494;p15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Interface Code Flexibility</a:t>
            </a:r>
            <a:endParaRPr/>
          </a:p>
        </p:txBody>
      </p:sp>
      <p:sp>
        <p:nvSpPr>
          <p:cNvPr id="1495" name="Google Shape;1495;p1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57"/>
          <p:cNvSpPr txBox="1"/>
          <p:nvPr/>
        </p:nvSpPr>
        <p:spPr>
          <a:xfrm>
            <a:off x="457200" y="1828800"/>
            <a:ext cx="8229600" cy="26670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02" name="Google Shape;1502;p15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FF"/>
                </a:solidFill>
                <a:latin typeface="Courier New"/>
                <a:ea typeface="Courier New"/>
                <a:cs typeface="Courier New"/>
                <a:sym typeface="Courier New"/>
              </a:rPr>
              <a:t>default </a:t>
            </a:r>
            <a:r>
              <a:rPr b="1" i="0" lang="en-US" sz="2600" u="none" cap="none" strike="noStrike">
                <a:solidFill>
                  <a:schemeClr val="dk1"/>
                </a:solidFill>
                <a:latin typeface="Arial"/>
                <a:ea typeface="Arial"/>
                <a:cs typeface="Arial"/>
                <a:sym typeface="Arial"/>
              </a:rPr>
              <a:t>Methods in Interfaces</a:t>
            </a:r>
            <a:endParaRPr/>
          </a:p>
        </p:txBody>
      </p:sp>
      <p:sp>
        <p:nvSpPr>
          <p:cNvPr id="1503" name="Google Shape;1503;p157"/>
          <p:cNvSpPr txBox="1"/>
          <p:nvPr>
            <p:ph idx="1" type="body"/>
          </p:nvPr>
        </p:nvSpPr>
        <p:spPr>
          <a:xfrm>
            <a:off x="615950" y="1447800"/>
            <a:ext cx="7918500" cy="464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Java 8 has added </a:t>
            </a:r>
            <a:r>
              <a:rPr b="0" i="0" lang="en-US" sz="2200" u="none">
                <a:solidFill>
                  <a:srgbClr val="0000FF"/>
                </a:solidFill>
                <a:latin typeface="Courier New"/>
                <a:ea typeface="Courier New"/>
                <a:cs typeface="Courier New"/>
                <a:sym typeface="Courier New"/>
              </a:rPr>
              <a:t>default</a:t>
            </a:r>
            <a:r>
              <a:rPr b="0" i="0" lang="en-US" sz="2200" u="none">
                <a:solidFill>
                  <a:schemeClr val="dk1"/>
                </a:solidFill>
                <a:latin typeface="Arial"/>
                <a:ea typeface="Arial"/>
                <a:cs typeface="Arial"/>
                <a:sym typeface="Arial"/>
              </a:rPr>
              <a:t> methods as a new feature: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interface SalesCalcs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A number of lines omitted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r>
              <a:rPr b="1" i="0" lang="en-US" sz="1600" u="none">
                <a:solidFill>
                  <a:schemeClr val="dk1"/>
                </a:solidFill>
                <a:latin typeface="Courier New"/>
                <a:ea typeface="Courier New"/>
                <a:cs typeface="Courier New"/>
                <a:sym typeface="Courier New"/>
              </a:rPr>
              <a:t>public default void printItemReport()</a:t>
            </a: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 + this.getName() + " Report--");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System.out.println("Sales Price: " + this.calcSalesPrice());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System.out.println("Cost: " + this.calcCost());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System.out.println("Profit: " + this.calcProfit());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rgbClr val="0000FF"/>
                </a:solidFill>
                <a:latin typeface="Courier New"/>
                <a:ea typeface="Courier New"/>
                <a:cs typeface="Courier New"/>
                <a:sym typeface="Courier New"/>
              </a:rPr>
              <a:t>default</a:t>
            </a:r>
            <a:r>
              <a:rPr b="0" i="0" lang="en-US" sz="2200" u="none">
                <a:solidFill>
                  <a:schemeClr val="dk1"/>
                </a:solidFill>
                <a:latin typeface="Arial"/>
                <a:ea typeface="Arial"/>
                <a:cs typeface="Arial"/>
                <a:sym typeface="Arial"/>
              </a:rPr>
              <a:t>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declared by using the keyword </a:t>
            </a:r>
            <a:r>
              <a:rPr b="0" i="0" lang="en-US" sz="2200" u="none" cap="none" strike="noStrike">
                <a:solidFill>
                  <a:srgbClr val="0000FF"/>
                </a:solidFill>
                <a:latin typeface="Courier New"/>
                <a:ea typeface="Courier New"/>
                <a:cs typeface="Courier New"/>
                <a:sym typeface="Courier New"/>
              </a:rPr>
              <a:t>default</a:t>
            </a:r>
            <a:r>
              <a:rPr b="0" i="0" lang="en-US" sz="2200" u="none" cap="none" strike="noStrike">
                <a:solidFill>
                  <a:schemeClr val="dk1"/>
                </a:solidFill>
                <a:latin typeface="Arial"/>
                <a:ea typeface="Arial"/>
                <a:cs typeface="Arial"/>
                <a:sym typeface="Arial"/>
              </a:rPr>
              <a: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fully implemented methods within an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Provide useful inheritance mechanics</a:t>
            </a:r>
            <a:endParaRPr/>
          </a:p>
        </p:txBody>
      </p:sp>
      <p:sp>
        <p:nvSpPr>
          <p:cNvPr id="1504" name="Google Shape;1504;p1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58"/>
          <p:cNvSpPr txBox="1"/>
          <p:nvPr/>
        </p:nvSpPr>
        <p:spPr>
          <a:xfrm>
            <a:off x="457200" y="2133600"/>
            <a:ext cx="8229600" cy="40386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11" name="Google Shape;1511;p15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FF"/>
                </a:solidFill>
                <a:latin typeface="Courier New"/>
                <a:ea typeface="Courier New"/>
                <a:cs typeface="Courier New"/>
                <a:sym typeface="Courier New"/>
              </a:rPr>
              <a:t>default </a:t>
            </a:r>
            <a:r>
              <a:rPr b="1" i="0" lang="en-US" sz="2600" u="none" cap="none" strike="noStrike">
                <a:solidFill>
                  <a:schemeClr val="dk1"/>
                </a:solidFill>
                <a:latin typeface="Arial"/>
                <a:ea typeface="Arial"/>
                <a:cs typeface="Arial"/>
                <a:sym typeface="Arial"/>
              </a:rPr>
              <a:t>Method: Example</a:t>
            </a:r>
            <a:endParaRPr/>
          </a:p>
        </p:txBody>
      </p:sp>
      <p:sp>
        <p:nvSpPr>
          <p:cNvPr id="1512" name="Google Shape;1512;p158"/>
          <p:cNvSpPr txBox="1"/>
          <p:nvPr>
            <p:ph idx="1" type="body"/>
          </p:nvPr>
        </p:nvSpPr>
        <p:spPr>
          <a:xfrm>
            <a:off x="615950" y="1447800"/>
            <a:ext cx="7918500" cy="469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Here is an updated version of the item report using </a:t>
            </a:r>
            <a:r>
              <a:rPr b="0" i="0" lang="en-US" sz="2200" u="none">
                <a:solidFill>
                  <a:schemeClr val="dk1"/>
                </a:solidFill>
                <a:latin typeface="Courier New"/>
                <a:ea typeface="Courier New"/>
                <a:cs typeface="Courier New"/>
                <a:sym typeface="Courier New"/>
              </a:rPr>
              <a:t>default</a:t>
            </a:r>
            <a:r>
              <a:rPr b="0" i="0" lang="en-US" sz="2200" u="none">
                <a:solidFill>
                  <a:schemeClr val="dk1"/>
                </a:solidFill>
                <a:latin typeface="Arial"/>
                <a:ea typeface="Arial"/>
                <a:cs typeface="Arial"/>
                <a:sym typeface="Arial"/>
              </a:rPr>
              <a:t> methods.</a:t>
            </a:r>
            <a:endParaRPr/>
          </a:p>
          <a:p>
            <a:pPr indent="7937" lvl="0" marL="7937" marR="0" rtl="0" algn="l">
              <a:lnSpc>
                <a:spcPct val="100000"/>
              </a:lnSpc>
              <a:spcBef>
                <a:spcPts val="36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r>
              <a:rPr b="0" i="0" lang="en-US" sz="1800" u="none">
                <a:solidFill>
                  <a:schemeClr val="dk1"/>
                </a:solidFill>
                <a:latin typeface="Courier New"/>
                <a:ea typeface="Courier New"/>
                <a:cs typeface="Courier New"/>
                <a:sym typeface="Courier New"/>
              </a:rPr>
              <a:t>SalesCalcs[] itemList = new SalesCalcs[5];</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itemList[0] = new CrushedRock(12, 10, 50);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itemList[1] = new CrushedRock(8, 6, 10);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itemList[2] = new RedPaint(10, 8, 25);</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itemList[3] = new Widget(6, 5, 10);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itemList[4] = new Widget(14, 12, 20);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System.out.println("==Sales Report==");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for(SalesCalcs item:itemList){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r>
              <a:rPr b="1" i="0" lang="en-US" sz="1800" u="none">
                <a:solidFill>
                  <a:schemeClr val="dk1"/>
                </a:solidFill>
                <a:latin typeface="Courier New"/>
                <a:ea typeface="Courier New"/>
                <a:cs typeface="Courier New"/>
                <a:sym typeface="Courier New"/>
              </a:rPr>
              <a:t>item.printItemReport()</a:t>
            </a: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p:txBody>
      </p:sp>
      <p:sp>
        <p:nvSpPr>
          <p:cNvPr id="1513" name="Google Shape;1513;p1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59"/>
          <p:cNvSpPr txBox="1"/>
          <p:nvPr/>
        </p:nvSpPr>
        <p:spPr>
          <a:xfrm>
            <a:off x="457200" y="2144712"/>
            <a:ext cx="8229600" cy="35814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0" name="Google Shape;1520;p15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FF"/>
                </a:solidFill>
                <a:latin typeface="Courier New"/>
                <a:ea typeface="Courier New"/>
                <a:cs typeface="Courier New"/>
                <a:sym typeface="Courier New"/>
              </a:rPr>
              <a:t>static</a:t>
            </a:r>
            <a:r>
              <a:rPr b="1" i="0" lang="en-US" sz="2600" u="none" cap="none" strike="noStrike">
                <a:solidFill>
                  <a:schemeClr val="dk1"/>
                </a:solidFill>
                <a:latin typeface="Arial"/>
                <a:ea typeface="Arial"/>
                <a:cs typeface="Arial"/>
                <a:sym typeface="Arial"/>
              </a:rPr>
              <a:t> Methods in Interfaces</a:t>
            </a:r>
            <a:endParaRPr/>
          </a:p>
        </p:txBody>
      </p:sp>
      <p:sp>
        <p:nvSpPr>
          <p:cNvPr id="1521" name="Google Shape;1521;p159"/>
          <p:cNvSpPr txBox="1"/>
          <p:nvPr>
            <p:ph idx="1" type="body"/>
          </p:nvPr>
        </p:nvSpPr>
        <p:spPr>
          <a:xfrm>
            <a:off x="615950" y="1447800"/>
            <a:ext cx="7918500" cy="4198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Java 8 allows </a:t>
            </a:r>
            <a:r>
              <a:rPr b="0" i="0" lang="en-US" sz="2200" u="none">
                <a:solidFill>
                  <a:srgbClr val="0000FF"/>
                </a:solidFill>
                <a:latin typeface="Courier New"/>
                <a:ea typeface="Courier New"/>
                <a:cs typeface="Courier New"/>
                <a:sym typeface="Courier New"/>
              </a:rPr>
              <a:t>static</a:t>
            </a:r>
            <a:r>
              <a:rPr b="0" i="0" lang="en-US" sz="2200" u="none">
                <a:solidFill>
                  <a:schemeClr val="dk1"/>
                </a:solidFill>
                <a:latin typeface="Arial"/>
                <a:ea typeface="Arial"/>
                <a:cs typeface="Arial"/>
                <a:sym typeface="Arial"/>
              </a:rPr>
              <a:t> methods in an interface. So it is possible to create helper methods like the following.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interface SalesCalcs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A number of lines omitted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static void printItemArray(SalesCalcs[] items){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System.out.println(reportTitle);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for(SalesCalcs item:items){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 + item.getName() + " Report--");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System.out.println("Sales Price: " + item.calcSalesPrice());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System.out.println("Cost: " + item.calcCost());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System.out.println("Profit: " + item.calcProfit());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1522" name="Google Shape;1522;p1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60"/>
          <p:cNvSpPr txBox="1"/>
          <p:nvPr/>
        </p:nvSpPr>
        <p:spPr>
          <a:xfrm>
            <a:off x="609600" y="2057400"/>
            <a:ext cx="7924800" cy="1524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9" name="Google Shape;1529;p16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Constant Fields</a:t>
            </a:r>
            <a:endParaRPr/>
          </a:p>
        </p:txBody>
      </p:sp>
      <p:sp>
        <p:nvSpPr>
          <p:cNvPr id="1530" name="Google Shape;1530;p160"/>
          <p:cNvSpPr txBox="1"/>
          <p:nvPr>
            <p:ph idx="1" type="body"/>
          </p:nvPr>
        </p:nvSpPr>
        <p:spPr>
          <a:xfrm>
            <a:off x="609600" y="1447800"/>
            <a:ext cx="7918500" cy="1970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Interfaces can have constant fields.</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interface SalesCalcs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static final String reportTitle="\n==Static List Report==";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 A number of lines omitted</a:t>
            </a:r>
            <a:endParaRPr/>
          </a:p>
        </p:txBody>
      </p:sp>
      <p:sp>
        <p:nvSpPr>
          <p:cNvPr id="1531" name="Google Shape;1531;p160"/>
          <p:cNvSpPr txBox="1"/>
          <p:nvPr/>
        </p:nvSpPr>
        <p:spPr>
          <a:xfrm>
            <a:off x="990600" y="2438400"/>
            <a:ext cx="6934200" cy="609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2" name="Google Shape;1532;p16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61"/>
          <p:cNvSpPr txBox="1"/>
          <p:nvPr/>
        </p:nvSpPr>
        <p:spPr>
          <a:xfrm>
            <a:off x="609600" y="1828800"/>
            <a:ext cx="7924800" cy="990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9" name="Google Shape;1539;p161"/>
          <p:cNvSpPr txBox="1"/>
          <p:nvPr>
            <p:ph idx="1" type="body"/>
          </p:nvPr>
        </p:nvSpPr>
        <p:spPr>
          <a:xfrm>
            <a:off x="609600" y="1447800"/>
            <a:ext cx="7918500" cy="2444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Interfaces can extend interfaces:</a:t>
            </a:r>
            <a:endParaRPr b="0" i="0" sz="1800" u="none" cap="none" strike="noStrike">
              <a:solidFill>
                <a:schemeClr val="dk1"/>
              </a:solidFill>
              <a:latin typeface="Courier New"/>
              <a:ea typeface="Courier New"/>
              <a:cs typeface="Courier New"/>
              <a:sym typeface="Courier New"/>
            </a:endParaRPr>
          </a:p>
          <a:p>
            <a:pPr indent="107950"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interface WidgetSalesCalcs extends SalesCalcs{</a:t>
            </a:r>
            <a:endParaRPr/>
          </a:p>
          <a:p>
            <a:pPr indent="107950"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String getWidgetType();</a:t>
            </a:r>
            <a:endParaRPr/>
          </a:p>
          <a:p>
            <a:pPr indent="107950"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460375" lvl="1" marL="574675" marR="0" rtl="0" algn="l">
              <a:lnSpc>
                <a:spcPct val="100000"/>
              </a:lnSpc>
              <a:spcBef>
                <a:spcPts val="6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So now any class implementing </a:t>
            </a:r>
            <a:r>
              <a:rPr b="0" i="0" lang="en-US" sz="2200" u="none" cap="none" strike="noStrike">
                <a:solidFill>
                  <a:schemeClr val="dk1"/>
                </a:solidFill>
                <a:latin typeface="Courier New"/>
                <a:ea typeface="Courier New"/>
                <a:cs typeface="Courier New"/>
                <a:sym typeface="Courier New"/>
              </a:rPr>
              <a:t>WidgetSalesCalc</a:t>
            </a:r>
            <a:r>
              <a:rPr b="0" i="0" lang="en-US" sz="2200" u="none" cap="none" strike="noStrike">
                <a:solidFill>
                  <a:schemeClr val="dk1"/>
                </a:solidFill>
                <a:latin typeface="Arial"/>
                <a:ea typeface="Arial"/>
                <a:cs typeface="Arial"/>
                <a:sym typeface="Arial"/>
              </a:rPr>
              <a:t> must implement all the methods of </a:t>
            </a:r>
            <a:r>
              <a:rPr b="0" i="0" lang="en-US" sz="2200" u="none" cap="none" strike="noStrike">
                <a:solidFill>
                  <a:schemeClr val="dk1"/>
                </a:solidFill>
                <a:latin typeface="Courier New"/>
                <a:ea typeface="Courier New"/>
                <a:cs typeface="Courier New"/>
                <a:sym typeface="Courier New"/>
              </a:rPr>
              <a:t>SalesCalcs</a:t>
            </a:r>
            <a:r>
              <a:rPr b="0" i="0" lang="en-US" sz="2200" u="none" cap="none" strike="noStrike">
                <a:solidFill>
                  <a:schemeClr val="dk1"/>
                </a:solidFill>
                <a:latin typeface="Arial"/>
                <a:ea typeface="Arial"/>
                <a:cs typeface="Arial"/>
                <a:sym typeface="Arial"/>
              </a:rPr>
              <a:t> in addition to the new method specified here.</a:t>
            </a:r>
            <a:endParaRPr/>
          </a:p>
        </p:txBody>
      </p:sp>
      <p:sp>
        <p:nvSpPr>
          <p:cNvPr id="1540" name="Google Shape;1540;p16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Extending Interfaces</a:t>
            </a:r>
            <a:endParaRPr/>
          </a:p>
        </p:txBody>
      </p:sp>
      <p:sp>
        <p:nvSpPr>
          <p:cNvPr id="1541" name="Google Shape;1541;p1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162"/>
          <p:cNvSpPr txBox="1"/>
          <p:nvPr/>
        </p:nvSpPr>
        <p:spPr>
          <a:xfrm>
            <a:off x="609600" y="2133600"/>
            <a:ext cx="7924800" cy="4038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48" name="Google Shape;1548;p162"/>
          <p:cNvSpPr txBox="1"/>
          <p:nvPr>
            <p:ph idx="1" type="body"/>
          </p:nvPr>
        </p:nvSpPr>
        <p:spPr>
          <a:xfrm>
            <a:off x="609600" y="1447800"/>
            <a:ext cx="7918500" cy="5627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Classes can extend a parent class and implement an interface:</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WidgetPro</a:t>
            </a:r>
            <a:r>
              <a:rPr b="1" i="0" lang="en-US" sz="1600" u="none">
                <a:solidFill>
                  <a:schemeClr val="dk1"/>
                </a:solidFill>
                <a:latin typeface="Courier New"/>
                <a:ea typeface="Courier New"/>
                <a:cs typeface="Courier New"/>
                <a:sym typeface="Courier New"/>
              </a:rPr>
              <a:t> extends Widget implements WidgetSalesCalcs</a:t>
            </a:r>
            <a:r>
              <a:rPr b="0" i="0" lang="en-US" sz="1600" u="none">
                <a:solidFill>
                  <a:schemeClr val="dk1"/>
                </a:solidFill>
                <a:latin typeface="Courier New"/>
                <a:ea typeface="Courier New"/>
                <a:cs typeface="Courier New"/>
                <a:sym typeface="Courier New"/>
              </a:rPr>
              <a:t>{</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private String type;</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WidgetPro(double salesPrice, double cost, long quantity, String type){</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r>
              <a:rPr b="1" i="0" lang="en-US" sz="1600" u="none">
                <a:solidFill>
                  <a:schemeClr val="dk1"/>
                </a:solidFill>
                <a:latin typeface="Courier New"/>
                <a:ea typeface="Courier New"/>
                <a:cs typeface="Courier New"/>
                <a:sym typeface="Courier New"/>
              </a:rPr>
              <a:t>super(salesPrice, cost, quantity);</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this.type = type;</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String getWidgetType(){</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return type;</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0" lvl="0" marL="11588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a:p>
            <a:pPr indent="0" lvl="0" marL="11588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0" lvl="0" marL="11588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1549" name="Google Shape;1549;p16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Implementing and Extending</a:t>
            </a:r>
            <a:endParaRPr/>
          </a:p>
        </p:txBody>
      </p:sp>
      <p:sp>
        <p:nvSpPr>
          <p:cNvPr id="1550" name="Google Shape;1550;p1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63"/>
          <p:cNvSpPr txBox="1"/>
          <p:nvPr/>
        </p:nvSpPr>
        <p:spPr>
          <a:xfrm>
            <a:off x="457200" y="3733800"/>
            <a:ext cx="7772400" cy="1295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57" name="Google Shape;1557;p163"/>
          <p:cNvSpPr txBox="1"/>
          <p:nvPr>
            <p:ph idx="1" type="body"/>
          </p:nvPr>
        </p:nvSpPr>
        <p:spPr>
          <a:xfrm>
            <a:off x="609600" y="1447800"/>
            <a:ext cx="7918500" cy="4778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 class in place instead of in a separate file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Why would you do this?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Logically group code in one place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Increase encapsulation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Make code more readable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StringAnalyzer</a:t>
            </a:r>
            <a:r>
              <a:rPr b="0" i="0" lang="en-US" sz="2200" u="none" cap="none" strike="noStrike">
                <a:solidFill>
                  <a:schemeClr val="dk1"/>
                </a:solidFill>
                <a:latin typeface="Arial"/>
                <a:ea typeface="Arial"/>
                <a:cs typeface="Arial"/>
                <a:sym typeface="Arial"/>
              </a:rPr>
              <a:t> interface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interface StringAnalyzer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boolean analyze(String target, String searchStr);</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single method interface</a:t>
            </a:r>
            <a:endParaRPr/>
          </a:p>
          <a:p>
            <a:pPr indent="-331787" lvl="2" marL="1020762"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Arial"/>
                <a:ea typeface="Arial"/>
                <a:cs typeface="Arial"/>
                <a:sym typeface="Arial"/>
              </a:rPr>
              <a:t>Functional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Takes two strings and returns a </a:t>
            </a:r>
            <a:r>
              <a:rPr b="0" i="0" lang="en-US" sz="2200" u="none" cap="none" strike="noStrike">
                <a:solidFill>
                  <a:schemeClr val="dk1"/>
                </a:solidFill>
                <a:latin typeface="Courier New"/>
                <a:ea typeface="Courier New"/>
                <a:cs typeface="Courier New"/>
                <a:sym typeface="Courier New"/>
              </a:rPr>
              <a:t>boolean</a:t>
            </a:r>
            <a:endParaRPr/>
          </a:p>
        </p:txBody>
      </p:sp>
      <p:sp>
        <p:nvSpPr>
          <p:cNvPr id="1558" name="Google Shape;1558;p16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Anonymous Inner Classes</a:t>
            </a:r>
            <a:endParaRPr/>
          </a:p>
        </p:txBody>
      </p:sp>
      <p:sp>
        <p:nvSpPr>
          <p:cNvPr id="1559" name="Google Shape;1559;p1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164"/>
          <p:cNvSpPr txBox="1"/>
          <p:nvPr>
            <p:ph idx="1" type="body"/>
          </p:nvPr>
        </p:nvSpPr>
        <p:spPr>
          <a:xfrm>
            <a:off x="609600" y="1447800"/>
            <a:ext cx="8077200" cy="496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 method call with concrete class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 Call concrete class that implments StringAnalyzer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ContainsAnalyzer contains = new ContainsAnalyzer();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22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23     System.out.println("===Contains===");</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24     Z03Analyzer.searchArr(strList01, searchStr, contains);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Anonymous inner class example</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22     Z04Analyzer.searchArr(strList01, searchStr,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23       new StringAnalyzer(){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24         @Override</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25         public boolean analyze(String target, String searchStr){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26           return target.contains(searchStr);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27         }</a:t>
            </a:r>
            <a:endParaRPr/>
          </a:p>
          <a:p>
            <a:pPr indent="-460375" lvl="1" marL="574675" marR="0" rtl="0" algn="l">
              <a:lnSpc>
                <a:spcPct val="100000"/>
              </a:lnSpc>
              <a:spcBef>
                <a:spcPts val="320"/>
              </a:spcBef>
              <a:spcAft>
                <a:spcPts val="0"/>
              </a:spcAft>
              <a:buClr>
                <a:srgbClr val="FF0000"/>
              </a:buClr>
              <a:buSzPts val="1600"/>
              <a:buFont typeface="Arial"/>
              <a:buAutoNum type="arabicPlain" startAt="28"/>
            </a:pPr>
            <a:r>
              <a:rPr b="1" i="0" lang="en-US" sz="1600" u="none" cap="none" strike="noStrike">
                <a:solidFill>
                  <a:schemeClr val="dk1"/>
                </a:solidFill>
                <a:latin typeface="Courier New"/>
                <a:ea typeface="Courier New"/>
                <a:cs typeface="Courier New"/>
                <a:sym typeface="Courier New"/>
              </a:rPr>
              <a:t>});</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class is created in place.</a:t>
            </a:r>
            <a:endParaRPr/>
          </a:p>
        </p:txBody>
      </p:sp>
      <p:sp>
        <p:nvSpPr>
          <p:cNvPr id="1566" name="Google Shape;1566;p164"/>
          <p:cNvSpPr txBox="1"/>
          <p:nvPr/>
        </p:nvSpPr>
        <p:spPr>
          <a:xfrm>
            <a:off x="381000" y="3692525"/>
            <a:ext cx="8229600" cy="2262300"/>
          </a:xfrm>
          <a:prstGeom prst="rect">
            <a:avLst/>
          </a:prstGeom>
          <a:solidFill>
            <a:schemeClr val="accent1">
              <a:alpha val="2471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67" name="Google Shape;1567;p16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Anonymous Inner Class: Example</a:t>
            </a:r>
            <a:endParaRPr/>
          </a:p>
        </p:txBody>
      </p:sp>
      <p:sp>
        <p:nvSpPr>
          <p:cNvPr id="1568" name="Google Shape;1568;p164"/>
          <p:cNvSpPr txBox="1"/>
          <p:nvPr/>
        </p:nvSpPr>
        <p:spPr>
          <a:xfrm>
            <a:off x="381000" y="1828800"/>
            <a:ext cx="8229600" cy="1447800"/>
          </a:xfrm>
          <a:prstGeom prst="rect">
            <a:avLst/>
          </a:prstGeom>
          <a:solidFill>
            <a:schemeClr val="accent1">
              <a:alpha val="2471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69" name="Google Shape;1569;p16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switch</a:t>
            </a:r>
            <a:r>
              <a:rPr b="1" i="0" lang="en-US" sz="2600" u="none" cap="none" strike="noStrike">
                <a:solidFill>
                  <a:schemeClr val="dk1"/>
                </a:solidFill>
                <a:latin typeface="Arial"/>
                <a:ea typeface="Arial"/>
                <a:cs typeface="Arial"/>
                <a:sym typeface="Arial"/>
              </a:rPr>
              <a:t> Statement</a:t>
            </a:r>
            <a:endParaRPr/>
          </a:p>
        </p:txBody>
      </p:sp>
      <p:sp>
        <p:nvSpPr>
          <p:cNvPr id="201" name="Google Shape;201;p30"/>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8" marR="0" rtl="0" algn="l">
              <a:spcBef>
                <a:spcPts val="0"/>
              </a:spcBef>
              <a:spcAft>
                <a:spcPts val="0"/>
              </a:spcAft>
              <a:buNone/>
            </a:pPr>
            <a:r>
              <a:t/>
            </a:r>
            <a:endParaRPr sz="2200">
              <a:solidFill>
                <a:schemeClr val="dk1"/>
              </a:solidFill>
              <a:latin typeface="Arial"/>
              <a:ea typeface="Arial"/>
              <a:cs typeface="Arial"/>
              <a:sym typeface="Arial"/>
            </a:endParaRPr>
          </a:p>
        </p:txBody>
      </p:sp>
      <p:sp>
        <p:nvSpPr>
          <p:cNvPr id="202" name="Google Shape;202;p30"/>
          <p:cNvSpPr txBox="1"/>
          <p:nvPr/>
        </p:nvSpPr>
        <p:spPr>
          <a:xfrm>
            <a:off x="381000" y="990600"/>
            <a:ext cx="8534400" cy="5029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public class SwitchStringStatement {    </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public static void main(String args[]){</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String color = "Blue";</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String shirt = " Shirt";</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switch (color){</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case "Blue":</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shirt = "Blue" + shirt;</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break;</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case "Red":</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shirt = "Red" + shirt;</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break;</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default:</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shirt = "White" + shirt;</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System.out.println("Shirt type: " + shirt);</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6350" lvl="0" marL="0" marR="0" rtl="0" algn="l">
              <a:lnSpc>
                <a:spcPct val="100000"/>
              </a:lnSpc>
              <a:spcBef>
                <a:spcPts val="0"/>
              </a:spcBef>
              <a:spcAft>
                <a:spcPts val="0"/>
              </a:spcAft>
              <a:buClr>
                <a:schemeClr val="dk1"/>
              </a:buClr>
              <a:buSzPts val="1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203" name="Google Shape;203;p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4" name="Shape 1574"/>
        <p:cNvGrpSpPr/>
        <p:nvPr/>
      </p:nvGrpSpPr>
      <p:grpSpPr>
        <a:xfrm>
          <a:off x="0" y="0"/>
          <a:ext cx="0" cy="0"/>
          <a:chOff x="0" y="0"/>
          <a:chExt cx="0" cy="0"/>
        </a:xfrm>
      </p:grpSpPr>
      <p:sp>
        <p:nvSpPr>
          <p:cNvPr id="1575" name="Google Shape;1575;p165"/>
          <p:cNvSpPr txBox="1"/>
          <p:nvPr/>
        </p:nvSpPr>
        <p:spPr>
          <a:xfrm>
            <a:off x="533400" y="2947987"/>
            <a:ext cx="7924800" cy="2590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76" name="Google Shape;1576;p16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Analysis Regular Class</a:t>
            </a:r>
            <a:endParaRPr/>
          </a:p>
        </p:txBody>
      </p:sp>
      <p:sp>
        <p:nvSpPr>
          <p:cNvPr id="1577" name="Google Shape;1577;p165"/>
          <p:cNvSpPr txBox="1"/>
          <p:nvPr>
            <p:ph idx="1" type="body"/>
          </p:nvPr>
        </p:nvSpPr>
        <p:spPr>
          <a:xfrm>
            <a:off x="609600" y="1447800"/>
            <a:ext cx="7918500" cy="4119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 analyzes an array of strings given a search string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Print strings that contain the search string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Other methods could be written to perform similar string test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Regular Class Example method</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 package com.example;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3 public class AnalyzerTool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4   public boolean arrContains(String sourceStr, String 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5     return sourceStr.contains(searchStr);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6   }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7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8 </a:t>
            </a:r>
            <a:endParaRPr/>
          </a:p>
        </p:txBody>
      </p:sp>
      <p:sp>
        <p:nvSpPr>
          <p:cNvPr id="1578" name="Google Shape;1578;p16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166"/>
          <p:cNvSpPr txBox="1"/>
          <p:nvPr/>
        </p:nvSpPr>
        <p:spPr>
          <a:xfrm>
            <a:off x="533400" y="1524000"/>
            <a:ext cx="8229600" cy="4800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5" name="Google Shape;1585;p16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Analysis Regular Test Class</a:t>
            </a:r>
            <a:endParaRPr/>
          </a:p>
        </p:txBody>
      </p:sp>
      <p:sp>
        <p:nvSpPr>
          <p:cNvPr id="1586" name="Google Shape;1586;p166"/>
          <p:cNvSpPr txBox="1"/>
          <p:nvPr>
            <p:ph idx="1" type="body"/>
          </p:nvPr>
        </p:nvSpPr>
        <p:spPr>
          <a:xfrm>
            <a:off x="609600" y="1219200"/>
            <a:ext cx="8305800" cy="5091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Here is the code to test the class, </a:t>
            </a:r>
            <a:r>
              <a:rPr b="0" i="0" lang="en-US" sz="2200" u="none" cap="none" strike="noStrike">
                <a:solidFill>
                  <a:schemeClr val="dk1"/>
                </a:solidFill>
                <a:latin typeface="Courier New"/>
                <a:ea typeface="Courier New"/>
                <a:cs typeface="Courier New"/>
                <a:sym typeface="Courier New"/>
              </a:rPr>
              <a:t>Z01Analyzer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public static void main(String[] args)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5     String[] strList =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6     {"tomorrow","toto","to","timbukto","the","hello","heat"};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7     String searchStr = "to";</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8     System.out.println("Searching for: " + 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9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10     // Create regular class</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11     AnalyzerTool analyzeTool = new AnalyzerTool();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12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System.out.println("===Contains===");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14     for(String currentStr:strList){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if  (</a:t>
            </a:r>
            <a:r>
              <a:rPr b="1" i="0" lang="en-US" sz="1600" u="none" cap="none" strike="noStrike">
                <a:solidFill>
                  <a:schemeClr val="dk1"/>
                </a:solidFill>
                <a:latin typeface="Courier New"/>
                <a:ea typeface="Courier New"/>
                <a:cs typeface="Courier New"/>
                <a:sym typeface="Courier New"/>
              </a:rPr>
              <a:t>analyzeTool.arrContains(currentStr, searchStr)</a:t>
            </a:r>
            <a:r>
              <a:rPr b="0" i="0" lang="en-US" sz="16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System.out.println("Match: " + currentStr);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17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a:t>
            </a:r>
            <a:endParaRPr/>
          </a:p>
          <a:p>
            <a:pPr indent="-460375" lvl="1" marL="574675" marR="0" rtl="0" algn="l">
              <a:lnSpc>
                <a:spcPct val="100000"/>
              </a:lnSpc>
              <a:spcBef>
                <a:spcPts val="320"/>
              </a:spcBef>
              <a:spcAft>
                <a:spcPts val="0"/>
              </a:spcAft>
              <a:buClr>
                <a:srgbClr val="FF0000"/>
              </a:buClr>
              <a:buSzPts val="1600"/>
              <a:buFont typeface="Arial"/>
              <a:buAutoNum type="arabicPlain" startAt="19"/>
            </a:pPr>
            <a:r>
              <a:rPr b="0" i="0" lang="en-US" sz="1600" u="none" cap="none" strike="noStrike">
                <a:solidFill>
                  <a:schemeClr val="dk1"/>
                </a:solidFill>
                <a:latin typeface="Courier New"/>
                <a:ea typeface="Courier New"/>
                <a:cs typeface="Courier New"/>
                <a:sym typeface="Courier New"/>
              </a:rPr>
              <a:t>} </a:t>
            </a:r>
            <a:endParaRPr/>
          </a:p>
        </p:txBody>
      </p:sp>
      <p:sp>
        <p:nvSpPr>
          <p:cNvPr id="1587" name="Google Shape;1587;p16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2" name="Shape 1592"/>
        <p:cNvGrpSpPr/>
        <p:nvPr/>
      </p:nvGrpSpPr>
      <p:grpSpPr>
        <a:xfrm>
          <a:off x="0" y="0"/>
          <a:ext cx="0" cy="0"/>
          <a:chOff x="0" y="0"/>
          <a:chExt cx="0" cy="0"/>
        </a:xfrm>
      </p:grpSpPr>
      <p:sp>
        <p:nvSpPr>
          <p:cNvPr id="1593" name="Google Shape;1593;p167"/>
          <p:cNvSpPr txBox="1"/>
          <p:nvPr/>
        </p:nvSpPr>
        <p:spPr>
          <a:xfrm>
            <a:off x="533400" y="4332287"/>
            <a:ext cx="7924800" cy="1828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94" name="Google Shape;1594;p167"/>
          <p:cNvSpPr txBox="1"/>
          <p:nvPr/>
        </p:nvSpPr>
        <p:spPr>
          <a:xfrm>
            <a:off x="533400" y="1828800"/>
            <a:ext cx="7924800" cy="1295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95" name="Google Shape;1595;p16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Analysis Interface: Example</a:t>
            </a:r>
            <a:endParaRPr/>
          </a:p>
        </p:txBody>
      </p:sp>
      <p:sp>
        <p:nvSpPr>
          <p:cNvPr id="1596" name="Google Shape;1596;p167"/>
          <p:cNvSpPr txBox="1"/>
          <p:nvPr>
            <p:ph idx="1" type="body"/>
          </p:nvPr>
        </p:nvSpPr>
        <p:spPr>
          <a:xfrm>
            <a:off x="609600" y="1447800"/>
            <a:ext cx="7918500" cy="5054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What about using an interface?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3 public interface StringAnalyzer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4   </a:t>
            </a:r>
            <a:r>
              <a:rPr b="1" i="0" lang="en-US" sz="1800" u="none" cap="none" strike="noStrike">
                <a:solidFill>
                  <a:schemeClr val="dk1"/>
                </a:solidFill>
                <a:latin typeface="Courier New"/>
                <a:ea typeface="Courier New"/>
                <a:cs typeface="Courier New"/>
                <a:sym typeface="Courier New"/>
              </a:rPr>
              <a:t>public boolean analyze(String sourceStr, String searchStr)</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5 }</a:t>
            </a:r>
            <a:endParaRPr/>
          </a:p>
          <a:p>
            <a:pPr indent="-460375" lvl="1" marL="574675" marR="0" rtl="0" algn="l">
              <a:lnSpc>
                <a:spcPct val="100000"/>
              </a:lnSpc>
              <a:spcBef>
                <a:spcPts val="120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StringAnalyzer</a:t>
            </a:r>
            <a:r>
              <a:rPr b="0" i="0" lang="en-US" sz="2200" u="none" cap="none" strike="noStrike">
                <a:solidFill>
                  <a:schemeClr val="dk1"/>
                </a:solidFill>
                <a:latin typeface="Arial"/>
                <a:ea typeface="Arial"/>
                <a:cs typeface="Arial"/>
                <a:sym typeface="Arial"/>
              </a:rPr>
              <a:t> is a single method functional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Replacing the previous example and implementing the interface looks like this:</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60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3 public class ContainsAnalyzer </a:t>
            </a:r>
            <a:r>
              <a:rPr b="1" i="0" lang="en-US" sz="1600" u="none" cap="none" strike="noStrike">
                <a:solidFill>
                  <a:schemeClr val="dk1"/>
                </a:solidFill>
                <a:latin typeface="Courier New"/>
                <a:ea typeface="Courier New"/>
                <a:cs typeface="Courier New"/>
                <a:sym typeface="Courier New"/>
              </a:rPr>
              <a:t>implements StringAnalyzer </a:t>
            </a:r>
            <a:r>
              <a:rPr b="0" i="0" lang="en-US" sz="16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@Override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5   public boolean analyze(String target, String 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6     return target.contains(searchStr);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7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8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597" name="Google Shape;1597;p1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68"/>
          <p:cNvSpPr txBox="1"/>
          <p:nvPr/>
        </p:nvSpPr>
        <p:spPr>
          <a:xfrm>
            <a:off x="457200" y="1143000"/>
            <a:ext cx="8458200" cy="4876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4" name="Google Shape;1604;p16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Analyzer Interface Test Class</a:t>
            </a:r>
            <a:endParaRPr/>
          </a:p>
        </p:txBody>
      </p:sp>
      <p:sp>
        <p:nvSpPr>
          <p:cNvPr id="1605" name="Google Shape;1605;p168"/>
          <p:cNvSpPr txBox="1"/>
          <p:nvPr>
            <p:ph idx="1" type="body"/>
          </p:nvPr>
        </p:nvSpPr>
        <p:spPr>
          <a:xfrm>
            <a:off x="609600" y="1295400"/>
            <a:ext cx="8305800" cy="4703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public static void main(String[] args)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5     String[] strList =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6     {"tomorrow","toto","to","timbukto","the","hello","heat"};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7     String searchStr = "to";</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8     System.out.println("Searching for: " + 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9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10     // Call concrete class that implments StringAnalyzer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11     ContainsAnalyzer contains = new ContainsAnalyzer();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12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System.out.println("===Contains===");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14     for(String currentStr:strList){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if (</a:t>
            </a:r>
            <a:r>
              <a:rPr b="1" i="0" lang="en-US" sz="1600" u="none" cap="none" strike="noStrike">
                <a:solidFill>
                  <a:schemeClr val="dk1"/>
                </a:solidFill>
                <a:latin typeface="Courier New"/>
                <a:ea typeface="Courier New"/>
                <a:cs typeface="Courier New"/>
                <a:sym typeface="Courier New"/>
              </a:rPr>
              <a:t>contains.analyze(currentStr, searchStr)</a:t>
            </a:r>
            <a:r>
              <a:rPr b="0" i="0" lang="en-US" sz="16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System.out.println("Match: " + currentStr);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17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 </a:t>
            </a:r>
            <a:endParaRPr/>
          </a:p>
        </p:txBody>
      </p:sp>
      <p:sp>
        <p:nvSpPr>
          <p:cNvPr id="1606" name="Google Shape;1606;p16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169"/>
          <p:cNvSpPr txBox="1"/>
          <p:nvPr/>
        </p:nvSpPr>
        <p:spPr>
          <a:xfrm>
            <a:off x="457200" y="1809750"/>
            <a:ext cx="8077200" cy="3276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3" name="Google Shape;1613;p16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Encapsulate the for Loop</a:t>
            </a:r>
            <a:endParaRPr/>
          </a:p>
        </p:txBody>
      </p:sp>
      <p:sp>
        <p:nvSpPr>
          <p:cNvPr id="1614" name="Google Shape;1614;p169"/>
          <p:cNvSpPr txBox="1"/>
          <p:nvPr>
            <p:ph idx="1" type="body"/>
          </p:nvPr>
        </p:nvSpPr>
        <p:spPr>
          <a:xfrm>
            <a:off x="609600" y="1143000"/>
            <a:ext cx="7918500" cy="5105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improvement to the code is to encapsulate the </a:t>
            </a:r>
            <a:r>
              <a:rPr b="0" i="0" lang="en-US" sz="2200" u="none" cap="none" strike="noStrike">
                <a:solidFill>
                  <a:schemeClr val="dk1"/>
                </a:solidFill>
                <a:latin typeface="Courier New"/>
                <a:ea typeface="Courier New"/>
                <a:cs typeface="Courier New"/>
                <a:sym typeface="Courier New"/>
              </a:rPr>
              <a:t>forloop</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3 public class Z03Analyzer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5   public static void searchArr(String[] strList, String searchStr, StringAnalyzer analyzer){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6     for(String currentStr:strList){</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7       if (analyzer.analyze(currentStr, searchStr)){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8         System.out.println("Match: " + currentStr);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 9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10     }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11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 number of lines omitted</a:t>
            </a:r>
            <a:endParaRPr/>
          </a:p>
          <a:p>
            <a:pPr indent="7938" lvl="0" marL="7937" marR="0" rtl="0" algn="l">
              <a:spcBef>
                <a:spcPts val="320"/>
              </a:spcBef>
              <a:spcAft>
                <a:spcPts val="0"/>
              </a:spcAft>
              <a:buNone/>
            </a:pPr>
            <a:r>
              <a:t/>
            </a:r>
            <a:endParaRPr b="0" i="0" sz="1600" u="none" cap="none" strike="noStrike">
              <a:solidFill>
                <a:schemeClr val="dk1"/>
              </a:solidFill>
              <a:latin typeface="Courier New"/>
              <a:ea typeface="Courier New"/>
              <a:cs typeface="Courier New"/>
              <a:sym typeface="Courier New"/>
            </a:endParaRPr>
          </a:p>
        </p:txBody>
      </p:sp>
      <p:sp>
        <p:nvSpPr>
          <p:cNvPr id="1615" name="Google Shape;1615;p16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170"/>
          <p:cNvSpPr txBox="1"/>
          <p:nvPr/>
        </p:nvSpPr>
        <p:spPr>
          <a:xfrm>
            <a:off x="533400" y="1981200"/>
            <a:ext cx="8382000" cy="3810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2" name="Google Shape;1622;p17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Analysis Test Class with Helper Method</a:t>
            </a:r>
            <a:endParaRPr/>
          </a:p>
        </p:txBody>
      </p:sp>
      <p:sp>
        <p:nvSpPr>
          <p:cNvPr id="1623" name="Google Shape;1623;p170"/>
          <p:cNvSpPr txBox="1"/>
          <p:nvPr>
            <p:ph idx="1" type="body"/>
          </p:nvPr>
        </p:nvSpPr>
        <p:spPr>
          <a:xfrm>
            <a:off x="609600" y="1447800"/>
            <a:ext cx="8229600" cy="4205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With the helper method, the main method shrinks to this:</a:t>
            </a:r>
            <a:endParaRPr/>
          </a:p>
          <a:p>
            <a:pPr indent="-460375" lvl="1" marL="574675" marR="0" rtl="0" algn="l">
              <a:lnSpc>
                <a:spcPct val="100000"/>
              </a:lnSpc>
              <a:spcBef>
                <a:spcPts val="320"/>
              </a:spcBef>
              <a:spcAft>
                <a:spcPts val="0"/>
              </a:spcAft>
              <a:buClr>
                <a:srgbClr val="FF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public static void main(String[] args)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14     String[] strList01 =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{"tomorrow","toto","to","timbukto","the","hello","heat"};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String searchStr = "to";</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17     System.out.println("Searching for: " + searchStr);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 Call concrete class that implments StringAnalyzer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ContainsAnalyzer contains = new ContainsAnalyzer();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22     System.out.println("===Contains===");</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23     Z03Analyzer.searchArr(strList01, searchStr, contains);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24   } </a:t>
            </a:r>
            <a:endParaRPr/>
          </a:p>
        </p:txBody>
      </p:sp>
      <p:sp>
        <p:nvSpPr>
          <p:cNvPr id="1624" name="Google Shape;1624;p17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171"/>
          <p:cNvSpPr txBox="1"/>
          <p:nvPr/>
        </p:nvSpPr>
        <p:spPr>
          <a:xfrm>
            <a:off x="457200" y="1981200"/>
            <a:ext cx="8229600" cy="3429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1" name="Google Shape;1631;p17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Analysis Anonymous Inner Class</a:t>
            </a:r>
            <a:endParaRPr/>
          </a:p>
        </p:txBody>
      </p:sp>
      <p:sp>
        <p:nvSpPr>
          <p:cNvPr id="1632" name="Google Shape;1632;p171"/>
          <p:cNvSpPr txBox="1"/>
          <p:nvPr>
            <p:ph idx="1" type="body"/>
          </p:nvPr>
        </p:nvSpPr>
        <p:spPr>
          <a:xfrm>
            <a:off x="609600" y="1447800"/>
            <a:ext cx="8077200" cy="4156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anonymous inner class for third argument.</a:t>
            </a:r>
            <a:endParaRPr/>
          </a:p>
          <a:p>
            <a:pPr indent="-460375" lvl="1" marL="574675" marR="0" rtl="0" algn="l">
              <a:lnSpc>
                <a:spcPct val="100000"/>
              </a:lnSpc>
              <a:spcBef>
                <a:spcPts val="320"/>
              </a:spcBef>
              <a:spcAft>
                <a:spcPts val="0"/>
              </a:spcAft>
              <a:buClr>
                <a:srgbClr val="FF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 Implement anonymous inner class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System.out.println("===Contains===");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Z04Analyzer.searchArr(strList01, searchStr,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22       new StringAnalyzer(){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23         @Override</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24         public boolean analyze(String target, String searchStr){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25           return target.contains(searchStr);</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26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27       });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28   } </a:t>
            </a:r>
            <a:endParaRPr/>
          </a:p>
          <a:p>
            <a:pPr indent="7938" lvl="0" marL="7937" marR="0" rtl="0" algn="l">
              <a:spcBef>
                <a:spcPts val="320"/>
              </a:spcBef>
              <a:spcAft>
                <a:spcPts val="0"/>
              </a:spcAft>
              <a:buNone/>
            </a:pPr>
            <a:r>
              <a:t/>
            </a:r>
            <a:endParaRPr b="0" i="0" sz="1600" u="none" cap="none" strike="noStrike">
              <a:solidFill>
                <a:schemeClr val="dk1"/>
              </a:solidFill>
              <a:latin typeface="Courier New"/>
              <a:ea typeface="Courier New"/>
              <a:cs typeface="Courier New"/>
              <a:sym typeface="Courier New"/>
            </a:endParaRPr>
          </a:p>
        </p:txBody>
      </p:sp>
      <p:sp>
        <p:nvSpPr>
          <p:cNvPr id="1633" name="Google Shape;1633;p17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8" name="Shape 1638"/>
        <p:cNvGrpSpPr/>
        <p:nvPr/>
      </p:nvGrpSpPr>
      <p:grpSpPr>
        <a:xfrm>
          <a:off x="0" y="0"/>
          <a:ext cx="0" cy="0"/>
          <a:chOff x="0" y="0"/>
          <a:chExt cx="0" cy="0"/>
        </a:xfrm>
      </p:grpSpPr>
      <p:sp>
        <p:nvSpPr>
          <p:cNvPr id="1639" name="Google Shape;1639;p172"/>
          <p:cNvSpPr txBox="1"/>
          <p:nvPr/>
        </p:nvSpPr>
        <p:spPr>
          <a:xfrm>
            <a:off x="514350" y="2133600"/>
            <a:ext cx="8458200" cy="3429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0" name="Google Shape;1640;p17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Analysis Lambda Expression</a:t>
            </a:r>
            <a:endParaRPr/>
          </a:p>
        </p:txBody>
      </p:sp>
      <p:sp>
        <p:nvSpPr>
          <p:cNvPr id="1641" name="Google Shape;1641;p172"/>
          <p:cNvSpPr txBox="1"/>
          <p:nvPr>
            <p:ph idx="1" type="body"/>
          </p:nvPr>
        </p:nvSpPr>
        <p:spPr>
          <a:xfrm>
            <a:off x="609600" y="1447800"/>
            <a:ext cx="8534400" cy="4021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lambda expression for the third argument.</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String[] strList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{"tomorrow","toto","to","timbukto","the","hello","heat"};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String searchStr = "to";</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17     System.out.println("Searching for: " + searchStr);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18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19     // Lambda Expression replaces anonymous inner class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20     System.out.println("==Contains==");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21     Z05Analyzer.searchArr(strList, searchStr,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22       (String target, String search) -&gt; target.contains(search));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23   }</a:t>
            </a:r>
            <a:endParaRPr/>
          </a:p>
        </p:txBody>
      </p:sp>
      <p:sp>
        <p:nvSpPr>
          <p:cNvPr id="1642" name="Google Shape;1642;p1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7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Lambda Expression Defined</a:t>
            </a:r>
            <a:endParaRPr/>
          </a:p>
        </p:txBody>
      </p:sp>
      <p:sp>
        <p:nvSpPr>
          <p:cNvPr id="1649" name="Google Shape;1649;p173"/>
          <p:cNvSpPr txBox="1"/>
          <p:nvPr>
            <p:ph idx="1" type="body"/>
          </p:nvPr>
        </p:nvSpPr>
        <p:spPr>
          <a:xfrm>
            <a:off x="533400" y="2819400"/>
            <a:ext cx="7918500" cy="2949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Basic  Lambda examples</a:t>
            </a:r>
            <a:endParaRPr/>
          </a:p>
          <a:p>
            <a:pPr indent="-331787" lvl="2" marL="1020762"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(int x, int y) -&gt; x + y</a:t>
            </a:r>
            <a:endParaRPr/>
          </a:p>
          <a:p>
            <a:pPr indent="-331787" lvl="2" marL="1020762"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(x, y) -&gt; x + y</a:t>
            </a:r>
            <a:endParaRPr/>
          </a:p>
          <a:p>
            <a:pPr indent="-331787" lvl="2" marL="1020762"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331787" lvl="2" marL="1020762"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(x, y) -&gt; { system.out.println(x + y);}</a:t>
            </a:r>
            <a:endParaRPr/>
          </a:p>
          <a:p>
            <a:pPr indent="-331787" lvl="2" marL="1020762"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331787" lvl="2" marL="1020762"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(String s) -&gt; s.contains("word")</a:t>
            </a:r>
            <a:endParaRPr/>
          </a:p>
          <a:p>
            <a:pPr indent="-331787" lvl="2" marL="1020762" marR="0" rtl="0" algn="l">
              <a:lnSpc>
                <a:spcPct val="100000"/>
              </a:lnSpc>
              <a:spcBef>
                <a:spcPts val="40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s -&gt; s.contains("word")</a:t>
            </a:r>
            <a:endParaRPr/>
          </a:p>
        </p:txBody>
      </p:sp>
      <p:graphicFrame>
        <p:nvGraphicFramePr>
          <p:cNvPr id="1650" name="Google Shape;1650;p173"/>
          <p:cNvGraphicFramePr/>
          <p:nvPr/>
        </p:nvGraphicFramePr>
        <p:xfrm>
          <a:off x="533400" y="1219200"/>
          <a:ext cx="3000000" cy="3000000"/>
        </p:xfrm>
        <a:graphic>
          <a:graphicData uri="http://schemas.openxmlformats.org/drawingml/2006/table">
            <a:tbl>
              <a:tblPr>
                <a:noFill/>
                <a:tableStyleId>{A0095474-483F-4493-A76D-1D2E1571B2CC}</a:tableStyleId>
              </a:tblPr>
              <a:tblGrid>
                <a:gridCol w="2463800"/>
                <a:gridCol w="2463800"/>
                <a:gridCol w="2463800"/>
              </a:tblGrid>
              <a:tr h="598475">
                <a:tc>
                  <a:txBody>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Argument List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Arrow Token</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Body</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44500">
                <a:tc>
                  <a:txBody>
                    <a:bodyPr/>
                    <a:lstStyle/>
                    <a:p>
                      <a:pPr indent="0" lvl="0" marL="0" marR="0" rtl="0" algn="ctr">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(int x, int y)</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-&gt;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x + y</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EC"/>
                    </a:solidFill>
                  </a:tcPr>
                </a:tc>
              </a:tr>
            </a:tbl>
          </a:graphicData>
        </a:graphic>
      </p:graphicFrame>
      <p:pic>
        <p:nvPicPr>
          <p:cNvPr descr="Duke -Lambda.png" id="1651" name="Google Shape;1651;p173"/>
          <p:cNvPicPr preferRelativeResize="0"/>
          <p:nvPr/>
        </p:nvPicPr>
        <p:blipFill rotWithShape="1">
          <a:blip r:embed="rId3">
            <a:alphaModFix/>
          </a:blip>
          <a:srcRect b="0" l="0" r="0" t="0"/>
          <a:stretch/>
        </p:blipFill>
        <p:spPr>
          <a:xfrm>
            <a:off x="6324600" y="2438400"/>
            <a:ext cx="2819400" cy="2138362"/>
          </a:xfrm>
          <a:prstGeom prst="rect">
            <a:avLst/>
          </a:prstGeom>
          <a:noFill/>
          <a:ln>
            <a:noFill/>
          </a:ln>
        </p:spPr>
      </p:pic>
      <p:sp>
        <p:nvSpPr>
          <p:cNvPr id="1652" name="Google Shape;1652;p17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174"/>
          <p:cNvSpPr txBox="1"/>
          <p:nvPr/>
        </p:nvSpPr>
        <p:spPr>
          <a:xfrm>
            <a:off x="381000" y="1371600"/>
            <a:ext cx="8229600" cy="457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9" name="Google Shape;1659;p174"/>
          <p:cNvSpPr txBox="1"/>
          <p:nvPr/>
        </p:nvSpPr>
        <p:spPr>
          <a:xfrm>
            <a:off x="381000" y="2514600"/>
            <a:ext cx="8229600" cy="1752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60" name="Google Shape;1660;p17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What Is a Lambda Expression?</a:t>
            </a:r>
            <a:endParaRPr/>
          </a:p>
        </p:txBody>
      </p:sp>
      <p:sp>
        <p:nvSpPr>
          <p:cNvPr id="1661" name="Google Shape;1661;p174"/>
          <p:cNvSpPr txBox="1"/>
          <p:nvPr>
            <p:ph idx="1" type="body"/>
          </p:nvPr>
        </p:nvSpPr>
        <p:spPr>
          <a:xfrm>
            <a:off x="609600" y="1447800"/>
            <a:ext cx="8153400" cy="3140100"/>
          </a:xfrm>
          <a:prstGeom prst="rect">
            <a:avLst/>
          </a:prstGeom>
          <a:noFill/>
          <a:ln>
            <a:noFill/>
          </a:ln>
        </p:spPr>
        <p:txBody>
          <a:bodyPr anchorCtr="0" anchor="t" bIns="12700" lIns="12700" spcFirstLastPara="1" rIns="12700" wrap="square" tIns="12700">
            <a:noAutofit/>
          </a:bodyPr>
          <a:lstStyle/>
          <a:p>
            <a:pPr indent="7937" lvl="1" marL="7937" marR="0" rtl="0" algn="l">
              <a:lnSpc>
                <a:spcPct val="100000"/>
              </a:lnSpc>
              <a:spcBef>
                <a:spcPts val="0"/>
              </a:spcBef>
              <a:spcAft>
                <a:spcPts val="0"/>
              </a:spcAft>
              <a:buClr>
                <a:srgbClr val="FF0000"/>
              </a:buClr>
              <a:buSzPts val="2000"/>
              <a:buFont typeface="Arial"/>
              <a:buNone/>
            </a:pPr>
            <a:r>
              <a:rPr b="0" i="0" lang="en-US" sz="2000" u="none" cap="none" strike="noStrike">
                <a:solidFill>
                  <a:schemeClr val="dk1"/>
                </a:solidFill>
                <a:latin typeface="Courier New"/>
                <a:ea typeface="Courier New"/>
                <a:cs typeface="Courier New"/>
                <a:sym typeface="Courier New"/>
              </a:rPr>
              <a:t>(</a:t>
            </a:r>
            <a:r>
              <a:rPr b="1" i="0" lang="en-US" sz="2000" u="none" cap="none" strike="noStrike">
                <a:solidFill>
                  <a:schemeClr val="dk1"/>
                </a:solidFill>
                <a:latin typeface="Courier New"/>
                <a:ea typeface="Courier New"/>
                <a:cs typeface="Courier New"/>
                <a:sym typeface="Courier New"/>
              </a:rPr>
              <a:t>t</a:t>
            </a:r>
            <a:r>
              <a:rPr b="0" i="0" lang="en-US" sz="2000" u="none" cap="none" strike="noStrike">
                <a:solidFill>
                  <a:schemeClr val="dk1"/>
                </a:solidFill>
                <a:latin typeface="Courier New"/>
                <a:ea typeface="Courier New"/>
                <a:cs typeface="Courier New"/>
                <a:sym typeface="Courier New"/>
              </a:rPr>
              <a:t>,</a:t>
            </a:r>
            <a:r>
              <a:rPr b="1" i="0" lang="en-US" sz="2000" u="none" cap="none" strike="noStrike">
                <a:solidFill>
                  <a:schemeClr val="dk1"/>
                </a:solidFill>
                <a:latin typeface="Courier New"/>
                <a:ea typeface="Courier New"/>
                <a:cs typeface="Courier New"/>
                <a:sym typeface="Courier New"/>
              </a:rPr>
              <a:t>s</a:t>
            </a:r>
            <a:r>
              <a:rPr b="0" i="0" lang="en-US" sz="2000" u="none" cap="none" strike="noStrike">
                <a:solidFill>
                  <a:schemeClr val="dk1"/>
                </a:solidFill>
                <a:latin typeface="Courier New"/>
                <a:ea typeface="Courier New"/>
                <a:cs typeface="Courier New"/>
                <a:sym typeface="Courier New"/>
              </a:rPr>
              <a:t>) -&gt; </a:t>
            </a:r>
            <a:r>
              <a:rPr b="1" i="0" lang="en-US" sz="2000" u="none" cap="none" strike="noStrike">
                <a:solidFill>
                  <a:schemeClr val="dk1"/>
                </a:solidFill>
                <a:latin typeface="Courier New"/>
                <a:ea typeface="Courier New"/>
                <a:cs typeface="Courier New"/>
                <a:sym typeface="Courier New"/>
              </a:rPr>
              <a:t>t.contains(s)</a:t>
            </a:r>
            <a:endParaRPr/>
          </a:p>
          <a:p>
            <a:pPr indent="7937" lvl="1" marL="7937"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7937" lvl="1" marL="7937" marR="0" rtl="0" algn="l">
              <a:lnSpc>
                <a:spcPct val="100000"/>
              </a:lnSpc>
              <a:spcBef>
                <a:spcPts val="400"/>
              </a:spcBef>
              <a:spcAft>
                <a:spcPts val="0"/>
              </a:spcAft>
              <a:buClr>
                <a:srgbClr val="FF0000"/>
              </a:buClr>
              <a:buSzPts val="2000"/>
              <a:buFont typeface="Arial"/>
              <a:buNone/>
            </a:pPr>
            <a:r>
              <a:rPr b="1" i="0" lang="en-US" sz="2000" u="none" cap="none" strike="noStrike">
                <a:solidFill>
                  <a:schemeClr val="dk1"/>
                </a:solidFill>
                <a:latin typeface="Courier New"/>
                <a:ea typeface="Courier New"/>
                <a:cs typeface="Courier New"/>
                <a:sym typeface="Courier New"/>
              </a:rPr>
              <a:t>ContainsAnalyzer.java</a:t>
            </a:r>
            <a:endParaRPr/>
          </a:p>
          <a:p>
            <a:pPr indent="7937" lvl="1" marL="7937"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public class ContainsAnalyzer implements StringAnalyzer {</a:t>
            </a:r>
            <a:endParaRPr/>
          </a:p>
          <a:p>
            <a:pPr indent="7937" lvl="1" marL="7937"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public boolean analyze(</a:t>
            </a:r>
            <a:r>
              <a:rPr b="1" i="0" lang="en-US" sz="1800" u="none" cap="none" strike="noStrike">
                <a:solidFill>
                  <a:schemeClr val="dk1"/>
                </a:solidFill>
                <a:latin typeface="Courier New"/>
                <a:ea typeface="Courier New"/>
                <a:cs typeface="Courier New"/>
                <a:sym typeface="Courier New"/>
              </a:rPr>
              <a:t>String target</a:t>
            </a: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String searchStr</a:t>
            </a:r>
            <a:r>
              <a:rPr b="0" i="0" lang="en-US" sz="1800" u="none" cap="none" strike="noStrike">
                <a:solidFill>
                  <a:schemeClr val="dk1"/>
                </a:solidFill>
                <a:latin typeface="Courier New"/>
                <a:ea typeface="Courier New"/>
                <a:cs typeface="Courier New"/>
                <a:sym typeface="Courier New"/>
              </a:rPr>
              <a:t>){</a:t>
            </a:r>
            <a:endParaRPr/>
          </a:p>
          <a:p>
            <a:pPr indent="7937" lvl="1" marL="7937"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return </a:t>
            </a:r>
            <a:r>
              <a:rPr b="1" i="0" lang="en-US" sz="1800" u="none" cap="none" strike="noStrike">
                <a:solidFill>
                  <a:schemeClr val="dk1"/>
                </a:solidFill>
                <a:latin typeface="Courier New"/>
                <a:ea typeface="Courier New"/>
                <a:cs typeface="Courier New"/>
                <a:sym typeface="Courier New"/>
              </a:rPr>
              <a:t>target.contains(searchStr)</a:t>
            </a:r>
            <a:r>
              <a:rPr b="0" i="0" lang="en-US" sz="1800" u="none" cap="none" strike="noStrike">
                <a:solidFill>
                  <a:schemeClr val="dk1"/>
                </a:solidFill>
                <a:latin typeface="Courier New"/>
                <a:ea typeface="Courier New"/>
                <a:cs typeface="Courier New"/>
                <a:sym typeface="Courier New"/>
              </a:rPr>
              <a:t>;</a:t>
            </a:r>
            <a:endParaRPr/>
          </a:p>
          <a:p>
            <a:pPr indent="7937" lvl="1" marL="7937"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a:p>
            <a:pPr indent="7937" lvl="1" marL="7937"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a:t>
            </a:r>
            <a:endParaRPr/>
          </a:p>
          <a:p>
            <a:pPr indent="7938" lvl="0" marL="7937" marR="0" rtl="0" algn="l">
              <a:spcBef>
                <a:spcPts val="36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sp>
        <p:nvSpPr>
          <p:cNvPr id="1662" name="Google Shape;1662;p17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nvSpPr>
        <p:spPr>
          <a:xfrm>
            <a:off x="457200" y="1371600"/>
            <a:ext cx="8382000" cy="3733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package com.example.review;</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public class WhileTest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public static void main(String args[])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int x = 10;</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while (x &lt; 20)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System.out.print("value of x : " + x);</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x++;</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System.out.print("\n");</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a:t>
            </a:r>
            <a:endParaRPr/>
          </a:p>
        </p:txBody>
      </p:sp>
      <p:sp>
        <p:nvSpPr>
          <p:cNvPr id="210" name="Google Shape;210;p31"/>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while</a:t>
            </a:r>
            <a:r>
              <a:rPr b="1" i="0" lang="en-US" sz="2600" u="none" cap="none" strike="noStrike">
                <a:solidFill>
                  <a:schemeClr val="dk1"/>
                </a:solidFill>
                <a:latin typeface="Arial"/>
                <a:ea typeface="Arial"/>
                <a:cs typeface="Arial"/>
                <a:sym typeface="Arial"/>
              </a:rPr>
              <a:t> Loop</a:t>
            </a:r>
            <a:endParaRPr/>
          </a:p>
        </p:txBody>
      </p:sp>
      <p:sp>
        <p:nvSpPr>
          <p:cNvPr id="211" name="Google Shape;211;p31"/>
          <p:cNvSpPr/>
          <p:nvPr/>
        </p:nvSpPr>
        <p:spPr>
          <a:xfrm>
            <a:off x="5257800" y="2819400"/>
            <a:ext cx="1828800" cy="523875"/>
          </a:xfrm>
          <a:prstGeom prst="wedgeRectCallout">
            <a:avLst>
              <a:gd fmla="val -22095" name="adj1"/>
              <a:gd fmla="val 9791"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expression returning boolean value</a:t>
            </a:r>
            <a:endParaRPr/>
          </a:p>
        </p:txBody>
      </p:sp>
      <p:sp>
        <p:nvSpPr>
          <p:cNvPr id="212" name="Google Shape;212;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17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What Is a Lambda Expression?</a:t>
            </a:r>
            <a:endParaRPr/>
          </a:p>
        </p:txBody>
      </p:sp>
      <p:sp>
        <p:nvSpPr>
          <p:cNvPr id="1669" name="Google Shape;1669;p175"/>
          <p:cNvSpPr txBox="1"/>
          <p:nvPr>
            <p:ph idx="1" type="body"/>
          </p:nvPr>
        </p:nvSpPr>
        <p:spPr>
          <a:xfrm>
            <a:off x="609600" y="1447800"/>
            <a:ext cx="7918500" cy="3294000"/>
          </a:xfrm>
          <a:prstGeom prst="rect">
            <a:avLst/>
          </a:prstGeom>
          <a:noFill/>
          <a:ln>
            <a:noFill/>
          </a:ln>
        </p:spPr>
        <p:txBody>
          <a:bodyPr anchorCtr="0" anchor="t" bIns="12700" lIns="12700" spcFirstLastPara="1" rIns="12700" wrap="square" tIns="12700">
            <a:noAutofit/>
          </a:bodyPr>
          <a:lstStyle/>
          <a:p>
            <a:pPr indent="7937" lvl="1" marL="7937" marR="0" rtl="0" algn="l">
              <a:lnSpc>
                <a:spcPct val="100000"/>
              </a:lnSpc>
              <a:spcBef>
                <a:spcPts val="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(t,s) -&gt; t.contains(s)</a:t>
            </a:r>
            <a:endParaRPr/>
          </a:p>
          <a:p>
            <a:pPr indent="7937" lvl="1" marL="7937"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7937" lvl="1" marL="7937"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7937" lvl="1" marL="7937" marR="0" rtl="0" algn="l">
              <a:lnSpc>
                <a:spcPct val="100000"/>
              </a:lnSpc>
              <a:spcBef>
                <a:spcPts val="400"/>
              </a:spcBef>
              <a:spcAft>
                <a:spcPts val="0"/>
              </a:spcAft>
              <a:buClr>
                <a:srgbClr val="FF0000"/>
              </a:buClr>
              <a:buSzPts val="2000"/>
              <a:buFont typeface="Arial"/>
              <a:buNone/>
            </a:pPr>
            <a:r>
              <a:rPr b="1" i="0" lang="en-US" sz="2000" u="none" cap="none" strike="noStrike">
                <a:solidFill>
                  <a:schemeClr val="dk1"/>
                </a:solidFill>
                <a:latin typeface="Arial"/>
                <a:ea typeface="Arial"/>
                <a:cs typeface="Arial"/>
                <a:sym typeface="Arial"/>
              </a:rPr>
              <a:t>ContainsAnalyzer.java</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public class ContainsAnalyzer implements StringAnalyzer {</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public boolean analyze(String target, String searchStr){</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return target.contains(searchStr);</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a:t>
            </a:r>
            <a:endParaRPr/>
          </a:p>
          <a:p>
            <a:pPr indent="7938" lvl="0" marL="7937" marR="0" rtl="0" algn="l">
              <a:spcBef>
                <a:spcPts val="320"/>
              </a:spcBef>
              <a:spcAft>
                <a:spcPts val="0"/>
              </a:spcAft>
              <a:buNone/>
            </a:pPr>
            <a:r>
              <a:t/>
            </a:r>
            <a:endParaRPr b="0" i="0" sz="1600" u="none" cap="none" strike="noStrike">
              <a:solidFill>
                <a:schemeClr val="dk1"/>
              </a:solidFill>
              <a:latin typeface="Courier New"/>
              <a:ea typeface="Courier New"/>
              <a:cs typeface="Courier New"/>
              <a:sym typeface="Courier New"/>
            </a:endParaRPr>
          </a:p>
        </p:txBody>
      </p:sp>
      <p:sp>
        <p:nvSpPr>
          <p:cNvPr id="1670" name="Google Shape;1670;p175"/>
          <p:cNvSpPr txBox="1"/>
          <p:nvPr/>
        </p:nvSpPr>
        <p:spPr>
          <a:xfrm>
            <a:off x="2895600" y="1447800"/>
            <a:ext cx="762000" cy="3048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1" name="Google Shape;1671;p175"/>
          <p:cNvSpPr txBox="1"/>
          <p:nvPr/>
        </p:nvSpPr>
        <p:spPr>
          <a:xfrm>
            <a:off x="4191000" y="1447800"/>
            <a:ext cx="2667000" cy="3810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2" name="Google Shape;1672;p175"/>
          <p:cNvSpPr/>
          <p:nvPr/>
        </p:nvSpPr>
        <p:spPr>
          <a:xfrm flipH="1">
            <a:off x="2362200" y="1447800"/>
            <a:ext cx="1828800" cy="1828800"/>
          </a:xfrm>
          <a:custGeom>
            <a:rect b="b" l="l" r="r" t="t"/>
            <a:pathLst>
              <a:path extrusionOk="0" h="1828800" w="182880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lnTo>
                  <a:pt x="914400" y="914400"/>
                </a:lnTo>
                <a:close/>
              </a:path>
              <a:path extrusionOk="0" fill="none" h="1828800" w="182880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3" name="Google Shape;1673;p175"/>
          <p:cNvSpPr/>
          <p:nvPr/>
        </p:nvSpPr>
        <p:spPr>
          <a:xfrm>
            <a:off x="6400800" y="2057400"/>
            <a:ext cx="1930500" cy="308100"/>
          </a:xfrm>
          <a:prstGeom prst="wedgeRectCallout">
            <a:avLst>
              <a:gd fmla="val 2986" name="adj1"/>
              <a:gd fmla="val 6321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Both have parameters</a:t>
            </a:r>
            <a:endParaRPr/>
          </a:p>
        </p:txBody>
      </p:sp>
      <p:sp>
        <p:nvSpPr>
          <p:cNvPr id="1674" name="Google Shape;1674;p175"/>
          <p:cNvSpPr txBox="1"/>
          <p:nvPr/>
        </p:nvSpPr>
        <p:spPr>
          <a:xfrm>
            <a:off x="3581400" y="3200400"/>
            <a:ext cx="3962400" cy="228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5" name="Google Shape;1675;p17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17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What Is a Lambda Expression?</a:t>
            </a:r>
            <a:endParaRPr/>
          </a:p>
        </p:txBody>
      </p:sp>
      <p:sp>
        <p:nvSpPr>
          <p:cNvPr id="1682" name="Google Shape;1682;p176"/>
          <p:cNvSpPr txBox="1"/>
          <p:nvPr>
            <p:ph idx="1" type="body"/>
          </p:nvPr>
        </p:nvSpPr>
        <p:spPr>
          <a:xfrm>
            <a:off x="609600" y="1447800"/>
            <a:ext cx="7918500" cy="3294000"/>
          </a:xfrm>
          <a:prstGeom prst="rect">
            <a:avLst/>
          </a:prstGeom>
          <a:noFill/>
          <a:ln>
            <a:noFill/>
          </a:ln>
        </p:spPr>
        <p:txBody>
          <a:bodyPr anchorCtr="0" anchor="t" bIns="12700" lIns="12700" spcFirstLastPara="1" rIns="12700" wrap="square" tIns="12700">
            <a:noAutofit/>
          </a:bodyPr>
          <a:lstStyle/>
          <a:p>
            <a:pPr indent="7937" lvl="1" marL="7937" marR="0" rtl="0" algn="l">
              <a:lnSpc>
                <a:spcPct val="100000"/>
              </a:lnSpc>
              <a:spcBef>
                <a:spcPts val="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(t,s) -&gt; t.contains(s)</a:t>
            </a:r>
            <a:endParaRPr/>
          </a:p>
          <a:p>
            <a:pPr indent="7937" lvl="1" marL="7937"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7937" lvl="1" marL="7937"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a:p>
            <a:pPr indent="7937" lvl="1" marL="7937" marR="0" rtl="0" algn="l">
              <a:lnSpc>
                <a:spcPct val="100000"/>
              </a:lnSpc>
              <a:spcBef>
                <a:spcPts val="400"/>
              </a:spcBef>
              <a:spcAft>
                <a:spcPts val="0"/>
              </a:spcAft>
              <a:buClr>
                <a:srgbClr val="FF0000"/>
              </a:buClr>
              <a:buSzPts val="2000"/>
              <a:buFont typeface="Arial"/>
              <a:buNone/>
            </a:pPr>
            <a:r>
              <a:rPr b="1" i="0" lang="en-US" sz="2000" u="none" cap="none" strike="noStrike">
                <a:solidFill>
                  <a:schemeClr val="dk1"/>
                </a:solidFill>
                <a:latin typeface="Arial"/>
                <a:ea typeface="Arial"/>
                <a:cs typeface="Arial"/>
                <a:sym typeface="Arial"/>
              </a:rPr>
              <a:t>ContainsAnalyzer.java</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public class ContainsAnalyzer implements StringAnalyzer {</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public boolean analyze(String target, String searchStr){</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return target.contains(searchStr);</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7937" lvl="1" marL="7937"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a:t>
            </a:r>
            <a:endParaRPr/>
          </a:p>
          <a:p>
            <a:pPr indent="7938" lvl="0" marL="7937" marR="0" rtl="0" algn="l">
              <a:spcBef>
                <a:spcPts val="320"/>
              </a:spcBef>
              <a:spcAft>
                <a:spcPts val="0"/>
              </a:spcAft>
              <a:buNone/>
            </a:pPr>
            <a:r>
              <a:t/>
            </a:r>
            <a:endParaRPr b="0" i="0" sz="1600" u="none" cap="none" strike="noStrike">
              <a:solidFill>
                <a:schemeClr val="dk1"/>
              </a:solidFill>
              <a:latin typeface="Courier New"/>
              <a:ea typeface="Courier New"/>
              <a:cs typeface="Courier New"/>
              <a:sym typeface="Courier New"/>
            </a:endParaRPr>
          </a:p>
        </p:txBody>
      </p:sp>
      <p:sp>
        <p:nvSpPr>
          <p:cNvPr id="1683" name="Google Shape;1683;p176"/>
          <p:cNvSpPr txBox="1"/>
          <p:nvPr/>
        </p:nvSpPr>
        <p:spPr>
          <a:xfrm>
            <a:off x="2895600" y="1447800"/>
            <a:ext cx="762000" cy="3048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4" name="Google Shape;1684;p176"/>
          <p:cNvSpPr txBox="1"/>
          <p:nvPr/>
        </p:nvSpPr>
        <p:spPr>
          <a:xfrm>
            <a:off x="4191000" y="1447800"/>
            <a:ext cx="2667000" cy="3810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5" name="Google Shape;1685;p176"/>
          <p:cNvSpPr txBox="1"/>
          <p:nvPr/>
        </p:nvSpPr>
        <p:spPr>
          <a:xfrm>
            <a:off x="1066800" y="3505200"/>
            <a:ext cx="5943600" cy="228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6" name="Google Shape;1686;p176"/>
          <p:cNvSpPr/>
          <p:nvPr/>
        </p:nvSpPr>
        <p:spPr>
          <a:xfrm flipH="1">
            <a:off x="2362200" y="1447800"/>
            <a:ext cx="1828800" cy="1828800"/>
          </a:xfrm>
          <a:custGeom>
            <a:rect b="b" l="l" r="r" t="t"/>
            <a:pathLst>
              <a:path extrusionOk="0" h="1828800" w="182880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lnTo>
                  <a:pt x="914400" y="914400"/>
                </a:lnTo>
                <a:close/>
              </a:path>
              <a:path extrusionOk="0" fill="none" h="1828800" w="182880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7" name="Google Shape;1687;p176"/>
          <p:cNvSpPr/>
          <p:nvPr/>
        </p:nvSpPr>
        <p:spPr>
          <a:xfrm>
            <a:off x="5257800" y="1524000"/>
            <a:ext cx="3657600" cy="2133600"/>
          </a:xfrm>
          <a:custGeom>
            <a:rect b="b" l="l" r="r" t="t"/>
            <a:pathLst>
              <a:path extrusionOk="0" h="2133600" w="3657600">
                <a:moveTo>
                  <a:pt x="1859135" y="147"/>
                </a:moveTo>
                <a:lnTo>
                  <a:pt x="1859135" y="147"/>
                </a:lnTo>
                <a:cubicBezTo>
                  <a:pt x="2342212" y="4821"/>
                  <a:pt x="2802958" y="120980"/>
                  <a:pt x="3139810" y="323018"/>
                </a:cubicBezTo>
                <a:cubicBezTo>
                  <a:pt x="3476662" y="525057"/>
                  <a:pt x="3662905" y="796951"/>
                  <a:pt x="3657484" y="1078767"/>
                </a:cubicBezTo>
                <a:cubicBezTo>
                  <a:pt x="3652064" y="1360584"/>
                  <a:pt x="3455411" y="1629972"/>
                  <a:pt x="3110874" y="1827551"/>
                </a:cubicBezTo>
                <a:cubicBezTo>
                  <a:pt x="2766336" y="2025130"/>
                  <a:pt x="2301238" y="2135230"/>
                  <a:pt x="1818103" y="2133581"/>
                </a:cubicBezTo>
                <a:lnTo>
                  <a:pt x="1828800" y="1066800"/>
                </a:lnTo>
                <a:close/>
              </a:path>
              <a:path extrusionOk="0" fill="none" h="2133600" w="3657600">
                <a:moveTo>
                  <a:pt x="1859135" y="147"/>
                </a:moveTo>
                <a:lnTo>
                  <a:pt x="1859135" y="147"/>
                </a:lnTo>
                <a:cubicBezTo>
                  <a:pt x="2342212" y="4821"/>
                  <a:pt x="2802958" y="120980"/>
                  <a:pt x="3139810" y="323018"/>
                </a:cubicBezTo>
                <a:cubicBezTo>
                  <a:pt x="3476662" y="525057"/>
                  <a:pt x="3662905" y="796951"/>
                  <a:pt x="3657484" y="1078767"/>
                </a:cubicBezTo>
                <a:cubicBezTo>
                  <a:pt x="3652064" y="1360584"/>
                  <a:pt x="3455411" y="1629972"/>
                  <a:pt x="3110874" y="1827551"/>
                </a:cubicBezTo>
                <a:cubicBezTo>
                  <a:pt x="2766336" y="2025130"/>
                  <a:pt x="2301238" y="2135230"/>
                  <a:pt x="1818103" y="2133581"/>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8" name="Google Shape;1688;p176"/>
          <p:cNvSpPr/>
          <p:nvPr/>
        </p:nvSpPr>
        <p:spPr>
          <a:xfrm>
            <a:off x="5029200" y="4419600"/>
            <a:ext cx="1930500" cy="739800"/>
          </a:xfrm>
          <a:prstGeom prst="wedgeRectCallout">
            <a:avLst>
              <a:gd fmla="val 13551" name="adj1"/>
              <a:gd fmla="val -2036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Both have a body with one or more statements</a:t>
            </a:r>
            <a:endParaRPr/>
          </a:p>
        </p:txBody>
      </p:sp>
      <p:sp>
        <p:nvSpPr>
          <p:cNvPr id="1689" name="Google Shape;1689;p176"/>
          <p:cNvSpPr/>
          <p:nvPr/>
        </p:nvSpPr>
        <p:spPr>
          <a:xfrm>
            <a:off x="6400800" y="2057400"/>
            <a:ext cx="1930500" cy="308100"/>
          </a:xfrm>
          <a:prstGeom prst="wedgeRectCallout">
            <a:avLst>
              <a:gd fmla="val 2986" name="adj1"/>
              <a:gd fmla="val 6321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Both have parameters</a:t>
            </a:r>
            <a:endParaRPr/>
          </a:p>
        </p:txBody>
      </p:sp>
      <p:sp>
        <p:nvSpPr>
          <p:cNvPr id="1690" name="Google Shape;1690;p176"/>
          <p:cNvSpPr txBox="1"/>
          <p:nvPr/>
        </p:nvSpPr>
        <p:spPr>
          <a:xfrm>
            <a:off x="3581400" y="3200400"/>
            <a:ext cx="3962400" cy="228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91" name="Google Shape;1691;p17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77"/>
          <p:cNvSpPr txBox="1"/>
          <p:nvPr/>
        </p:nvSpPr>
        <p:spPr>
          <a:xfrm>
            <a:off x="457200" y="5486400"/>
            <a:ext cx="8382000" cy="685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98" name="Google Shape;1698;p177"/>
          <p:cNvSpPr txBox="1"/>
          <p:nvPr/>
        </p:nvSpPr>
        <p:spPr>
          <a:xfrm>
            <a:off x="457200" y="1828800"/>
            <a:ext cx="7924800" cy="3124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99" name="Google Shape;1699;p17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Lambda Expression Shorthand</a:t>
            </a:r>
            <a:endParaRPr/>
          </a:p>
        </p:txBody>
      </p:sp>
      <p:sp>
        <p:nvSpPr>
          <p:cNvPr id="1700" name="Google Shape;1700;p177"/>
          <p:cNvSpPr txBox="1"/>
          <p:nvPr>
            <p:ph idx="1" type="body"/>
          </p:nvPr>
        </p:nvSpPr>
        <p:spPr>
          <a:xfrm>
            <a:off x="609600" y="1447800"/>
            <a:ext cx="8077200" cy="4703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Lambda expressions using shortened syntax</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20     // Use short form Lambda</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21     System.out.println("==Contains==");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22     Z06Analyzer.searchArr(strList01, searchStr, </a:t>
            </a:r>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23       (t, s) -&gt; t.contains(s));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24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25     // Changing logic becomes easy</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26     System.out.println("==Starts With==");</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27     Z06Analyzer.searchArr(strList01, searchStr, </a:t>
            </a:r>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28       (t, s) -&gt; t.startsWith(s));</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searchArr</a:t>
            </a:r>
            <a:r>
              <a:rPr b="0" i="0" lang="en-US" sz="2200" u="none" cap="none" strike="noStrike">
                <a:solidFill>
                  <a:schemeClr val="dk1"/>
                </a:solidFill>
                <a:latin typeface="Arial"/>
                <a:ea typeface="Arial"/>
                <a:cs typeface="Arial"/>
                <a:sym typeface="Arial"/>
              </a:rPr>
              <a:t> method arguments are:</a:t>
            </a:r>
            <a:endParaRPr/>
          </a:p>
          <a:p>
            <a:pPr indent="-460375" lvl="1" marL="574675" marR="0" rtl="0" algn="l">
              <a:lnSpc>
                <a:spcPct val="100000"/>
              </a:lnSpc>
              <a:spcBef>
                <a:spcPts val="36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r>
              <a:rPr b="0" i="0" lang="en-US" sz="1800" u="none" cap="none" strike="noStrike">
                <a:solidFill>
                  <a:schemeClr val="dk1"/>
                </a:solidFill>
                <a:latin typeface="Courier New"/>
                <a:ea typeface="Courier New"/>
                <a:cs typeface="Courier New"/>
                <a:sym typeface="Courier New"/>
              </a:rPr>
              <a:t>public static void searchArr(</a:t>
            </a:r>
            <a:r>
              <a:rPr b="1" i="0" lang="en-US" sz="1800" u="none" cap="none" strike="noStrike">
                <a:solidFill>
                  <a:schemeClr val="dk1"/>
                </a:solidFill>
                <a:latin typeface="Courier New"/>
                <a:ea typeface="Courier New"/>
                <a:cs typeface="Courier New"/>
                <a:sym typeface="Courier New"/>
              </a:rPr>
              <a:t>String[] strList</a:t>
            </a: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String searchStr</a:t>
            </a: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StringAnalyzer analyzer</a:t>
            </a:r>
            <a:r>
              <a:rPr b="0" i="0" lang="en-US" sz="1800" u="none" cap="none" strike="noStrike">
                <a:solidFill>
                  <a:schemeClr val="dk1"/>
                </a:solidFill>
                <a:latin typeface="Courier New"/>
                <a:ea typeface="Courier New"/>
                <a:cs typeface="Courier New"/>
                <a:sym typeface="Courier New"/>
              </a:rPr>
              <a:t>)</a:t>
            </a:r>
            <a:endParaRPr/>
          </a:p>
        </p:txBody>
      </p:sp>
      <p:sp>
        <p:nvSpPr>
          <p:cNvPr id="1701" name="Google Shape;1701;p17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78"/>
          <p:cNvSpPr txBox="1"/>
          <p:nvPr/>
        </p:nvSpPr>
        <p:spPr>
          <a:xfrm>
            <a:off x="457200" y="2362200"/>
            <a:ext cx="7924800" cy="3505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8" name="Google Shape;1708;p17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Lambda Expressions as Variables</a:t>
            </a:r>
            <a:endParaRPr/>
          </a:p>
        </p:txBody>
      </p:sp>
      <p:sp>
        <p:nvSpPr>
          <p:cNvPr id="1709" name="Google Shape;1709;p178"/>
          <p:cNvSpPr txBox="1"/>
          <p:nvPr>
            <p:ph idx="1" type="body"/>
          </p:nvPr>
        </p:nvSpPr>
        <p:spPr>
          <a:xfrm>
            <a:off x="609600" y="1447800"/>
            <a:ext cx="7918500" cy="4316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Lambda expressions can be treated like variables.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They can be assigned, passed around, and reused.</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19     // Lambda expressions can be treated like variables</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20     StringAnalyzer contains = (t, s) -&gt; t.contains(s);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21     StringAnalyzer startsWith = (t, s) -&gt; t.startsWith(s);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23     System.out.println("==Contains==");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Z07Analyzer.searchArr(strList, searchStr,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25       </a:t>
            </a:r>
            <a:r>
              <a:rPr b="1" i="0" lang="en-US" sz="1600" u="none">
                <a:solidFill>
                  <a:schemeClr val="dk1"/>
                </a:solidFill>
                <a:latin typeface="Courier New"/>
                <a:ea typeface="Courier New"/>
                <a:cs typeface="Courier New"/>
                <a:sym typeface="Courier New"/>
              </a:rPr>
              <a:t>contains</a:t>
            </a: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26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27     System.out.println("==Starts With==");</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28     Z07Analyzer.searchArr(strList, searchStr,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29       </a:t>
            </a:r>
            <a:r>
              <a:rPr b="1" i="0" lang="en-US" sz="1600" u="none">
                <a:solidFill>
                  <a:schemeClr val="dk1"/>
                </a:solidFill>
                <a:latin typeface="Courier New"/>
                <a:ea typeface="Courier New"/>
                <a:cs typeface="Courier New"/>
                <a:sym typeface="Courier New"/>
              </a:rPr>
              <a:t>startsWith</a:t>
            </a:r>
            <a:r>
              <a:rPr b="0" i="0" lang="en-US" sz="1600" u="none">
                <a:solidFill>
                  <a:schemeClr val="dk1"/>
                </a:solidFill>
                <a:latin typeface="Courier New"/>
                <a:ea typeface="Courier New"/>
                <a:cs typeface="Courier New"/>
                <a:sym typeface="Courier New"/>
              </a:rPr>
              <a:t>);</a:t>
            </a:r>
            <a:endParaRPr/>
          </a:p>
        </p:txBody>
      </p:sp>
      <p:sp>
        <p:nvSpPr>
          <p:cNvPr id="1710" name="Google Shape;1710;p17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5" name="Shape 1715"/>
        <p:cNvGrpSpPr/>
        <p:nvPr/>
      </p:nvGrpSpPr>
      <p:grpSpPr>
        <a:xfrm>
          <a:off x="0" y="0"/>
          <a:ext cx="0" cy="0"/>
          <a:chOff x="0" y="0"/>
          <a:chExt cx="0" cy="0"/>
        </a:xfrm>
      </p:grpSpPr>
      <p:pic>
        <p:nvPicPr>
          <p:cNvPr descr="Duke-Summary.gif" id="1716" name="Google Shape;1716;p179"/>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1717" name="Google Shape;1717;p17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1718" name="Google Shape;1718;p179"/>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 Java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Choose between interface inheritance and class inheritance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Extend an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 Lambda Expression</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719" name="Google Shape;1719;p17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pic>
        <p:nvPicPr>
          <p:cNvPr descr="Duke-Practise-Overview.gif" id="1725" name="Google Shape;1725;p180"/>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1726" name="Google Shape;1726;p18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6-1: Implementing an Interface</a:t>
            </a:r>
            <a:endParaRPr/>
          </a:p>
        </p:txBody>
      </p:sp>
      <p:sp>
        <p:nvSpPr>
          <p:cNvPr id="1727" name="Google Shape;1727;p180"/>
          <p:cNvSpPr txBox="1"/>
          <p:nvPr>
            <p:ph idx="1" type="body"/>
          </p:nvPr>
        </p:nvSpPr>
        <p:spPr>
          <a:xfrm>
            <a:off x="609600" y="1447800"/>
            <a:ext cx="7918500" cy="1989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Writing an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Implementing an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references of an interface type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Casting to interface types</a:t>
            </a:r>
            <a:endParaRPr/>
          </a:p>
        </p:txBody>
      </p:sp>
      <p:sp>
        <p:nvSpPr>
          <p:cNvPr id="1728" name="Google Shape;1728;p18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3" name="Shape 1733"/>
        <p:cNvGrpSpPr/>
        <p:nvPr/>
      </p:nvGrpSpPr>
      <p:grpSpPr>
        <a:xfrm>
          <a:off x="0" y="0"/>
          <a:ext cx="0" cy="0"/>
          <a:chOff x="0" y="0"/>
          <a:chExt cx="0" cy="0"/>
        </a:xfrm>
      </p:grpSpPr>
      <p:sp>
        <p:nvSpPr>
          <p:cNvPr id="1734" name="Google Shape;1734;p18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6-2: Using Java Interfaces</a:t>
            </a:r>
            <a:endParaRPr/>
          </a:p>
        </p:txBody>
      </p:sp>
      <p:sp>
        <p:nvSpPr>
          <p:cNvPr id="1735" name="Google Shape;1735;p181"/>
          <p:cNvSpPr txBox="1"/>
          <p:nvPr>
            <p:ph idx="1" type="body"/>
          </p:nvPr>
        </p:nvSpPr>
        <p:spPr>
          <a:xfrm>
            <a:off x="609600" y="1447800"/>
            <a:ext cx="7918500" cy="1582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Updating the banking application to use an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interfaces to implement accounts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Duke-Practise-Overview.gif" id="1736" name="Google Shape;1736;p181"/>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1737" name="Google Shape;1737;p18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182"/>
          <p:cNvSpPr txBox="1"/>
          <p:nvPr>
            <p:ph type="title"/>
          </p:nvPr>
        </p:nvSpPr>
        <p:spPr>
          <a:xfrm>
            <a:off x="615950" y="419100"/>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6-3: Creating Lambda Expression</a:t>
            </a:r>
            <a:endParaRPr/>
          </a:p>
        </p:txBody>
      </p:sp>
      <p:sp>
        <p:nvSpPr>
          <p:cNvPr id="1744" name="Google Shape;1744;p182"/>
          <p:cNvSpPr txBox="1"/>
          <p:nvPr>
            <p:ph idx="1" type="body"/>
          </p:nvPr>
        </p:nvSpPr>
        <p:spPr>
          <a:xfrm>
            <a:off x="609600" y="1447800"/>
            <a:ext cx="7918500" cy="1516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Performing string analysis using lambda expressions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Practicing writing lambda expressions for the </a:t>
            </a:r>
            <a:r>
              <a:rPr b="0" i="0" lang="en-US" sz="2200" u="none" cap="none" strike="noStrike">
                <a:solidFill>
                  <a:schemeClr val="dk1"/>
                </a:solidFill>
                <a:latin typeface="Courier New"/>
                <a:ea typeface="Courier New"/>
                <a:cs typeface="Courier New"/>
                <a:sym typeface="Courier New"/>
              </a:rPr>
              <a:t>StringAnalyzer</a:t>
            </a:r>
            <a:r>
              <a:rPr b="0" i="0" lang="en-US" sz="2200" u="none" cap="none" strike="noStrike">
                <a:solidFill>
                  <a:schemeClr val="dk1"/>
                </a:solidFill>
                <a:latin typeface="Arial"/>
                <a:ea typeface="Arial"/>
                <a:cs typeface="Arial"/>
                <a:sym typeface="Arial"/>
              </a:rPr>
              <a:t> interface</a:t>
            </a:r>
            <a:endParaRPr/>
          </a:p>
        </p:txBody>
      </p:sp>
      <p:pic>
        <p:nvPicPr>
          <p:cNvPr descr="Duke-Practise-Overview.gif" id="1745" name="Google Shape;1745;p182"/>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1746" name="Google Shape;1746;p18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18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753" name="Google Shape;1753;p183"/>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All methods in an interface are: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final</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abstract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private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volatile</a:t>
            </a:r>
            <a:endParaRPr/>
          </a:p>
        </p:txBody>
      </p:sp>
      <p:sp>
        <p:nvSpPr>
          <p:cNvPr id="1754" name="Google Shape;1754;p18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18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761" name="Google Shape;1761;p184"/>
          <p:cNvSpPr txBox="1"/>
          <p:nvPr>
            <p:ph idx="1" type="body"/>
          </p:nvPr>
        </p:nvSpPr>
        <p:spPr>
          <a:xfrm>
            <a:off x="609600" y="1447800"/>
            <a:ext cx="7918500" cy="232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a developer creates an anonymous inner class, the new class is typically based on which one of the following?</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enums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Executors</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Functional interfaces</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Static variables</a:t>
            </a:r>
            <a:endParaRPr/>
          </a:p>
        </p:txBody>
      </p:sp>
      <p:sp>
        <p:nvSpPr>
          <p:cNvPr id="1762" name="Google Shape;1762;p18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do-while</a:t>
            </a:r>
            <a:r>
              <a:rPr b="1" i="0" lang="en-US" sz="2600" u="none" cap="none" strike="noStrike">
                <a:solidFill>
                  <a:schemeClr val="dk1"/>
                </a:solidFill>
                <a:latin typeface="Arial"/>
                <a:ea typeface="Arial"/>
                <a:cs typeface="Arial"/>
                <a:sym typeface="Arial"/>
              </a:rPr>
              <a:t> Loop</a:t>
            </a:r>
            <a:endParaRPr/>
          </a:p>
        </p:txBody>
      </p:sp>
      <p:sp>
        <p:nvSpPr>
          <p:cNvPr id="219" name="Google Shape;219;p32"/>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8" marR="0" rtl="0" algn="l">
              <a:spcBef>
                <a:spcPts val="0"/>
              </a:spcBef>
              <a:spcAft>
                <a:spcPts val="0"/>
              </a:spcAft>
              <a:buNone/>
            </a:pPr>
            <a:r>
              <a:t/>
            </a:r>
            <a:endParaRPr sz="2200">
              <a:solidFill>
                <a:schemeClr val="dk1"/>
              </a:solidFill>
              <a:latin typeface="Arial"/>
              <a:ea typeface="Arial"/>
              <a:cs typeface="Arial"/>
              <a:sym typeface="Arial"/>
            </a:endParaRPr>
          </a:p>
        </p:txBody>
      </p:sp>
      <p:sp>
        <p:nvSpPr>
          <p:cNvPr id="220" name="Google Shape;220;p32"/>
          <p:cNvSpPr txBox="1"/>
          <p:nvPr/>
        </p:nvSpPr>
        <p:spPr>
          <a:xfrm>
            <a:off x="609600" y="1371600"/>
            <a:ext cx="8077200" cy="4343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package com.example;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public class DoWhileTest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public static void main(String args[])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int x = 30;</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do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System.out.print("value of x : " + x);</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x++;</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System.out.print("\n");</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 while (x &lt; 20);</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a:t>
            </a:r>
            <a:endParaRPr/>
          </a:p>
        </p:txBody>
      </p:sp>
      <p:sp>
        <p:nvSpPr>
          <p:cNvPr id="221" name="Google Shape;221;p32"/>
          <p:cNvSpPr/>
          <p:nvPr/>
        </p:nvSpPr>
        <p:spPr>
          <a:xfrm>
            <a:off x="5638800" y="4572000"/>
            <a:ext cx="1828800" cy="523875"/>
          </a:xfrm>
          <a:prstGeom prst="wedgeRectCallout">
            <a:avLst>
              <a:gd fmla="val -17612" name="adj1"/>
              <a:gd fmla="val 1405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expression returning boolean value</a:t>
            </a:r>
            <a:endParaRPr/>
          </a:p>
        </p:txBody>
      </p:sp>
      <p:sp>
        <p:nvSpPr>
          <p:cNvPr id="222" name="Google Shape;222;p3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Google Shape;1768;p18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1769" name="Google Shape;1769;p185"/>
          <p:cNvSpPr txBox="1"/>
          <p:nvPr>
            <p:ph idx="1" type="body"/>
          </p:nvPr>
        </p:nvSpPr>
        <p:spPr>
          <a:xfrm>
            <a:off x="609600" y="1447800"/>
            <a:ext cx="7918500" cy="2733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is true about the parameters passed into the following lambda expression?</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(t,s) -&gt; t.contains(s)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Their type is inferred from the context.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Their type is executed.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Their type must be explicitly defined.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Their type is undetermined.</a:t>
            </a:r>
            <a:endParaRPr/>
          </a:p>
        </p:txBody>
      </p:sp>
      <p:sp>
        <p:nvSpPr>
          <p:cNvPr id="1770" name="Google Shape;1770;p18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Google Shape;1775;p186"/>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Generics and Collections</a:t>
            </a:r>
            <a:endParaRPr/>
          </a:p>
        </p:txBody>
      </p:sp>
      <p:cxnSp>
        <p:nvCxnSpPr>
          <p:cNvPr id="1776" name="Google Shape;1776;p186"/>
          <p:cNvCxnSpPr/>
          <p:nvPr/>
        </p:nvCxnSpPr>
        <p:spPr>
          <a:xfrm>
            <a:off x="1828800" y="4495800"/>
            <a:ext cx="990600" cy="0"/>
          </a:xfrm>
          <a:prstGeom prst="straightConnector1">
            <a:avLst/>
          </a:prstGeom>
          <a:noFill/>
          <a:ln>
            <a:noFill/>
          </a:ln>
        </p:spPr>
      </p:cxn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pic>
        <p:nvPicPr>
          <p:cNvPr descr="Duke-with-Dart.gif" id="1782" name="Google Shape;1782;p187"/>
          <p:cNvPicPr preferRelativeResize="0"/>
          <p:nvPr/>
        </p:nvPicPr>
        <p:blipFill rotWithShape="1">
          <a:blip r:embed="rId3">
            <a:alphaModFix/>
          </a:blip>
          <a:srcRect b="0" l="0" r="0" t="0"/>
          <a:stretch/>
        </p:blipFill>
        <p:spPr>
          <a:xfrm>
            <a:off x="4876800" y="4724400"/>
            <a:ext cx="3829050" cy="1355725"/>
          </a:xfrm>
          <a:prstGeom prst="rect">
            <a:avLst/>
          </a:prstGeom>
          <a:noFill/>
          <a:ln>
            <a:noFill/>
          </a:ln>
        </p:spPr>
      </p:pic>
      <p:sp>
        <p:nvSpPr>
          <p:cNvPr id="1783" name="Google Shape;1783;p18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1784" name="Google Shape;1784;p187"/>
          <p:cNvSpPr txBox="1"/>
          <p:nvPr>
            <p:ph idx="1" type="body"/>
          </p:nvPr>
        </p:nvSpPr>
        <p:spPr>
          <a:xfrm>
            <a:off x="609600" y="1447800"/>
            <a:ext cx="7918500" cy="3959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custom generic class</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type inference diamond to create an object</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collection without using generics</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collection by using generics</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an </a:t>
            </a:r>
            <a:r>
              <a:rPr b="0" i="0" lang="en-US" sz="2200" u="none" cap="none" strike="noStrike">
                <a:solidFill>
                  <a:schemeClr val="dk1"/>
                </a:solidFill>
                <a:latin typeface="Courier New"/>
                <a:ea typeface="Courier New"/>
                <a:cs typeface="Courier New"/>
                <a:sym typeface="Courier New"/>
              </a:rPr>
              <a:t>ArrayList</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 </a:t>
            </a:r>
            <a:r>
              <a:rPr b="0" i="0" lang="en-US" sz="2200" u="none" cap="none" strike="noStrike">
                <a:solidFill>
                  <a:schemeClr val="dk1"/>
                </a:solidFill>
                <a:latin typeface="Courier New"/>
                <a:ea typeface="Courier New"/>
                <a:cs typeface="Courier New"/>
                <a:sym typeface="Courier New"/>
              </a:rPr>
              <a:t>TreeSet</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 </a:t>
            </a:r>
            <a:r>
              <a:rPr b="0" i="0" lang="en-US" sz="2200" u="none" cap="none" strike="noStrike">
                <a:solidFill>
                  <a:schemeClr val="dk1"/>
                </a:solidFill>
                <a:latin typeface="Courier New"/>
                <a:ea typeface="Courier New"/>
                <a:cs typeface="Courier New"/>
                <a:sym typeface="Courier New"/>
              </a:rPr>
              <a:t>HashMap</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 </a:t>
            </a:r>
            <a:r>
              <a:rPr b="0" i="0" lang="en-US" sz="2200" u="none" cap="none" strike="noStrike">
                <a:solidFill>
                  <a:schemeClr val="dk1"/>
                </a:solidFill>
                <a:latin typeface="Courier New"/>
                <a:ea typeface="Courier New"/>
                <a:cs typeface="Courier New"/>
                <a:sym typeface="Courier New"/>
              </a:rPr>
              <a:t>Deque</a:t>
            </a:r>
            <a:endParaRPr/>
          </a:p>
          <a:p>
            <a:pPr indent="-460375" lvl="1" marL="574675" marR="0" rtl="0" algn="l">
              <a:lnSpc>
                <a:spcPct val="98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Order collections</a:t>
            </a:r>
            <a:endParaRPr/>
          </a:p>
        </p:txBody>
      </p:sp>
      <p:sp>
        <p:nvSpPr>
          <p:cNvPr id="1785" name="Google Shape;1785;p18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8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Topics</a:t>
            </a:r>
            <a:endParaRPr/>
          </a:p>
        </p:txBody>
      </p:sp>
      <p:sp>
        <p:nvSpPr>
          <p:cNvPr id="1792" name="Google Shape;1792;p18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chemeClr val="accent2"/>
              </a:buClr>
              <a:buSzPts val="2200"/>
              <a:buFont typeface="Arial"/>
              <a:buChar char="•"/>
            </a:pPr>
            <a:r>
              <a:rPr b="0" i="0" lang="en-US" sz="2200" u="none" cap="none" strike="noStrike">
                <a:solidFill>
                  <a:schemeClr val="dk1"/>
                </a:solidFill>
                <a:latin typeface="Arial"/>
                <a:ea typeface="Arial"/>
                <a:cs typeface="Arial"/>
                <a:sym typeface="Arial"/>
              </a:rPr>
              <a:t>Generics</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Generics with Type Inference Diamond</a:t>
            </a:r>
            <a:endParaRPr/>
          </a:p>
          <a:p>
            <a:pPr indent="-460375" lvl="1" marL="574675" marR="0" rtl="0" algn="l">
              <a:lnSpc>
                <a:spcPct val="100000"/>
              </a:lnSpc>
              <a:spcBef>
                <a:spcPts val="440"/>
              </a:spcBef>
              <a:spcAft>
                <a:spcPts val="0"/>
              </a:spcAft>
              <a:buClr>
                <a:schemeClr val="accent2"/>
              </a:buClr>
              <a:buSzPts val="2200"/>
              <a:buFont typeface="Arial"/>
              <a:buChar char="•"/>
            </a:pPr>
            <a:r>
              <a:rPr b="0" i="0" lang="en-US" sz="2200" u="none" cap="none" strike="noStrike">
                <a:solidFill>
                  <a:schemeClr val="dk1"/>
                </a:solidFill>
                <a:latin typeface="Arial"/>
                <a:ea typeface="Arial"/>
                <a:cs typeface="Arial"/>
                <a:sym typeface="Arial"/>
              </a:rPr>
              <a:t>Collections</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Collection Types</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List</a:t>
            </a:r>
            <a:r>
              <a:rPr b="0" i="0" lang="en-US" sz="20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ArrayList</a:t>
            </a:r>
            <a:r>
              <a:rPr b="0" i="0" lang="en-US" sz="2000" u="none" cap="none" strike="noStrike">
                <a:solidFill>
                  <a:schemeClr val="dk1"/>
                </a:solidFill>
                <a:latin typeface="Arial"/>
                <a:ea typeface="Arial"/>
                <a:cs typeface="Arial"/>
                <a:sym typeface="Arial"/>
              </a:rPr>
              <a:t> Implementation</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Autoboxing and Unboxing</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Set</a:t>
            </a:r>
            <a:r>
              <a:rPr b="0" i="0" lang="en-US" sz="20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Map</a:t>
            </a:r>
            <a:r>
              <a:rPr b="0" i="0" lang="en-US" sz="20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Deque</a:t>
            </a:r>
            <a:r>
              <a:rPr b="0" i="0" lang="en-US" sz="20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Ordering Collections</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Comparable</a:t>
            </a:r>
            <a:r>
              <a:rPr b="0" i="0" lang="en-US" sz="20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chemeClr val="accent2"/>
              </a:buClr>
              <a:buSzPts val="2000"/>
              <a:buFont typeface="Arial"/>
              <a:buChar char="–"/>
            </a:pPr>
            <a:r>
              <a:rPr b="0" i="0" lang="en-US" sz="2000" u="none" cap="none" strike="noStrike">
                <a:solidFill>
                  <a:schemeClr val="dk1"/>
                </a:solidFill>
                <a:latin typeface="Courier New"/>
                <a:ea typeface="Courier New"/>
                <a:cs typeface="Courier New"/>
                <a:sym typeface="Courier New"/>
              </a:rPr>
              <a:t>Comparator</a:t>
            </a:r>
            <a:r>
              <a:rPr b="0" i="0" lang="en-US" sz="2000" u="none" cap="none" strike="noStrike">
                <a:solidFill>
                  <a:schemeClr val="dk1"/>
                </a:solidFill>
                <a:latin typeface="Arial"/>
                <a:ea typeface="Arial"/>
                <a:cs typeface="Arial"/>
                <a:sym typeface="Arial"/>
              </a:rPr>
              <a:t> Interface</a:t>
            </a:r>
            <a:endParaRPr/>
          </a:p>
          <a:p>
            <a:pPr indent="-204787" lvl="2" marL="1020762" marR="0" rtl="0" algn="l">
              <a:lnSpc>
                <a:spcPct val="100000"/>
              </a:lnSpc>
              <a:spcBef>
                <a:spcPts val="40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204787" lvl="2" marL="1020762" marR="0" rtl="0" algn="l">
              <a:lnSpc>
                <a:spcPct val="100000"/>
              </a:lnSpc>
              <a:spcBef>
                <a:spcPts val="40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rgbClr val="999999"/>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rgbClr val="999999"/>
              </a:solidFill>
              <a:latin typeface="Arial"/>
              <a:ea typeface="Arial"/>
              <a:cs typeface="Arial"/>
              <a:sym typeface="Arial"/>
            </a:endParaRPr>
          </a:p>
        </p:txBody>
      </p:sp>
      <p:pic>
        <p:nvPicPr>
          <p:cNvPr descr="D:\Feb 2012\Icon Creation\Duke-on-Topic-Slide.gif" id="1793" name="Google Shape;1793;p188"/>
          <p:cNvPicPr preferRelativeResize="0"/>
          <p:nvPr/>
        </p:nvPicPr>
        <p:blipFill rotWithShape="1">
          <a:blip r:embed="rId3">
            <a:alphaModFix/>
          </a:blip>
          <a:srcRect b="0" l="0" r="0" t="0"/>
          <a:stretch/>
        </p:blipFill>
        <p:spPr>
          <a:xfrm>
            <a:off x="6096000" y="4267200"/>
            <a:ext cx="2614612" cy="1570037"/>
          </a:xfrm>
          <a:prstGeom prst="rect">
            <a:avLst/>
          </a:prstGeom>
          <a:noFill/>
          <a:ln>
            <a:noFill/>
          </a:ln>
        </p:spPr>
      </p:pic>
      <p:sp>
        <p:nvSpPr>
          <p:cNvPr id="1794" name="Google Shape;1794;p18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9" name="Shape 1799"/>
        <p:cNvGrpSpPr/>
        <p:nvPr/>
      </p:nvGrpSpPr>
      <p:grpSpPr>
        <a:xfrm>
          <a:off x="0" y="0"/>
          <a:ext cx="0" cy="0"/>
          <a:chOff x="0" y="0"/>
          <a:chExt cx="0" cy="0"/>
        </a:xfrm>
      </p:grpSpPr>
      <p:sp>
        <p:nvSpPr>
          <p:cNvPr id="1800" name="Google Shape;1800;p18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Generics</a:t>
            </a:r>
            <a:endParaRPr/>
          </a:p>
        </p:txBody>
      </p:sp>
      <p:sp>
        <p:nvSpPr>
          <p:cNvPr id="1801" name="Google Shape;1801;p189"/>
          <p:cNvSpPr txBox="1"/>
          <p:nvPr>
            <p:ph idx="1" type="body"/>
          </p:nvPr>
        </p:nvSpPr>
        <p:spPr>
          <a:xfrm>
            <a:off x="609600" y="1447800"/>
            <a:ext cx="7918500" cy="1989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Provide flexible type safety to your code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Move many common errors from run time to compile time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Provide cleaner, easier-to-write code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Reduce the need for casting with collections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used heavily in the Java Collections API</a:t>
            </a:r>
            <a:endParaRPr/>
          </a:p>
        </p:txBody>
      </p:sp>
      <p:pic>
        <p:nvPicPr>
          <p:cNvPr descr="Duke-New-Series13_1.gif" id="1802" name="Google Shape;1802;p189"/>
          <p:cNvPicPr preferRelativeResize="0"/>
          <p:nvPr/>
        </p:nvPicPr>
        <p:blipFill rotWithShape="1">
          <a:blip r:embed="rId3">
            <a:alphaModFix/>
          </a:blip>
          <a:srcRect b="0" l="0" r="0" t="0"/>
          <a:stretch/>
        </p:blipFill>
        <p:spPr>
          <a:xfrm>
            <a:off x="4343400" y="3581400"/>
            <a:ext cx="4343399" cy="2654300"/>
          </a:xfrm>
          <a:prstGeom prst="rect">
            <a:avLst/>
          </a:prstGeom>
          <a:noFill/>
          <a:ln>
            <a:noFill/>
          </a:ln>
        </p:spPr>
      </p:pic>
      <p:sp>
        <p:nvSpPr>
          <p:cNvPr id="1803" name="Google Shape;1803;p18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8" name="Shape 1808"/>
        <p:cNvGrpSpPr/>
        <p:nvPr/>
      </p:nvGrpSpPr>
      <p:grpSpPr>
        <a:xfrm>
          <a:off x="0" y="0"/>
          <a:ext cx="0" cy="0"/>
          <a:chOff x="0" y="0"/>
          <a:chExt cx="0" cy="0"/>
        </a:xfrm>
      </p:grpSpPr>
      <p:sp>
        <p:nvSpPr>
          <p:cNvPr id="1809" name="Google Shape;1809;p190"/>
          <p:cNvSpPr txBox="1"/>
          <p:nvPr/>
        </p:nvSpPr>
        <p:spPr>
          <a:xfrm>
            <a:off x="4440237" y="3200400"/>
            <a:ext cx="4495800" cy="2895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10" name="Google Shape;1810;p190"/>
          <p:cNvSpPr txBox="1"/>
          <p:nvPr/>
        </p:nvSpPr>
        <p:spPr>
          <a:xfrm>
            <a:off x="228600" y="990600"/>
            <a:ext cx="4038600" cy="2895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11" name="Google Shape;1811;p19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Simple Cache Class Without Generics</a:t>
            </a:r>
            <a:endParaRPr/>
          </a:p>
        </p:txBody>
      </p:sp>
      <p:sp>
        <p:nvSpPr>
          <p:cNvPr id="1812" name="Google Shape;1812;p190"/>
          <p:cNvSpPr txBox="1"/>
          <p:nvPr>
            <p:ph idx="4294967295" type="body"/>
          </p:nvPr>
        </p:nvSpPr>
        <p:spPr>
          <a:xfrm>
            <a:off x="304800" y="1066800"/>
            <a:ext cx="5638800" cy="2568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public class CacheString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private String message;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public void add(String message){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this.message = message;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public String get(){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return this.message;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a:t>
            </a:r>
            <a:endParaRPr/>
          </a:p>
        </p:txBody>
      </p:sp>
      <p:sp>
        <p:nvSpPr>
          <p:cNvPr id="1813" name="Google Shape;1813;p190"/>
          <p:cNvSpPr txBox="1"/>
          <p:nvPr/>
        </p:nvSpPr>
        <p:spPr>
          <a:xfrm>
            <a:off x="4495800" y="2971800"/>
            <a:ext cx="4648200" cy="3084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public class CacheShirt {</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private Shirt shirt;</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public void add(Shirt shirt){</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this.shirt = shirt;</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public Shirt get(){</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return this.shirt;</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  </a:t>
            </a:r>
            <a:endParaRPr/>
          </a:p>
          <a:p>
            <a:pPr indent="7937" lvl="0" marL="7937"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a:t>
            </a:r>
            <a:endParaRPr/>
          </a:p>
        </p:txBody>
      </p:sp>
      <p:sp>
        <p:nvSpPr>
          <p:cNvPr id="1814" name="Google Shape;1814;p19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9" name="Shape 1819"/>
        <p:cNvGrpSpPr/>
        <p:nvPr/>
      </p:nvGrpSpPr>
      <p:grpSpPr>
        <a:xfrm>
          <a:off x="0" y="0"/>
          <a:ext cx="0" cy="0"/>
          <a:chOff x="0" y="0"/>
          <a:chExt cx="0" cy="0"/>
        </a:xfrm>
      </p:grpSpPr>
      <p:sp>
        <p:nvSpPr>
          <p:cNvPr id="1820" name="Google Shape;1820;p191"/>
          <p:cNvSpPr txBox="1"/>
          <p:nvPr/>
        </p:nvSpPr>
        <p:spPr>
          <a:xfrm>
            <a:off x="614362" y="1447800"/>
            <a:ext cx="7920000" cy="4114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21" name="Google Shape;1821;p19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 Cache Class</a:t>
            </a:r>
            <a:endParaRPr/>
          </a:p>
        </p:txBody>
      </p:sp>
      <p:sp>
        <p:nvSpPr>
          <p:cNvPr id="1822" name="Google Shape;1822;p191"/>
          <p:cNvSpPr txBox="1"/>
          <p:nvPr>
            <p:ph idx="1" type="body"/>
          </p:nvPr>
        </p:nvSpPr>
        <p:spPr>
          <a:xfrm>
            <a:off x="609600" y="1447800"/>
            <a:ext cx="7918500" cy="39591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CacheAny &lt;T&gt;{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private T 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void add(T 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this.t = 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T get(){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return this.t;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p:txBody>
      </p:sp>
      <p:sp>
        <p:nvSpPr>
          <p:cNvPr id="1823" name="Google Shape;1823;p19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Google Shape;1829;p192"/>
          <p:cNvSpPr txBox="1"/>
          <p:nvPr/>
        </p:nvSpPr>
        <p:spPr>
          <a:xfrm>
            <a:off x="457200" y="2133600"/>
            <a:ext cx="8305800" cy="3733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0" name="Google Shape;1830;p19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Generics in Action</a:t>
            </a:r>
            <a:endParaRPr/>
          </a:p>
        </p:txBody>
      </p:sp>
      <p:sp>
        <p:nvSpPr>
          <p:cNvPr id="1831" name="Google Shape;1831;p192"/>
          <p:cNvSpPr txBox="1"/>
          <p:nvPr>
            <p:ph idx="1" type="body"/>
          </p:nvPr>
        </p:nvSpPr>
        <p:spPr>
          <a:xfrm>
            <a:off x="609600" y="1219200"/>
            <a:ext cx="7918500" cy="1751100"/>
          </a:xfrm>
          <a:prstGeom prst="rect">
            <a:avLst/>
          </a:prstGeom>
          <a:noFill/>
          <a:ln>
            <a:noFill/>
          </a:ln>
        </p:spPr>
        <p:txBody>
          <a:bodyPr anchorCtr="0" anchor="t" bIns="12700" lIns="12700" spcFirstLastPara="1" rIns="12700" wrap="square" tIns="12700">
            <a:noAutofit/>
          </a:bodyPr>
          <a:lstStyle/>
          <a:p>
            <a:pPr indent="0" lvl="1" marL="0"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Compare the type-restricted objects to their generic alternatives.</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CacheString myMessage = new CacheString(); // Type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CacheShirt myShirt = new CacheShirt();     // Type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//Generics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CacheAny&lt;String&gt; myGenericMessage = new CacheAny&lt;String&gt;();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CacheAny&lt;Shirt&gt; myGenericShirt = new CacheAny&lt;Shirt&gt;();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myMessage.add("Save this for me"); // Type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myGenericMessage.add("Save this for me"); // Generic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1832" name="Google Shape;1832;p192"/>
          <p:cNvSpPr txBox="1"/>
          <p:nvPr/>
        </p:nvSpPr>
        <p:spPr>
          <a:xfrm>
            <a:off x="1066800" y="3657600"/>
            <a:ext cx="7391400" cy="609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3" name="Google Shape;1833;p19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93"/>
          <p:cNvSpPr txBox="1"/>
          <p:nvPr/>
        </p:nvSpPr>
        <p:spPr>
          <a:xfrm>
            <a:off x="611187" y="4267200"/>
            <a:ext cx="7923300" cy="1066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0" name="Google Shape;1840;p19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Generics with Type Inference Diamond</a:t>
            </a:r>
            <a:endParaRPr/>
          </a:p>
        </p:txBody>
      </p:sp>
      <p:sp>
        <p:nvSpPr>
          <p:cNvPr id="1841" name="Google Shape;1841;p193"/>
          <p:cNvSpPr txBox="1"/>
          <p:nvPr>
            <p:ph idx="1" type="body"/>
          </p:nvPr>
        </p:nvSpPr>
        <p:spPr>
          <a:xfrm>
            <a:off x="609600" y="1447800"/>
            <a:ext cx="7918500" cy="2519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Syntax: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There is no need to repeat types on the right side of the statement.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Angle brackets indicate that type parameters are mirrored.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Simplifies generic declarations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Saves typing</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842" name="Google Shape;1842;p193"/>
          <p:cNvSpPr txBox="1"/>
          <p:nvPr/>
        </p:nvSpPr>
        <p:spPr>
          <a:xfrm>
            <a:off x="4192587" y="4613275"/>
            <a:ext cx="2133600" cy="228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3" name="Google Shape;1843;p193"/>
          <p:cNvSpPr txBox="1"/>
          <p:nvPr/>
        </p:nvSpPr>
        <p:spPr>
          <a:xfrm>
            <a:off x="687387" y="4343400"/>
            <a:ext cx="8001000" cy="861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//Generics</a:t>
            </a:r>
            <a:endParaRPr/>
          </a:p>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CacheAny&lt;String&gt; myMessage = new CacheAny&lt;&gt;(); </a:t>
            </a:r>
            <a:endParaRPr/>
          </a:p>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p:txBody>
      </p:sp>
      <p:sp>
        <p:nvSpPr>
          <p:cNvPr id="1844" name="Google Shape;1844;p19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pic>
        <p:nvPicPr>
          <p:cNvPr descr="Duke-New-Series13_1.gif" id="1850" name="Google Shape;1850;p194"/>
          <p:cNvPicPr preferRelativeResize="0"/>
          <p:nvPr/>
        </p:nvPicPr>
        <p:blipFill rotWithShape="1">
          <a:blip r:embed="rId3">
            <a:alphaModFix/>
          </a:blip>
          <a:srcRect b="0" l="0" r="0" t="0"/>
          <a:stretch/>
        </p:blipFill>
        <p:spPr>
          <a:xfrm>
            <a:off x="4718050" y="3810000"/>
            <a:ext cx="3968750" cy="2425700"/>
          </a:xfrm>
          <a:prstGeom prst="rect">
            <a:avLst/>
          </a:prstGeom>
          <a:noFill/>
          <a:ln>
            <a:noFill/>
          </a:ln>
        </p:spPr>
      </p:pic>
      <p:sp>
        <p:nvSpPr>
          <p:cNvPr id="1851" name="Google Shape;1851;p19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Collections</a:t>
            </a:r>
            <a:endParaRPr/>
          </a:p>
        </p:txBody>
      </p:sp>
      <p:sp>
        <p:nvSpPr>
          <p:cNvPr id="1852" name="Google Shape;1852;p194"/>
          <p:cNvSpPr txBox="1"/>
          <p:nvPr>
            <p:ph idx="1" type="body"/>
          </p:nvPr>
        </p:nvSpPr>
        <p:spPr>
          <a:xfrm>
            <a:off x="609600" y="1447800"/>
            <a:ext cx="7918500" cy="3706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collection is a single object designed to manage a group of objects.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Objects in a collection are called </a:t>
            </a:r>
            <a:r>
              <a:rPr b="0" i="1" lang="en-US" sz="2000" u="none" cap="none" strike="noStrike">
                <a:solidFill>
                  <a:schemeClr val="dk1"/>
                </a:solidFill>
                <a:latin typeface="Arial"/>
                <a:ea typeface="Arial"/>
                <a:cs typeface="Arial"/>
                <a:sym typeface="Arial"/>
              </a:rPr>
              <a:t>elements.</a:t>
            </a:r>
            <a:endParaRPr/>
          </a:p>
          <a:p>
            <a:pPr indent="-331787" lvl="2" marL="1020762" marR="0" rtl="0" algn="l">
              <a:lnSpc>
                <a:spcPct val="100000"/>
              </a:lnSpc>
              <a:spcBef>
                <a:spcPts val="400"/>
              </a:spcBef>
              <a:spcAft>
                <a:spcPts val="0"/>
              </a:spcAft>
              <a:buClr>
                <a:srgbClr val="FF0000"/>
              </a:buClr>
              <a:buSzPts val="2000"/>
              <a:buFont typeface="Arial"/>
              <a:buChar char="–"/>
            </a:pPr>
            <a:r>
              <a:rPr b="0" i="1" lang="en-US" sz="2000" u="none" cap="none" strike="noStrike">
                <a:solidFill>
                  <a:schemeClr val="dk1"/>
                </a:solidFill>
                <a:latin typeface="Arial"/>
                <a:ea typeface="Arial"/>
                <a:cs typeface="Arial"/>
                <a:sym typeface="Arial"/>
              </a:rPr>
              <a:t>Primitives are not allowed in a collection.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Various collection types implement many common data structures: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Stack, queue, dynamic array, hash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Collections API relies heavily</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on generics for its implementation.</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853" name="Google Shape;1853;p19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nvSpPr>
        <p:spPr>
          <a:xfrm>
            <a:off x="609600" y="1524000"/>
            <a:ext cx="7924800" cy="3581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9" name="Google Shape;229;p33"/>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for</a:t>
            </a:r>
            <a:r>
              <a:rPr b="1" i="0" lang="en-US" sz="2600" u="none" cap="none" strike="noStrike">
                <a:solidFill>
                  <a:schemeClr val="dk1"/>
                </a:solidFill>
                <a:latin typeface="Arial"/>
                <a:ea typeface="Arial"/>
                <a:cs typeface="Arial"/>
                <a:sym typeface="Arial"/>
              </a:rPr>
              <a:t> Loop</a:t>
            </a:r>
            <a:endParaRPr/>
          </a:p>
        </p:txBody>
      </p:sp>
      <p:sp>
        <p:nvSpPr>
          <p:cNvPr id="230" name="Google Shape;230;p33"/>
          <p:cNvSpPr txBox="1"/>
          <p:nvPr>
            <p:ph idx="1" type="body"/>
          </p:nvPr>
        </p:nvSpPr>
        <p:spPr>
          <a:xfrm>
            <a:off x="609600" y="1600200"/>
            <a:ext cx="7918450" cy="1751012"/>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ForLoop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r>
              <a:rPr b="1" i="0" lang="en-US" sz="1800" u="none">
                <a:solidFill>
                  <a:schemeClr val="dk1"/>
                </a:solidFill>
                <a:latin typeface="Courier New"/>
                <a:ea typeface="Courier New"/>
                <a:cs typeface="Courier New"/>
                <a:sym typeface="Courier New"/>
              </a:rPr>
              <a:t>for</a:t>
            </a:r>
            <a:r>
              <a:rPr b="0" i="0" lang="en-US" sz="1800" u="none">
                <a:solidFill>
                  <a:schemeClr val="dk1"/>
                </a:solidFill>
                <a:latin typeface="Courier New"/>
                <a:ea typeface="Courier New"/>
                <a:cs typeface="Courier New"/>
                <a:sym typeface="Courier New"/>
              </a:rPr>
              <a:t> (int i = 0; i &lt; 9;  i++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System.out.println("i: " + i);</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p:txBody>
      </p:sp>
      <p:sp>
        <p:nvSpPr>
          <p:cNvPr id="231" name="Google Shape;231;p3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195"/>
          <p:cNvSpPr txBox="1"/>
          <p:nvPr>
            <p:ph type="title"/>
          </p:nvPr>
        </p:nvSpPr>
        <p:spPr>
          <a:xfrm>
            <a:off x="609600" y="439737"/>
            <a:ext cx="7918500" cy="6270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Collection Types</a:t>
            </a:r>
            <a:endParaRPr/>
          </a:p>
        </p:txBody>
      </p:sp>
      <p:sp>
        <p:nvSpPr>
          <p:cNvPr id="1860" name="Google Shape;1860;p195"/>
          <p:cNvSpPr txBox="1"/>
          <p:nvPr/>
        </p:nvSpPr>
        <p:spPr>
          <a:xfrm>
            <a:off x="3200400" y="1676400"/>
            <a:ext cx="1676400" cy="6858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0" i="0" lang="en-US" sz="1800" u="none">
                <a:solidFill>
                  <a:schemeClr val="accent2"/>
                </a:solidFill>
                <a:latin typeface="Arial"/>
                <a:ea typeface="Arial"/>
                <a:cs typeface="Arial"/>
                <a:sym typeface="Arial"/>
              </a:rPr>
              <a:t>&lt;Interface&gt;</a:t>
            </a:r>
            <a:endParaRPr/>
          </a:p>
          <a:p>
            <a:pPr indent="0" lvl="0" marL="0" marR="0" rtl="0" algn="ctr">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Collection</a:t>
            </a:r>
            <a:endParaRPr/>
          </a:p>
        </p:txBody>
      </p:sp>
      <p:sp>
        <p:nvSpPr>
          <p:cNvPr id="1861" name="Google Shape;1861;p195"/>
          <p:cNvSpPr txBox="1"/>
          <p:nvPr/>
        </p:nvSpPr>
        <p:spPr>
          <a:xfrm>
            <a:off x="1371600" y="2743200"/>
            <a:ext cx="1676400" cy="6858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0" i="0" lang="en-US" sz="1800" u="none">
                <a:solidFill>
                  <a:schemeClr val="accent2"/>
                </a:solidFill>
                <a:latin typeface="Arial"/>
                <a:ea typeface="Arial"/>
                <a:cs typeface="Arial"/>
                <a:sym typeface="Arial"/>
              </a:rPr>
              <a:t>&lt;Interface&gt;</a:t>
            </a:r>
            <a:endParaRPr/>
          </a:p>
          <a:p>
            <a:pPr indent="0" lvl="0" marL="0" marR="0" rtl="0" algn="ctr">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Set</a:t>
            </a:r>
            <a:endParaRPr/>
          </a:p>
        </p:txBody>
      </p:sp>
      <p:sp>
        <p:nvSpPr>
          <p:cNvPr id="1862" name="Google Shape;1862;p195"/>
          <p:cNvSpPr txBox="1"/>
          <p:nvPr/>
        </p:nvSpPr>
        <p:spPr>
          <a:xfrm>
            <a:off x="4953000" y="2743200"/>
            <a:ext cx="1676400" cy="6858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0" i="0" lang="en-US" sz="1800" u="none">
                <a:solidFill>
                  <a:schemeClr val="accent2"/>
                </a:solidFill>
                <a:latin typeface="Arial"/>
                <a:ea typeface="Arial"/>
                <a:cs typeface="Arial"/>
                <a:sym typeface="Arial"/>
              </a:rPr>
              <a:t>&lt;Interface&gt;</a:t>
            </a:r>
            <a:endParaRPr/>
          </a:p>
          <a:p>
            <a:pPr indent="0" lvl="0" marL="0" marR="0" rtl="0" algn="ctr">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List</a:t>
            </a:r>
            <a:endParaRPr/>
          </a:p>
        </p:txBody>
      </p:sp>
      <p:sp>
        <p:nvSpPr>
          <p:cNvPr id="1863" name="Google Shape;1863;p195"/>
          <p:cNvSpPr txBox="1"/>
          <p:nvPr/>
        </p:nvSpPr>
        <p:spPr>
          <a:xfrm>
            <a:off x="457200" y="4114800"/>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Hashset</a:t>
            </a:r>
            <a:endParaRPr/>
          </a:p>
        </p:txBody>
      </p:sp>
      <p:sp>
        <p:nvSpPr>
          <p:cNvPr id="1864" name="Google Shape;1864;p195"/>
          <p:cNvSpPr txBox="1"/>
          <p:nvPr/>
        </p:nvSpPr>
        <p:spPr>
          <a:xfrm>
            <a:off x="2286000" y="4114800"/>
            <a:ext cx="1676400" cy="7620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0" i="0" lang="en-US" sz="1800" u="none">
                <a:solidFill>
                  <a:schemeClr val="accent2"/>
                </a:solidFill>
                <a:latin typeface="Arial"/>
                <a:ea typeface="Arial"/>
                <a:cs typeface="Arial"/>
                <a:sym typeface="Arial"/>
              </a:rPr>
              <a:t>&lt;Interface&gt;</a:t>
            </a:r>
            <a:br>
              <a:rPr b="0" i="0" lang="en-US" sz="1800" u="none">
                <a:solidFill>
                  <a:schemeClr val="accent2"/>
                </a:solidFill>
                <a:latin typeface="Arial"/>
                <a:ea typeface="Arial"/>
                <a:cs typeface="Arial"/>
                <a:sym typeface="Arial"/>
              </a:rPr>
            </a:br>
            <a:r>
              <a:rPr b="0" i="0" lang="en-US" sz="1800" u="none">
                <a:solidFill>
                  <a:schemeClr val="dk1"/>
                </a:solidFill>
                <a:latin typeface="Courier New"/>
                <a:ea typeface="Courier New"/>
                <a:cs typeface="Courier New"/>
                <a:sym typeface="Courier New"/>
              </a:rPr>
              <a:t>SortedSet</a:t>
            </a:r>
            <a:endParaRPr/>
          </a:p>
        </p:txBody>
      </p:sp>
      <p:sp>
        <p:nvSpPr>
          <p:cNvPr id="1865" name="Google Shape;1865;p195"/>
          <p:cNvSpPr txBox="1"/>
          <p:nvPr/>
        </p:nvSpPr>
        <p:spPr>
          <a:xfrm>
            <a:off x="4953000" y="4114800"/>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Arraylist</a:t>
            </a:r>
            <a:endParaRPr/>
          </a:p>
        </p:txBody>
      </p:sp>
      <p:sp>
        <p:nvSpPr>
          <p:cNvPr id="1866" name="Google Shape;1866;p195"/>
          <p:cNvSpPr txBox="1"/>
          <p:nvPr/>
        </p:nvSpPr>
        <p:spPr>
          <a:xfrm>
            <a:off x="6750050" y="4114800"/>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LinkedList</a:t>
            </a:r>
            <a:endParaRPr/>
          </a:p>
        </p:txBody>
      </p:sp>
      <p:sp>
        <p:nvSpPr>
          <p:cNvPr id="1867" name="Google Shape;1867;p195"/>
          <p:cNvSpPr txBox="1"/>
          <p:nvPr/>
        </p:nvSpPr>
        <p:spPr>
          <a:xfrm>
            <a:off x="2362200" y="5565775"/>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TreeSet</a:t>
            </a:r>
            <a:endParaRPr/>
          </a:p>
        </p:txBody>
      </p:sp>
      <p:sp>
        <p:nvSpPr>
          <p:cNvPr id="1868" name="Google Shape;1868;p195"/>
          <p:cNvSpPr txBox="1"/>
          <p:nvPr/>
        </p:nvSpPr>
        <p:spPr>
          <a:xfrm>
            <a:off x="6781800" y="1676400"/>
            <a:ext cx="1676400" cy="6858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0" i="0" lang="en-US" sz="1800" u="none">
                <a:solidFill>
                  <a:schemeClr val="accent2"/>
                </a:solidFill>
                <a:latin typeface="Arial"/>
                <a:ea typeface="Arial"/>
                <a:cs typeface="Arial"/>
                <a:sym typeface="Arial"/>
              </a:rPr>
              <a:t>&lt;Interface&gt;</a:t>
            </a:r>
            <a:endParaRPr/>
          </a:p>
          <a:p>
            <a:pPr indent="0" lvl="0" marL="0" marR="0" rtl="0" algn="ctr">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Map</a:t>
            </a:r>
            <a:endParaRPr/>
          </a:p>
        </p:txBody>
      </p:sp>
      <p:cxnSp>
        <p:nvCxnSpPr>
          <p:cNvPr id="1869" name="Google Shape;1869;p195"/>
          <p:cNvCxnSpPr/>
          <p:nvPr/>
        </p:nvCxnSpPr>
        <p:spPr>
          <a:xfrm rot="10800000">
            <a:off x="4876800" y="2019300"/>
            <a:ext cx="914400" cy="723900"/>
          </a:xfrm>
          <a:prstGeom prst="bentConnector2">
            <a:avLst/>
          </a:prstGeom>
          <a:noFill/>
          <a:ln cap="flat" cmpd="sng" w="28575">
            <a:solidFill>
              <a:schemeClr val="dk1"/>
            </a:solidFill>
            <a:prstDash val="solid"/>
            <a:round/>
            <a:headEnd len="med" w="med" type="none"/>
            <a:tailEnd len="med" w="med" type="triangle"/>
          </a:ln>
        </p:spPr>
      </p:cxnSp>
      <p:cxnSp>
        <p:nvCxnSpPr>
          <p:cNvPr id="1870" name="Google Shape;1870;p195"/>
          <p:cNvCxnSpPr/>
          <p:nvPr/>
        </p:nvCxnSpPr>
        <p:spPr>
          <a:xfrm flipH="1" rot="10800000">
            <a:off x="2209800" y="2019300"/>
            <a:ext cx="990600" cy="723900"/>
          </a:xfrm>
          <a:prstGeom prst="bentConnector2">
            <a:avLst/>
          </a:prstGeom>
          <a:noFill/>
          <a:ln cap="flat" cmpd="sng" w="28575">
            <a:solidFill>
              <a:schemeClr val="dk1"/>
            </a:solidFill>
            <a:prstDash val="solid"/>
            <a:round/>
            <a:headEnd len="med" w="med" type="none"/>
            <a:tailEnd len="med" w="med" type="triangle"/>
          </a:ln>
        </p:spPr>
      </p:cxnSp>
      <p:cxnSp>
        <p:nvCxnSpPr>
          <p:cNvPr id="1871" name="Google Shape;1871;p195"/>
          <p:cNvCxnSpPr/>
          <p:nvPr/>
        </p:nvCxnSpPr>
        <p:spPr>
          <a:xfrm flipH="1" rot="5400000">
            <a:off x="2876550" y="3346450"/>
            <a:ext cx="952500" cy="609600"/>
          </a:xfrm>
          <a:prstGeom prst="bentConnector2">
            <a:avLst/>
          </a:prstGeom>
          <a:noFill/>
          <a:ln cap="flat" cmpd="sng" w="28575">
            <a:solidFill>
              <a:schemeClr val="dk1"/>
            </a:solidFill>
            <a:prstDash val="solid"/>
            <a:round/>
            <a:headEnd len="med" w="med" type="none"/>
            <a:tailEnd len="med" w="med" type="triangle"/>
          </a:ln>
        </p:spPr>
      </p:cxnSp>
      <p:cxnSp>
        <p:nvCxnSpPr>
          <p:cNvPr id="1872" name="Google Shape;1872;p195"/>
          <p:cNvCxnSpPr/>
          <p:nvPr/>
        </p:nvCxnSpPr>
        <p:spPr>
          <a:xfrm flipH="1" rot="5400000">
            <a:off x="6594500" y="3121050"/>
            <a:ext cx="1028700" cy="958800"/>
          </a:xfrm>
          <a:prstGeom prst="bentConnector2">
            <a:avLst/>
          </a:prstGeom>
          <a:noFill/>
          <a:ln cap="flat" cmpd="sng" w="28575">
            <a:solidFill>
              <a:schemeClr val="dk1"/>
            </a:solidFill>
            <a:prstDash val="solid"/>
            <a:round/>
            <a:headEnd len="med" w="med" type="none"/>
            <a:tailEnd len="med" w="med" type="triangle"/>
          </a:ln>
        </p:spPr>
      </p:cxnSp>
      <p:cxnSp>
        <p:nvCxnSpPr>
          <p:cNvPr id="1873" name="Google Shape;1873;p195"/>
          <p:cNvCxnSpPr/>
          <p:nvPr/>
        </p:nvCxnSpPr>
        <p:spPr>
          <a:xfrm>
            <a:off x="1600200" y="3429000"/>
            <a:ext cx="0" cy="685800"/>
          </a:xfrm>
          <a:prstGeom prst="straightConnector1">
            <a:avLst/>
          </a:prstGeom>
          <a:noFill/>
          <a:ln cap="flat" cmpd="sng" w="28575">
            <a:solidFill>
              <a:schemeClr val="dk1"/>
            </a:solidFill>
            <a:prstDash val="solid"/>
            <a:miter lim="800000"/>
            <a:headEnd len="med" w="med" type="triangle"/>
            <a:tailEnd len="med" w="med" type="none"/>
          </a:ln>
        </p:spPr>
      </p:cxnSp>
      <p:cxnSp>
        <p:nvCxnSpPr>
          <p:cNvPr id="1874" name="Google Shape;1874;p195"/>
          <p:cNvCxnSpPr/>
          <p:nvPr/>
        </p:nvCxnSpPr>
        <p:spPr>
          <a:xfrm>
            <a:off x="5791200" y="3429000"/>
            <a:ext cx="0" cy="685800"/>
          </a:xfrm>
          <a:prstGeom prst="straightConnector1">
            <a:avLst/>
          </a:prstGeom>
          <a:noFill/>
          <a:ln cap="flat" cmpd="sng" w="28575">
            <a:solidFill>
              <a:schemeClr val="dk1"/>
            </a:solidFill>
            <a:prstDash val="solid"/>
            <a:miter lim="800000"/>
            <a:headEnd len="med" w="med" type="triangle"/>
            <a:tailEnd len="med" w="med" type="none"/>
          </a:ln>
        </p:spPr>
      </p:cxnSp>
      <p:cxnSp>
        <p:nvCxnSpPr>
          <p:cNvPr id="1875" name="Google Shape;1875;p195"/>
          <p:cNvCxnSpPr/>
          <p:nvPr/>
        </p:nvCxnSpPr>
        <p:spPr>
          <a:xfrm>
            <a:off x="3124200" y="4876800"/>
            <a:ext cx="0" cy="685800"/>
          </a:xfrm>
          <a:prstGeom prst="straightConnector1">
            <a:avLst/>
          </a:prstGeom>
          <a:noFill/>
          <a:ln cap="flat" cmpd="sng" w="28575">
            <a:solidFill>
              <a:schemeClr val="dk1"/>
            </a:solidFill>
            <a:prstDash val="solid"/>
            <a:miter lim="800000"/>
            <a:headEnd len="med" w="med" type="triangle"/>
            <a:tailEnd len="med" w="med" type="none"/>
          </a:ln>
        </p:spPr>
      </p:cxnSp>
      <p:sp>
        <p:nvSpPr>
          <p:cNvPr id="1876" name="Google Shape;1876;p19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Google Shape;1882;p196"/>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Collection Interfaces and Implementation</a:t>
            </a:r>
            <a:endParaRPr/>
          </a:p>
        </p:txBody>
      </p:sp>
      <p:graphicFrame>
        <p:nvGraphicFramePr>
          <p:cNvPr id="1883" name="Google Shape;1883;p196"/>
          <p:cNvGraphicFramePr/>
          <p:nvPr/>
        </p:nvGraphicFramePr>
        <p:xfrm>
          <a:off x="914400" y="1828800"/>
          <a:ext cx="3000000" cy="3000000"/>
        </p:xfrm>
        <a:graphic>
          <a:graphicData uri="http://schemas.openxmlformats.org/drawingml/2006/table">
            <a:tbl>
              <a:tblPr>
                <a:noFill/>
                <a:tableStyleId>{A0095474-483F-4493-A76D-1D2E1571B2CC}</a:tableStyleId>
              </a:tblPr>
              <a:tblGrid>
                <a:gridCol w="1971675"/>
                <a:gridCol w="1970075"/>
                <a:gridCol w="1970075"/>
                <a:gridCol w="1970075"/>
              </a:tblGrid>
              <a:tr h="1166800">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Interface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gridSpan="3">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Implementation</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hMerge="1"/>
                <a:tc hMerge="1"/>
              </a:tr>
              <a:tr h="627050">
                <a:tc>
                  <a:txBody>
                    <a:bodyPr/>
                    <a:lstStyle/>
                    <a:p>
                      <a:pPr indent="0" lvl="0" marL="0" marR="0" rtl="0" algn="ctr">
                        <a:lnSpc>
                          <a:spcPct val="100000"/>
                        </a:lnSpc>
                        <a:spcBef>
                          <a:spcPts val="0"/>
                        </a:spcBef>
                        <a:spcAft>
                          <a:spcPts val="0"/>
                        </a:spcAft>
                        <a:buClr>
                          <a:schemeClr val="dk1"/>
                        </a:buClr>
                        <a:buSzPts val="1800"/>
                        <a:buFont typeface="Courier New"/>
                        <a:buNone/>
                      </a:pPr>
                      <a:r>
                        <a:rPr b="1" i="0" lang="en-US" sz="1800" u="none" cap="none" strike="noStrike">
                          <a:solidFill>
                            <a:schemeClr val="dk1"/>
                          </a:solidFill>
                          <a:latin typeface="Courier New"/>
                          <a:ea typeface="Courier New"/>
                          <a:cs typeface="Courier New"/>
                          <a:sym typeface="Courier New"/>
                        </a:rPr>
                        <a:t>List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ArrayList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LinkedList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628650">
                <a:tc>
                  <a:txBody>
                    <a:bodyPr/>
                    <a:lstStyle/>
                    <a:p>
                      <a:pPr indent="0" lvl="0" marL="0" marR="0" rtl="0" algn="ctr">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Set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TreeSet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HashSet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LinkedHashSet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625475">
                <a:tc>
                  <a:txBody>
                    <a:bodyPr/>
                    <a:lstStyle/>
                    <a:p>
                      <a:pPr indent="0" lvl="0" marL="0" marR="0" rtl="0" algn="ctr">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Map</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HashMap</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HashTable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TreeMap</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625475">
                <a:tc>
                  <a:txBody>
                    <a:bodyPr/>
                    <a:lstStyle/>
                    <a:p>
                      <a:pPr indent="0" lvl="0" marL="0" marR="0" rtl="0" algn="ctr">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Deque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ArrayDeque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bl>
          </a:graphicData>
        </a:graphic>
      </p:graphicFrame>
      <p:sp>
        <p:nvSpPr>
          <p:cNvPr id="1884" name="Google Shape;1884;p19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pic>
        <p:nvPicPr>
          <p:cNvPr descr="Duke-New-Series13_1.gif" id="1890" name="Google Shape;1890;p197"/>
          <p:cNvPicPr preferRelativeResize="0"/>
          <p:nvPr/>
        </p:nvPicPr>
        <p:blipFill rotWithShape="1">
          <a:blip r:embed="rId3">
            <a:alphaModFix/>
          </a:blip>
          <a:srcRect b="0" l="0" r="0" t="0"/>
          <a:stretch/>
        </p:blipFill>
        <p:spPr>
          <a:xfrm>
            <a:off x="5783262" y="1752600"/>
            <a:ext cx="3282951" cy="2006600"/>
          </a:xfrm>
          <a:prstGeom prst="rect">
            <a:avLst/>
          </a:prstGeom>
          <a:noFill/>
          <a:ln>
            <a:noFill/>
          </a:ln>
        </p:spPr>
      </p:pic>
      <p:sp>
        <p:nvSpPr>
          <p:cNvPr id="1891" name="Google Shape;1891;p19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List</a:t>
            </a:r>
            <a:r>
              <a:rPr b="1" i="0" lang="en-US" sz="2600" u="none" cap="none" strike="noStrike">
                <a:solidFill>
                  <a:schemeClr val="dk1"/>
                </a:solidFill>
                <a:latin typeface="Arial"/>
                <a:ea typeface="Arial"/>
                <a:cs typeface="Arial"/>
                <a:sym typeface="Arial"/>
              </a:rPr>
              <a:t> Interface</a:t>
            </a:r>
            <a:endParaRPr/>
          </a:p>
        </p:txBody>
      </p:sp>
      <p:sp>
        <p:nvSpPr>
          <p:cNvPr id="1892" name="Google Shape;1892;p197"/>
          <p:cNvSpPr txBox="1"/>
          <p:nvPr>
            <p:ph idx="1" type="body"/>
          </p:nvPr>
        </p:nvSpPr>
        <p:spPr>
          <a:xfrm>
            <a:off x="609600" y="1447800"/>
            <a:ext cx="7918500" cy="4205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List</a:t>
            </a:r>
            <a:r>
              <a:rPr b="0" i="0" lang="en-US" sz="2200" u="none" cap="none" strike="noStrike">
                <a:solidFill>
                  <a:schemeClr val="dk1"/>
                </a:solidFill>
                <a:latin typeface="Arial"/>
                <a:ea typeface="Arial"/>
                <a:cs typeface="Arial"/>
                <a:sym typeface="Arial"/>
              </a:rPr>
              <a:t> defines generic list behavior.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Is an ordered collection of elements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List</a:t>
            </a:r>
            <a:r>
              <a:rPr b="0" i="0" lang="en-US" sz="2200" u="none" cap="none" strike="noStrike">
                <a:solidFill>
                  <a:schemeClr val="dk1"/>
                </a:solidFill>
                <a:latin typeface="Arial"/>
                <a:ea typeface="Arial"/>
                <a:cs typeface="Arial"/>
                <a:sym typeface="Arial"/>
              </a:rPr>
              <a:t> behaviors include: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Adding elements at a specific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Getting an element based on an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Removing an element based on an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Overwriting an element based on an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Getting the size of the list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List</a:t>
            </a:r>
            <a:r>
              <a:rPr b="0" i="0" lang="en-US" sz="2200" u="none" cap="none" strike="noStrike">
                <a:solidFill>
                  <a:schemeClr val="dk1"/>
                </a:solidFill>
                <a:latin typeface="Arial"/>
                <a:ea typeface="Arial"/>
                <a:cs typeface="Arial"/>
                <a:sym typeface="Arial"/>
              </a:rPr>
              <a:t> allows duplicate elements. </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893" name="Google Shape;1893;p19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p198"/>
          <p:cNvSpPr txBox="1"/>
          <p:nvPr/>
        </p:nvSpPr>
        <p:spPr>
          <a:xfrm>
            <a:off x="598487" y="3733800"/>
            <a:ext cx="8012100" cy="2514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List&lt;Integer&gt; partList = new ArrayList&lt;&gt;(3);</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partList.add(new Integer(1111));</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partList.add(new Integer(2222));</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partList.add(new Integer(3333));</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partList.add(new Integer(4444)); // ArrayList auto grows</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System.out.println("First Part: " + partList.get(0)); // First item</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partList.add(0, new Integer(5555)); // Insert an item by index</a:t>
            </a:r>
            <a:endParaRPr/>
          </a:p>
        </p:txBody>
      </p:sp>
      <p:sp>
        <p:nvSpPr>
          <p:cNvPr id="1900" name="Google Shape;1900;p198"/>
          <p:cNvSpPr txBox="1"/>
          <p:nvPr>
            <p:ph type="title"/>
          </p:nvPr>
        </p:nvSpPr>
        <p:spPr>
          <a:xfrm>
            <a:off x="609600" y="439737"/>
            <a:ext cx="7918500" cy="4746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ArrayList</a:t>
            </a:r>
            <a:endParaRPr/>
          </a:p>
        </p:txBody>
      </p:sp>
      <p:sp>
        <p:nvSpPr>
          <p:cNvPr id="1901" name="Google Shape;1901;p198"/>
          <p:cNvSpPr txBox="1"/>
          <p:nvPr>
            <p:ph idx="1" type="body"/>
          </p:nvPr>
        </p:nvSpPr>
        <p:spPr>
          <a:xfrm>
            <a:off x="609600" y="1066800"/>
            <a:ext cx="7918500" cy="3171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Is an implementation of the </a:t>
            </a:r>
            <a:r>
              <a:rPr b="0" i="0" lang="en-US" sz="2200" u="none" cap="none" strike="noStrike">
                <a:solidFill>
                  <a:schemeClr val="dk1"/>
                </a:solidFill>
                <a:latin typeface="Courier New"/>
                <a:ea typeface="Courier New"/>
                <a:cs typeface="Courier New"/>
                <a:sym typeface="Courier New"/>
              </a:rPr>
              <a:t>List </a:t>
            </a:r>
            <a:r>
              <a:rPr b="0" i="0" lang="en-US" sz="2200" u="none" cap="none" strike="noStrike">
                <a:solidFill>
                  <a:schemeClr val="dk1"/>
                </a:solidFill>
                <a:latin typeface="Arial"/>
                <a:ea typeface="Arial"/>
                <a:cs typeface="Arial"/>
                <a:sym typeface="Arial"/>
              </a:rPr>
              <a:t>interface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 list automatically grows if elements exceed initial size.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Has a numeric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Elements are accessed by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Elements can be inserted based on index.</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Elements can be overwritten.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Allows duplicate items</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p:txBody>
      </p:sp>
      <p:sp>
        <p:nvSpPr>
          <p:cNvPr id="1902" name="Google Shape;1902;p19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99"/>
          <p:cNvSpPr txBox="1"/>
          <p:nvPr/>
        </p:nvSpPr>
        <p:spPr>
          <a:xfrm>
            <a:off x="598487" y="2057400"/>
            <a:ext cx="7924800" cy="3962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10" name="Google Shape;1910;p19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Autoboxing and Unboxing</a:t>
            </a:r>
            <a:endParaRPr/>
          </a:p>
        </p:txBody>
      </p:sp>
      <p:sp>
        <p:nvSpPr>
          <p:cNvPr id="1911" name="Google Shape;1911;p199"/>
          <p:cNvSpPr txBox="1"/>
          <p:nvPr>
            <p:ph idx="1" type="body"/>
          </p:nvPr>
        </p:nvSpPr>
        <p:spPr>
          <a:xfrm>
            <a:off x="609600" y="1066800"/>
            <a:ext cx="7918500" cy="4907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Simplifies syntax</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Produces cleaner, easier-to-read code</a:t>
            </a:r>
            <a:endParaRPr b="0" i="0" sz="1600" u="none" cap="none" strike="noStrike">
              <a:solidFill>
                <a:schemeClr val="dk1"/>
              </a:solidFill>
              <a:latin typeface="Courier New"/>
              <a:ea typeface="Courier New"/>
              <a:cs typeface="Courier New"/>
              <a:sym typeface="Courier New"/>
            </a:endParaRPr>
          </a:p>
          <a:p>
            <a:pPr indent="93662" lvl="0" marL="15875" marR="0" rtl="0" algn="l">
              <a:lnSpc>
                <a:spcPct val="100000"/>
              </a:lnSpc>
              <a:spcBef>
                <a:spcPts val="320"/>
              </a:spcBef>
              <a:spcAft>
                <a:spcPts val="0"/>
              </a:spcAft>
              <a:buClr>
                <a:srgbClr val="000000"/>
              </a:buClr>
              <a:buSzPts val="1600"/>
              <a:buFont typeface="Courier New"/>
              <a:buNone/>
            </a:pPr>
            <a:r>
              <a:t/>
            </a:r>
            <a:endParaRPr b="0" i="0" sz="1600" u="none">
              <a:solidFill>
                <a:schemeClr val="dk1"/>
              </a:solidFill>
              <a:latin typeface="Courier New"/>
              <a:ea typeface="Courier New"/>
              <a:cs typeface="Courier New"/>
              <a:sym typeface="Courier New"/>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public class AutoBox {</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Integer intObject = new Integer(1);</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int intPrimitive = 2;</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Integer tempInteger;</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int tempPrimitive;</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tempInteger = new Integer(intPrimitive);</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tempPrimitive = intObject.intValue();</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tempInteger = intPrimitive; // Auto box</a:t>
            </a:r>
            <a:endParaRPr/>
          </a:p>
          <a:p>
            <a:pPr indent="-7937" lvl="0" marL="15875" marR="0" rtl="0" algn="l">
              <a:lnSpc>
                <a:spcPct val="100000"/>
              </a:lnSpc>
              <a:spcBef>
                <a:spcPts val="320"/>
              </a:spcBef>
              <a:spcAft>
                <a:spcPts val="0"/>
              </a:spcAft>
              <a:buClr>
                <a:srgbClr val="000000"/>
              </a:buClr>
              <a:buSzPts val="1600"/>
              <a:buFont typeface="Courier New"/>
              <a:buAutoNum type="arabicPlain"/>
            </a:pPr>
            <a:r>
              <a:rPr b="0" i="0" lang="en-US" sz="1600" u="none">
                <a:solidFill>
                  <a:schemeClr val="dk1"/>
                </a:solidFill>
                <a:latin typeface="Courier New"/>
                <a:ea typeface="Courier New"/>
                <a:cs typeface="Courier New"/>
                <a:sym typeface="Courier New"/>
              </a:rPr>
              <a:t>        tempPrimitive = intObject;  // Auto unbox       </a:t>
            </a:r>
            <a:endParaRPr/>
          </a:p>
        </p:txBody>
      </p:sp>
      <p:sp>
        <p:nvSpPr>
          <p:cNvPr id="1912" name="Google Shape;1912;p19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200"/>
          <p:cNvSpPr txBox="1"/>
          <p:nvPr/>
        </p:nvSpPr>
        <p:spPr>
          <a:xfrm>
            <a:off x="609600" y="1295400"/>
            <a:ext cx="8001000" cy="472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public class OldStyleArrayList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List partList = new ArrayList(3);</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partList.add(new Integer(1111));</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partList.add(new Integer(2222));</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partList.add(new Integer(3333));</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partList.add("Oops a string!");</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Iterator elements = partList.iterator();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while (elements.hasNext())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Integer partNumberObject = (Integer)(elements.next()); // error?</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int partNumber = partNumberObject.intValue();</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System.out.println("Part number: " + partNumber);</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a:t>
            </a:r>
            <a:endParaRPr/>
          </a:p>
        </p:txBody>
      </p:sp>
      <p:sp>
        <p:nvSpPr>
          <p:cNvPr id="1919" name="Google Shape;1919;p20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 </a:t>
            </a:r>
            <a:r>
              <a:rPr b="1" i="0" lang="en-US" sz="2600" u="none" cap="none" strike="noStrike">
                <a:solidFill>
                  <a:schemeClr val="dk1"/>
                </a:solidFill>
                <a:latin typeface="Courier New"/>
                <a:ea typeface="Courier New"/>
                <a:cs typeface="Courier New"/>
                <a:sym typeface="Courier New"/>
              </a:rPr>
              <a:t>ArrayList</a:t>
            </a:r>
            <a:r>
              <a:rPr b="1" i="0" lang="en-US" sz="2600" u="none" cap="none" strike="noStrike">
                <a:solidFill>
                  <a:schemeClr val="dk1"/>
                </a:solidFill>
                <a:latin typeface="Arial"/>
                <a:ea typeface="Arial"/>
                <a:cs typeface="Arial"/>
                <a:sym typeface="Arial"/>
              </a:rPr>
              <a:t> Without Generics</a:t>
            </a:r>
            <a:endParaRPr/>
          </a:p>
        </p:txBody>
      </p:sp>
      <p:sp>
        <p:nvSpPr>
          <p:cNvPr id="1920" name="Google Shape;1920;p200"/>
          <p:cNvSpPr/>
          <p:nvPr/>
        </p:nvSpPr>
        <p:spPr>
          <a:xfrm>
            <a:off x="6172200" y="1447800"/>
            <a:ext cx="1981200" cy="666600"/>
          </a:xfrm>
          <a:prstGeom prst="wedgeRectCallout">
            <a:avLst>
              <a:gd fmla="val -15059" name="adj1"/>
              <a:gd fmla="val 1591"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Java example using syntax prior to</a:t>
            </a:r>
            <a:br>
              <a:rPr b="0" i="0" lang="en-US" sz="1400" u="none">
                <a:solidFill>
                  <a:schemeClr val="dk1"/>
                </a:solidFill>
                <a:latin typeface="Arial"/>
                <a:ea typeface="Arial"/>
                <a:cs typeface="Arial"/>
                <a:sym typeface="Arial"/>
              </a:rPr>
            </a:br>
            <a:r>
              <a:rPr b="0" i="0" lang="en-US" sz="1400" u="none">
                <a:solidFill>
                  <a:schemeClr val="dk1"/>
                </a:solidFill>
                <a:latin typeface="Arial"/>
                <a:ea typeface="Arial"/>
                <a:cs typeface="Arial"/>
                <a:sym typeface="Arial"/>
              </a:rPr>
              <a:t>Java 1.5</a:t>
            </a:r>
            <a:endParaRPr/>
          </a:p>
        </p:txBody>
      </p:sp>
      <p:sp>
        <p:nvSpPr>
          <p:cNvPr id="1921" name="Google Shape;1921;p200"/>
          <p:cNvSpPr/>
          <p:nvPr/>
        </p:nvSpPr>
        <p:spPr>
          <a:xfrm>
            <a:off x="6324600" y="3200400"/>
            <a:ext cx="2133600" cy="590700"/>
          </a:xfrm>
          <a:prstGeom prst="wedgeRectCallout">
            <a:avLst>
              <a:gd fmla="val -4070" name="adj1"/>
              <a:gd fmla="val 3155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Runtime error: </a:t>
            </a:r>
            <a:r>
              <a:rPr b="0" i="0" lang="en-US" sz="1400" u="none">
                <a:solidFill>
                  <a:schemeClr val="dk1"/>
                </a:solidFill>
                <a:latin typeface="Courier New"/>
                <a:ea typeface="Courier New"/>
                <a:cs typeface="Courier New"/>
                <a:sym typeface="Courier New"/>
              </a:rPr>
              <a:t>ClassCastException</a:t>
            </a:r>
            <a:endParaRPr/>
          </a:p>
        </p:txBody>
      </p:sp>
      <p:sp>
        <p:nvSpPr>
          <p:cNvPr id="1922" name="Google Shape;1922;p20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201"/>
          <p:cNvSpPr txBox="1"/>
          <p:nvPr/>
        </p:nvSpPr>
        <p:spPr>
          <a:xfrm>
            <a:off x="600075" y="1295400"/>
            <a:ext cx="8010600" cy="4114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public class GenericArrayList {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r>
              <a:rPr b="1" i="0" lang="en-US" sz="1400" u="none">
                <a:solidFill>
                  <a:schemeClr val="dk1"/>
                </a:solidFill>
                <a:latin typeface="Courier New"/>
                <a:ea typeface="Courier New"/>
                <a:cs typeface="Courier New"/>
                <a:sym typeface="Courier New"/>
              </a:rPr>
              <a:t>List&lt;Integer&gt; partList = new ArrayList&lt;&gt;(3);</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partList.add(new Integer(1111));</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partList.add(new Integer(2222));</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partList.add(new Integer(3333));</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partList.add("Bad Data");  // compiler error now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r>
              <a:rPr b="1" i="0" lang="en-US" sz="1400" u="none">
                <a:solidFill>
                  <a:schemeClr val="dk1"/>
                </a:solidFill>
                <a:latin typeface="Courier New"/>
                <a:ea typeface="Courier New"/>
                <a:cs typeface="Courier New"/>
                <a:sym typeface="Courier New"/>
              </a:rPr>
              <a:t>Iterator&lt;Integer&gt; elements</a:t>
            </a:r>
            <a:r>
              <a:rPr b="0" i="0" lang="en-US" sz="1400" u="none">
                <a:solidFill>
                  <a:schemeClr val="dk1"/>
                </a:solidFill>
                <a:latin typeface="Courier New"/>
                <a:ea typeface="Courier New"/>
                <a:cs typeface="Courier New"/>
                <a:sym typeface="Courier New"/>
              </a:rPr>
              <a:t> = partList.iterator();</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while (elements.hasNext())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Integer partNumberObject = elements.next();</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int partNumber = partNumberObject.intValue();</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System.out.println("Part number: " + partNumber);</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1400" u="none">
              <a:solidFill>
                <a:schemeClr val="dk1"/>
              </a:solidFill>
              <a:latin typeface="Courier New"/>
              <a:ea typeface="Courier New"/>
              <a:cs typeface="Courier New"/>
              <a:sym typeface="Courier New"/>
            </a:endParaRPr>
          </a:p>
        </p:txBody>
      </p:sp>
      <p:sp>
        <p:nvSpPr>
          <p:cNvPr id="1929" name="Google Shape;1929;p201"/>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 </a:t>
            </a:r>
            <a:r>
              <a:rPr b="1" i="0" lang="en-US" sz="2600" u="none" cap="none" strike="noStrike">
                <a:solidFill>
                  <a:schemeClr val="dk1"/>
                </a:solidFill>
                <a:latin typeface="Courier New"/>
                <a:ea typeface="Courier New"/>
                <a:cs typeface="Courier New"/>
                <a:sym typeface="Courier New"/>
              </a:rPr>
              <a:t>ArrayList</a:t>
            </a:r>
            <a:endParaRPr/>
          </a:p>
        </p:txBody>
      </p:sp>
      <p:sp>
        <p:nvSpPr>
          <p:cNvPr id="1930" name="Google Shape;1930;p201"/>
          <p:cNvSpPr/>
          <p:nvPr/>
        </p:nvSpPr>
        <p:spPr>
          <a:xfrm>
            <a:off x="6705600" y="3352800"/>
            <a:ext cx="1828800" cy="438300"/>
          </a:xfrm>
          <a:prstGeom prst="wedgeRectCallout">
            <a:avLst>
              <a:gd fmla="val -1739" name="adj1"/>
              <a:gd fmla="val 3175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No cast required.</a:t>
            </a:r>
            <a:endParaRPr/>
          </a:p>
        </p:txBody>
      </p:sp>
      <p:sp>
        <p:nvSpPr>
          <p:cNvPr id="1931" name="Google Shape;1931;p20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202"/>
          <p:cNvSpPr txBox="1"/>
          <p:nvPr/>
        </p:nvSpPr>
        <p:spPr>
          <a:xfrm>
            <a:off x="598487" y="1524000"/>
            <a:ext cx="7924800" cy="1447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8" name="Google Shape;1938;p20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Generic </a:t>
            </a:r>
            <a:r>
              <a:rPr b="1" i="0" lang="en-US" sz="2600" u="none" cap="none" strike="noStrike">
                <a:solidFill>
                  <a:schemeClr val="dk1"/>
                </a:solidFill>
                <a:latin typeface="Courier New"/>
                <a:ea typeface="Courier New"/>
                <a:cs typeface="Courier New"/>
                <a:sym typeface="Courier New"/>
              </a:rPr>
              <a:t>ArrayList</a:t>
            </a:r>
            <a:r>
              <a:rPr b="1" i="0" lang="en-US" sz="2600" u="none" cap="none" strike="noStrike">
                <a:solidFill>
                  <a:schemeClr val="dk1"/>
                </a:solidFill>
                <a:latin typeface="Arial"/>
                <a:ea typeface="Arial"/>
                <a:cs typeface="Arial"/>
                <a:sym typeface="Arial"/>
              </a:rPr>
              <a:t>: Iteration and Boxing</a:t>
            </a:r>
            <a:endParaRPr/>
          </a:p>
        </p:txBody>
      </p:sp>
      <p:sp>
        <p:nvSpPr>
          <p:cNvPr id="1939" name="Google Shape;1939;p202"/>
          <p:cNvSpPr txBox="1"/>
          <p:nvPr>
            <p:ph idx="1" type="body"/>
          </p:nvPr>
        </p:nvSpPr>
        <p:spPr>
          <a:xfrm>
            <a:off x="609600" y="3201987"/>
            <a:ext cx="7918500" cy="1109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enhanced </a:t>
            </a:r>
            <a:r>
              <a:rPr b="0" i="0" lang="en-US" sz="2200" u="none" cap="none" strike="noStrike">
                <a:solidFill>
                  <a:schemeClr val="dk1"/>
                </a:solidFill>
                <a:latin typeface="Courier New"/>
                <a:ea typeface="Courier New"/>
                <a:cs typeface="Courier New"/>
                <a:sym typeface="Courier New"/>
              </a:rPr>
              <a:t>for</a:t>
            </a:r>
            <a:r>
              <a:rPr b="0" i="0" lang="en-US" sz="2200" u="none" cap="none" strike="noStrike">
                <a:solidFill>
                  <a:schemeClr val="dk1"/>
                </a:solidFill>
                <a:latin typeface="Arial"/>
                <a:ea typeface="Arial"/>
                <a:cs typeface="Arial"/>
                <a:sym typeface="Arial"/>
              </a:rPr>
              <a:t> loop, or </a:t>
            </a:r>
            <a:r>
              <a:rPr b="0" i="0" lang="en-US" sz="2200" u="none" cap="none" strike="noStrike">
                <a:solidFill>
                  <a:schemeClr val="dk1"/>
                </a:solidFill>
                <a:latin typeface="Courier New"/>
                <a:ea typeface="Courier New"/>
                <a:cs typeface="Courier New"/>
                <a:sym typeface="Courier New"/>
              </a:rPr>
              <a:t>for-each</a:t>
            </a:r>
            <a:r>
              <a:rPr b="0" i="0" lang="en-US" sz="2200" u="none" cap="none" strike="noStrike">
                <a:solidFill>
                  <a:schemeClr val="dk1"/>
                </a:solidFill>
                <a:latin typeface="Arial"/>
                <a:ea typeface="Arial"/>
                <a:cs typeface="Arial"/>
                <a:sym typeface="Arial"/>
              </a:rPr>
              <a:t> loop, provides cleaner code.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 casting is done because of autoboxing and unboxing.</a:t>
            </a:r>
            <a:endParaRPr/>
          </a:p>
        </p:txBody>
      </p:sp>
      <p:sp>
        <p:nvSpPr>
          <p:cNvPr id="1940" name="Google Shape;1940;p202"/>
          <p:cNvSpPr txBox="1"/>
          <p:nvPr/>
        </p:nvSpPr>
        <p:spPr>
          <a:xfrm>
            <a:off x="84455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for (Integer partNumberObj:partList){</a:t>
            </a:r>
            <a:endParaRPr/>
          </a:p>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int partNumber = partNumberObj; // Demos auto unboxing</a:t>
            </a:r>
            <a:endParaRPr/>
          </a:p>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System.out.println("Part number: " + partNumber);  </a:t>
            </a:r>
            <a:endParaRPr/>
          </a:p>
          <a:p>
            <a:pPr indent="7937" lvl="0" marL="7937"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1941" name="Google Shape;1941;p20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pic>
        <p:nvPicPr>
          <p:cNvPr descr="Duke-New-Series13_1.gif" id="1947" name="Google Shape;1947;p203"/>
          <p:cNvPicPr preferRelativeResize="0"/>
          <p:nvPr/>
        </p:nvPicPr>
        <p:blipFill rotWithShape="1">
          <a:blip r:embed="rId3">
            <a:alphaModFix/>
          </a:blip>
          <a:srcRect b="0" l="0" r="0" t="0"/>
          <a:stretch/>
        </p:blipFill>
        <p:spPr>
          <a:xfrm>
            <a:off x="5410200" y="4203700"/>
            <a:ext cx="3352800" cy="2120900"/>
          </a:xfrm>
          <a:prstGeom prst="rect">
            <a:avLst/>
          </a:prstGeom>
          <a:noFill/>
          <a:ln>
            <a:noFill/>
          </a:ln>
        </p:spPr>
      </p:pic>
      <p:sp>
        <p:nvSpPr>
          <p:cNvPr id="1948" name="Google Shape;1948;p20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Set</a:t>
            </a:r>
            <a:r>
              <a:rPr b="1" i="0" lang="en-US" sz="2600" u="none" cap="none" strike="noStrike">
                <a:solidFill>
                  <a:schemeClr val="dk1"/>
                </a:solidFill>
                <a:latin typeface="Arial"/>
                <a:ea typeface="Arial"/>
                <a:cs typeface="Arial"/>
                <a:sym typeface="Arial"/>
              </a:rPr>
              <a:t> Interface</a:t>
            </a:r>
            <a:endParaRPr/>
          </a:p>
        </p:txBody>
      </p:sp>
      <p:sp>
        <p:nvSpPr>
          <p:cNvPr id="1949" name="Google Shape;1949;p203"/>
          <p:cNvSpPr txBox="1"/>
          <p:nvPr>
            <p:ph idx="1" type="body"/>
          </p:nvPr>
        </p:nvSpPr>
        <p:spPr>
          <a:xfrm>
            <a:off x="609600" y="1447800"/>
            <a:ext cx="7918500" cy="2395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a:t>
            </a:r>
            <a:r>
              <a:rPr b="0" i="0" lang="en-US" sz="2200" u="none" cap="none" strike="noStrike">
                <a:solidFill>
                  <a:schemeClr val="dk1"/>
                </a:solidFill>
                <a:latin typeface="Courier New"/>
                <a:ea typeface="Courier New"/>
                <a:cs typeface="Courier New"/>
                <a:sym typeface="Courier New"/>
              </a:rPr>
              <a:t>Set</a:t>
            </a:r>
            <a:r>
              <a:rPr b="0" i="0" lang="en-US" sz="2200" u="none" cap="none" strike="noStrike">
                <a:solidFill>
                  <a:schemeClr val="dk1"/>
                </a:solidFill>
                <a:latin typeface="Arial"/>
                <a:ea typeface="Arial"/>
                <a:cs typeface="Arial"/>
                <a:sym typeface="Arial"/>
              </a:rPr>
              <a:t> is an interface that contains only unique elements.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a:t>
            </a:r>
            <a:r>
              <a:rPr b="0" i="0" lang="en-US" sz="2200" u="none" cap="none" strike="noStrike">
                <a:solidFill>
                  <a:schemeClr val="dk1"/>
                </a:solidFill>
                <a:latin typeface="Courier New"/>
                <a:ea typeface="Courier New"/>
                <a:cs typeface="Courier New"/>
                <a:sym typeface="Courier New"/>
              </a:rPr>
              <a:t>Set</a:t>
            </a:r>
            <a:r>
              <a:rPr b="0" i="0" lang="en-US" sz="2200" u="none" cap="none" strike="noStrike">
                <a:solidFill>
                  <a:schemeClr val="dk1"/>
                </a:solidFill>
                <a:latin typeface="Arial"/>
                <a:ea typeface="Arial"/>
                <a:cs typeface="Arial"/>
                <a:sym typeface="Arial"/>
              </a:rPr>
              <a:t> has no index.</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Duplicate elements are not allowed.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iterate through elements to access them.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TreeSet</a:t>
            </a:r>
            <a:r>
              <a:rPr b="0" i="0" lang="en-US" sz="2200" u="none" cap="none" strike="noStrike">
                <a:solidFill>
                  <a:schemeClr val="dk1"/>
                </a:solidFill>
                <a:latin typeface="Arial"/>
                <a:ea typeface="Arial"/>
                <a:cs typeface="Arial"/>
                <a:sym typeface="Arial"/>
              </a:rPr>
              <a:t> provides sorted implementation.</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1950" name="Google Shape;1950;p20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Google Shape;1956;p204"/>
          <p:cNvSpPr txBox="1"/>
          <p:nvPr/>
        </p:nvSpPr>
        <p:spPr>
          <a:xfrm>
            <a:off x="598487" y="1676400"/>
            <a:ext cx="7935900" cy="4267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57" name="Google Shape;1957;p20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ourier New"/>
                <a:ea typeface="Courier New"/>
                <a:cs typeface="Courier New"/>
                <a:sym typeface="Courier New"/>
              </a:rPr>
              <a:t>TreeSet</a:t>
            </a:r>
            <a:r>
              <a:rPr b="1" i="0" lang="en-US" sz="2600" u="none" cap="none" strike="noStrike">
                <a:solidFill>
                  <a:schemeClr val="dk1"/>
                </a:solidFill>
                <a:latin typeface="Arial"/>
                <a:ea typeface="Arial"/>
                <a:cs typeface="Arial"/>
                <a:sym typeface="Arial"/>
              </a:rPr>
              <a:t>: Implementation of </a:t>
            </a:r>
            <a:r>
              <a:rPr b="0" i="0" lang="en-US" sz="2600" u="none" cap="none" strike="noStrike">
                <a:solidFill>
                  <a:schemeClr val="dk1"/>
                </a:solidFill>
                <a:latin typeface="Courier New"/>
                <a:ea typeface="Courier New"/>
                <a:cs typeface="Courier New"/>
                <a:sym typeface="Courier New"/>
              </a:rPr>
              <a:t>Set</a:t>
            </a:r>
            <a:endParaRPr/>
          </a:p>
        </p:txBody>
      </p:sp>
      <p:sp>
        <p:nvSpPr>
          <p:cNvPr id="1958" name="Google Shape;1958;p204"/>
          <p:cNvSpPr txBox="1"/>
          <p:nvPr>
            <p:ph idx="1" type="body"/>
          </p:nvPr>
        </p:nvSpPr>
        <p:spPr>
          <a:xfrm>
            <a:off x="609600" y="1524000"/>
            <a:ext cx="7918500" cy="4419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SetExample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Set&lt;String&gt; set = new </a:t>
            </a:r>
            <a:r>
              <a:rPr b="1" i="0" lang="en-US" sz="1600" u="none">
                <a:solidFill>
                  <a:schemeClr val="dk1"/>
                </a:solidFill>
                <a:latin typeface="Courier New"/>
                <a:ea typeface="Courier New"/>
                <a:cs typeface="Courier New"/>
                <a:sym typeface="Courier New"/>
              </a:rPr>
              <a:t>TreeSet&lt;</a:t>
            </a:r>
            <a:r>
              <a:rPr b="0" i="0" lang="en-US" sz="1600" u="none">
                <a:solidFill>
                  <a:schemeClr val="dk1"/>
                </a:solidFill>
                <a:latin typeface="Courier New"/>
                <a:ea typeface="Courier New"/>
                <a:cs typeface="Courier New"/>
                <a:sym typeface="Courier New"/>
              </a:rPr>
              <a:t>&gt;();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set.add("one");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set.add("two");</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set.add("three");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set.add("three"); // not added, only unique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for (String item:set){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System.out.println("Item: " + item);</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1959" name="Google Shape;1959;p20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4"/>
          <p:cNvSpPr txBox="1"/>
          <p:nvPr/>
        </p:nvSpPr>
        <p:spPr>
          <a:xfrm>
            <a:off x="609600" y="1001712"/>
            <a:ext cx="7924800" cy="5094287"/>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8" name="Google Shape;238;p34"/>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Arrays and </a:t>
            </a:r>
            <a:r>
              <a:rPr b="1" i="0" lang="en-US" sz="2600" u="none" cap="none" strike="noStrike">
                <a:solidFill>
                  <a:schemeClr val="dk1"/>
                </a:solidFill>
                <a:latin typeface="Courier New"/>
                <a:ea typeface="Courier New"/>
                <a:cs typeface="Courier New"/>
                <a:sym typeface="Courier New"/>
              </a:rPr>
              <a:t>for-each</a:t>
            </a:r>
            <a:r>
              <a:rPr b="1" i="0" lang="en-US" sz="2600" u="none" cap="none" strike="noStrike">
                <a:solidFill>
                  <a:schemeClr val="dk1"/>
                </a:solidFill>
                <a:latin typeface="Arial"/>
                <a:ea typeface="Arial"/>
                <a:cs typeface="Arial"/>
                <a:sym typeface="Arial"/>
              </a:rPr>
              <a:t> Loop</a:t>
            </a:r>
            <a:endParaRPr/>
          </a:p>
        </p:txBody>
      </p:sp>
      <p:sp>
        <p:nvSpPr>
          <p:cNvPr id="239" name="Google Shape;239;p34"/>
          <p:cNvSpPr txBox="1"/>
          <p:nvPr>
            <p:ph idx="1" type="body"/>
          </p:nvPr>
        </p:nvSpPr>
        <p:spPr>
          <a:xfrm>
            <a:off x="609600" y="996950"/>
            <a:ext cx="7918450" cy="1751012"/>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class ArrayOperations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String[] names = new String[3];</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names[0] = "Blue Shirt";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names[1] = "Red Shirt";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names[2] = "Black Shirt";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int[] numbers = {100, 200, 300};</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for (String name:names){</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System.out.println("Name: " + name);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for (int number:numbers){</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System.out.println("Number: " + number);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p:txBody>
      </p:sp>
      <p:sp>
        <p:nvSpPr>
          <p:cNvPr id="240" name="Google Shape;240;p34"/>
          <p:cNvSpPr/>
          <p:nvPr/>
        </p:nvSpPr>
        <p:spPr>
          <a:xfrm>
            <a:off x="5029200" y="2514600"/>
            <a:ext cx="1828800" cy="762000"/>
          </a:xfrm>
          <a:prstGeom prst="wedgeRectCallout">
            <a:avLst>
              <a:gd fmla="val -20809" name="adj1"/>
              <a:gd fmla="val 2342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Arrays are objects. Array objects have a final field length.</a:t>
            </a:r>
            <a:endParaRPr/>
          </a:p>
        </p:txBody>
      </p:sp>
      <p:sp>
        <p:nvSpPr>
          <p:cNvPr id="241" name="Google Shape;241;p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4" name="Shape 1964"/>
        <p:cNvGrpSpPr/>
        <p:nvPr/>
      </p:nvGrpSpPr>
      <p:grpSpPr>
        <a:xfrm>
          <a:off x="0" y="0"/>
          <a:ext cx="0" cy="0"/>
          <a:chOff x="0" y="0"/>
          <a:chExt cx="0" cy="0"/>
        </a:xfrm>
      </p:grpSpPr>
      <p:sp>
        <p:nvSpPr>
          <p:cNvPr id="1965" name="Google Shape;1965;p20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Map</a:t>
            </a:r>
            <a:r>
              <a:rPr b="1" i="0" lang="en-US" sz="2600" u="none" cap="none" strike="noStrike">
                <a:solidFill>
                  <a:schemeClr val="dk1"/>
                </a:solidFill>
                <a:latin typeface="Arial"/>
                <a:ea typeface="Arial"/>
                <a:cs typeface="Arial"/>
                <a:sym typeface="Arial"/>
              </a:rPr>
              <a:t> Interface</a:t>
            </a:r>
            <a:endParaRPr/>
          </a:p>
        </p:txBody>
      </p:sp>
      <p:sp>
        <p:nvSpPr>
          <p:cNvPr id="1966" name="Google Shape;1966;p20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collection that stores multiple key-value pairs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Key: Unique identifier for each element in a collection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Value: A value stored in the element associated with the key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Called “associative arrays” in other languages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Duke-Reading-Map.gif" id="1967" name="Google Shape;1967;p205"/>
          <p:cNvPicPr preferRelativeResize="0"/>
          <p:nvPr/>
        </p:nvPicPr>
        <p:blipFill rotWithShape="1">
          <a:blip r:embed="rId3">
            <a:alphaModFix/>
          </a:blip>
          <a:srcRect b="0" l="0" r="0" t="0"/>
          <a:stretch/>
        </p:blipFill>
        <p:spPr>
          <a:xfrm>
            <a:off x="6248400" y="3733800"/>
            <a:ext cx="2381250" cy="2352675"/>
          </a:xfrm>
          <a:prstGeom prst="rect">
            <a:avLst/>
          </a:prstGeom>
          <a:noFill/>
          <a:ln>
            <a:noFill/>
          </a:ln>
        </p:spPr>
      </p:pic>
      <p:graphicFrame>
        <p:nvGraphicFramePr>
          <p:cNvPr id="1968" name="Google Shape;1968;p205"/>
          <p:cNvGraphicFramePr/>
          <p:nvPr/>
        </p:nvGraphicFramePr>
        <p:xfrm>
          <a:off x="685800" y="4343400"/>
          <a:ext cx="3000000" cy="3000000"/>
        </p:xfrm>
        <a:graphic>
          <a:graphicData uri="http://schemas.openxmlformats.org/drawingml/2006/table">
            <a:tbl>
              <a:tblPr>
                <a:noFill/>
                <a:tableStyleId>{A0095474-483F-4493-A76D-1D2E1571B2CC}</a:tableStyleId>
              </a:tblPr>
              <a:tblGrid>
                <a:gridCol w="1676400"/>
                <a:gridCol w="2971800"/>
              </a:tblGrid>
              <a:tr h="406400">
                <a:tc>
                  <a:txBody>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Key</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Value</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r>
              <a:tr h="4064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101</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Blue Shirt</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4064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102</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Black Shirt</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4064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103</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Gray Shirt</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bl>
          </a:graphicData>
        </a:graphic>
      </p:graphicFrame>
      <p:sp>
        <p:nvSpPr>
          <p:cNvPr id="1969" name="Google Shape;1969;p20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4" name="Shape 1974"/>
        <p:cNvGrpSpPr/>
        <p:nvPr/>
      </p:nvGrpSpPr>
      <p:grpSpPr>
        <a:xfrm>
          <a:off x="0" y="0"/>
          <a:ext cx="0" cy="0"/>
          <a:chOff x="0" y="0"/>
          <a:chExt cx="0" cy="0"/>
        </a:xfrm>
      </p:grpSpPr>
      <p:sp>
        <p:nvSpPr>
          <p:cNvPr id="1975" name="Google Shape;1975;p206"/>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Map</a:t>
            </a:r>
            <a:r>
              <a:rPr b="1" i="0" lang="en-US" sz="2600" u="none" cap="none" strike="noStrike">
                <a:solidFill>
                  <a:schemeClr val="dk1"/>
                </a:solidFill>
                <a:latin typeface="Arial"/>
                <a:ea typeface="Arial"/>
                <a:cs typeface="Arial"/>
                <a:sym typeface="Arial"/>
              </a:rPr>
              <a:t> Types</a:t>
            </a:r>
            <a:endParaRPr/>
          </a:p>
        </p:txBody>
      </p:sp>
      <p:sp>
        <p:nvSpPr>
          <p:cNvPr id="1976" name="Google Shape;1976;p206"/>
          <p:cNvSpPr txBox="1"/>
          <p:nvPr/>
        </p:nvSpPr>
        <p:spPr>
          <a:xfrm>
            <a:off x="838200" y="3124200"/>
            <a:ext cx="2209800" cy="9144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0" i="0" lang="en-US" sz="1800" u="none">
                <a:solidFill>
                  <a:schemeClr val="accent2"/>
                </a:solidFill>
                <a:latin typeface="Arial"/>
                <a:ea typeface="Arial"/>
                <a:cs typeface="Arial"/>
                <a:sym typeface="Arial"/>
              </a:rPr>
              <a:t>&lt;Interface&gt;</a:t>
            </a:r>
            <a:br>
              <a:rPr b="0" i="0" lang="en-US" sz="1800" u="none">
                <a:solidFill>
                  <a:schemeClr val="accent2"/>
                </a:solidFill>
                <a:latin typeface="Arial"/>
                <a:ea typeface="Arial"/>
                <a:cs typeface="Arial"/>
                <a:sym typeface="Arial"/>
              </a:rPr>
            </a:br>
            <a:r>
              <a:rPr b="0" i="0" lang="en-US" sz="1800" u="none">
                <a:solidFill>
                  <a:schemeClr val="dk1"/>
                </a:solidFill>
                <a:latin typeface="Courier New"/>
                <a:ea typeface="Courier New"/>
                <a:cs typeface="Courier New"/>
                <a:sym typeface="Courier New"/>
              </a:rPr>
              <a:t>SortedMap</a:t>
            </a:r>
            <a:endParaRPr/>
          </a:p>
        </p:txBody>
      </p:sp>
      <p:sp>
        <p:nvSpPr>
          <p:cNvPr id="1977" name="Google Shape;1977;p206"/>
          <p:cNvSpPr txBox="1"/>
          <p:nvPr/>
        </p:nvSpPr>
        <p:spPr>
          <a:xfrm>
            <a:off x="5867400" y="3200400"/>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HashMap</a:t>
            </a:r>
            <a:endParaRPr/>
          </a:p>
        </p:txBody>
      </p:sp>
      <p:sp>
        <p:nvSpPr>
          <p:cNvPr id="1978" name="Google Shape;1978;p206"/>
          <p:cNvSpPr txBox="1"/>
          <p:nvPr/>
        </p:nvSpPr>
        <p:spPr>
          <a:xfrm>
            <a:off x="1143000" y="5029200"/>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TreeMap</a:t>
            </a:r>
            <a:endParaRPr/>
          </a:p>
        </p:txBody>
      </p:sp>
      <p:sp>
        <p:nvSpPr>
          <p:cNvPr id="1979" name="Google Shape;1979;p206"/>
          <p:cNvSpPr txBox="1"/>
          <p:nvPr/>
        </p:nvSpPr>
        <p:spPr>
          <a:xfrm>
            <a:off x="2590800" y="1524000"/>
            <a:ext cx="3200400" cy="9906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Arial"/>
              <a:buNone/>
            </a:pPr>
            <a:r>
              <a:rPr b="0" i="0" lang="en-US" sz="2400" u="none">
                <a:solidFill>
                  <a:schemeClr val="accent2"/>
                </a:solidFill>
                <a:latin typeface="Arial"/>
                <a:ea typeface="Arial"/>
                <a:cs typeface="Arial"/>
                <a:sym typeface="Arial"/>
              </a:rPr>
              <a:t>&lt;Interface&gt;</a:t>
            </a:r>
            <a:endParaRPr/>
          </a:p>
          <a:p>
            <a:pPr indent="0" lvl="0" marL="0" marR="0" rtl="0" algn="ctr">
              <a:lnSpc>
                <a:spcPct val="100000"/>
              </a:lnSpc>
              <a:spcBef>
                <a:spcPts val="480"/>
              </a:spcBef>
              <a:spcAft>
                <a:spcPts val="0"/>
              </a:spcAft>
              <a:buClr>
                <a:schemeClr val="dk1"/>
              </a:buClr>
              <a:buSzPts val="2400"/>
              <a:buFont typeface="Courier New"/>
              <a:buNone/>
            </a:pPr>
            <a:r>
              <a:rPr b="0" i="0" lang="en-US" sz="2400" u="none">
                <a:solidFill>
                  <a:schemeClr val="dk1"/>
                </a:solidFill>
                <a:latin typeface="Courier New"/>
                <a:ea typeface="Courier New"/>
                <a:cs typeface="Courier New"/>
                <a:sym typeface="Courier New"/>
              </a:rPr>
              <a:t>Map</a:t>
            </a:r>
            <a:endParaRPr/>
          </a:p>
        </p:txBody>
      </p:sp>
      <p:cxnSp>
        <p:nvCxnSpPr>
          <p:cNvPr id="1980" name="Google Shape;1980;p206"/>
          <p:cNvCxnSpPr/>
          <p:nvPr/>
        </p:nvCxnSpPr>
        <p:spPr>
          <a:xfrm rot="-5400000">
            <a:off x="1714500" y="2247900"/>
            <a:ext cx="1104900" cy="647700"/>
          </a:xfrm>
          <a:prstGeom prst="bentConnector2">
            <a:avLst/>
          </a:prstGeom>
          <a:noFill/>
          <a:ln cap="flat" cmpd="sng" w="28575">
            <a:solidFill>
              <a:schemeClr val="dk1"/>
            </a:solidFill>
            <a:prstDash val="solid"/>
            <a:round/>
            <a:headEnd len="med" w="med" type="none"/>
            <a:tailEnd len="med" w="med" type="triangle"/>
          </a:ln>
        </p:spPr>
      </p:cxnSp>
      <p:cxnSp>
        <p:nvCxnSpPr>
          <p:cNvPr id="1981" name="Google Shape;1981;p206"/>
          <p:cNvCxnSpPr/>
          <p:nvPr/>
        </p:nvCxnSpPr>
        <p:spPr>
          <a:xfrm flipH="1" rot="5400000">
            <a:off x="5832500" y="2168550"/>
            <a:ext cx="1028700" cy="958800"/>
          </a:xfrm>
          <a:prstGeom prst="bentConnector2">
            <a:avLst/>
          </a:prstGeom>
          <a:noFill/>
          <a:ln cap="flat" cmpd="sng" w="28575">
            <a:solidFill>
              <a:schemeClr val="dk1"/>
            </a:solidFill>
            <a:prstDash val="solid"/>
            <a:round/>
            <a:headEnd len="med" w="med" type="none"/>
            <a:tailEnd len="med" w="med" type="triangle"/>
          </a:ln>
        </p:spPr>
      </p:cxnSp>
      <p:cxnSp>
        <p:nvCxnSpPr>
          <p:cNvPr id="1982" name="Google Shape;1982;p206"/>
          <p:cNvCxnSpPr/>
          <p:nvPr/>
        </p:nvCxnSpPr>
        <p:spPr>
          <a:xfrm>
            <a:off x="1981200" y="4038600"/>
            <a:ext cx="0" cy="914400"/>
          </a:xfrm>
          <a:prstGeom prst="straightConnector1">
            <a:avLst/>
          </a:prstGeom>
          <a:noFill/>
          <a:ln cap="flat" cmpd="sng" w="28575">
            <a:solidFill>
              <a:schemeClr val="dk1"/>
            </a:solidFill>
            <a:prstDash val="solid"/>
            <a:miter lim="800000"/>
            <a:headEnd len="med" w="med" type="triangle"/>
            <a:tailEnd len="med" w="med" type="none"/>
          </a:ln>
        </p:spPr>
      </p:cxnSp>
      <p:sp>
        <p:nvSpPr>
          <p:cNvPr id="1983" name="Google Shape;1983;p206"/>
          <p:cNvSpPr txBox="1"/>
          <p:nvPr/>
        </p:nvSpPr>
        <p:spPr>
          <a:xfrm>
            <a:off x="3505200" y="3200400"/>
            <a:ext cx="1676400" cy="457200"/>
          </a:xfrm>
          <a:prstGeom prst="rect">
            <a:avLst/>
          </a:prstGeom>
          <a:solidFill>
            <a:srgbClr val="D9D9D9"/>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Hashtable</a:t>
            </a:r>
            <a:endParaRPr/>
          </a:p>
        </p:txBody>
      </p:sp>
      <p:cxnSp>
        <p:nvCxnSpPr>
          <p:cNvPr id="1984" name="Google Shape;1984;p206"/>
          <p:cNvCxnSpPr/>
          <p:nvPr/>
        </p:nvCxnSpPr>
        <p:spPr>
          <a:xfrm>
            <a:off x="4267200" y="2514600"/>
            <a:ext cx="0" cy="685800"/>
          </a:xfrm>
          <a:prstGeom prst="straightConnector1">
            <a:avLst/>
          </a:prstGeom>
          <a:noFill/>
          <a:ln cap="flat" cmpd="sng" w="28575">
            <a:solidFill>
              <a:schemeClr val="dk1"/>
            </a:solidFill>
            <a:prstDash val="solid"/>
            <a:miter lim="800000"/>
            <a:headEnd len="med" w="med" type="triangle"/>
            <a:tailEnd len="med" w="med" type="none"/>
          </a:ln>
        </p:spPr>
      </p:cxnSp>
      <p:sp>
        <p:nvSpPr>
          <p:cNvPr id="1985" name="Google Shape;1985;p20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Google Shape;1991;p207"/>
          <p:cNvSpPr txBox="1"/>
          <p:nvPr/>
        </p:nvSpPr>
        <p:spPr>
          <a:xfrm>
            <a:off x="598487" y="1371600"/>
            <a:ext cx="7935900" cy="449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92" name="Google Shape;1992;p20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TreeMap</a:t>
            </a:r>
            <a:r>
              <a:rPr b="1" i="0" lang="en-US" sz="2600" u="none" cap="none" strike="noStrike">
                <a:solidFill>
                  <a:schemeClr val="dk1"/>
                </a:solidFill>
                <a:latin typeface="Arial"/>
                <a:ea typeface="Arial"/>
                <a:cs typeface="Arial"/>
                <a:sym typeface="Arial"/>
              </a:rPr>
              <a:t>: Implementation of </a:t>
            </a:r>
            <a:r>
              <a:rPr b="1" i="0" lang="en-US" sz="2600" u="none" cap="none" strike="noStrike">
                <a:solidFill>
                  <a:schemeClr val="dk1"/>
                </a:solidFill>
                <a:latin typeface="Courier New"/>
                <a:ea typeface="Courier New"/>
                <a:cs typeface="Courier New"/>
                <a:sym typeface="Courier New"/>
              </a:rPr>
              <a:t>Map</a:t>
            </a:r>
            <a:endParaRPr/>
          </a:p>
        </p:txBody>
      </p:sp>
      <p:sp>
        <p:nvSpPr>
          <p:cNvPr id="1993" name="Google Shape;1993;p207"/>
          <p:cNvSpPr txBox="1"/>
          <p:nvPr>
            <p:ph idx="1" type="body"/>
          </p:nvPr>
        </p:nvSpPr>
        <p:spPr>
          <a:xfrm>
            <a:off x="609600" y="1219200"/>
            <a:ext cx="7918500" cy="4635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class MapExample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Map &lt;String, String&gt; partList = new </a:t>
            </a:r>
            <a:r>
              <a:rPr b="1" i="0" lang="en-US" sz="1400" u="none">
                <a:solidFill>
                  <a:schemeClr val="dk1"/>
                </a:solidFill>
                <a:latin typeface="Courier New"/>
                <a:ea typeface="Courier New"/>
                <a:cs typeface="Courier New"/>
                <a:sym typeface="Courier New"/>
              </a:rPr>
              <a:t>TreeMap&lt;&gt;();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partList.put(“S001", "Blue Polo Shirt");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partList.put(“S002", "Black Polo Shirt");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partList.put(“H001", "Duke Hat");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partList.put(“S002", "Black T-Shirt"); // Overwrite value</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Set&lt;String&gt; keys = partList.keySet();</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 Part List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for (String key:keys){</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System.out.println("Part#: " + key + " " +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partList.get(key));</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p:txBody>
      </p:sp>
      <p:sp>
        <p:nvSpPr>
          <p:cNvPr id="1994" name="Google Shape;1994;p20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pic>
        <p:nvPicPr>
          <p:cNvPr descr="Duke-New-Series13_1.gif" id="2000" name="Google Shape;2000;p208"/>
          <p:cNvPicPr preferRelativeResize="0"/>
          <p:nvPr/>
        </p:nvPicPr>
        <p:blipFill rotWithShape="1">
          <a:blip r:embed="rId3">
            <a:alphaModFix/>
          </a:blip>
          <a:srcRect b="0" l="0" r="0" t="0"/>
          <a:stretch/>
        </p:blipFill>
        <p:spPr>
          <a:xfrm>
            <a:off x="4343400" y="3670300"/>
            <a:ext cx="4343399" cy="2654300"/>
          </a:xfrm>
          <a:prstGeom prst="rect">
            <a:avLst/>
          </a:prstGeom>
          <a:noFill/>
          <a:ln>
            <a:noFill/>
          </a:ln>
        </p:spPr>
      </p:pic>
      <p:sp>
        <p:nvSpPr>
          <p:cNvPr id="2001" name="Google Shape;2001;p20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Deque</a:t>
            </a:r>
            <a:r>
              <a:rPr b="1" i="0" lang="en-US" sz="2600" u="none" cap="none" strike="noStrike">
                <a:solidFill>
                  <a:schemeClr val="dk1"/>
                </a:solidFill>
                <a:latin typeface="Arial"/>
                <a:ea typeface="Arial"/>
                <a:cs typeface="Arial"/>
                <a:sym typeface="Arial"/>
              </a:rPr>
              <a:t> Interface</a:t>
            </a:r>
            <a:endParaRPr/>
          </a:p>
        </p:txBody>
      </p:sp>
      <p:sp>
        <p:nvSpPr>
          <p:cNvPr id="2002" name="Google Shape;2002;p208"/>
          <p:cNvSpPr txBox="1"/>
          <p:nvPr>
            <p:ph idx="1" type="body"/>
          </p:nvPr>
        </p:nvSpPr>
        <p:spPr>
          <a:xfrm>
            <a:off x="609600" y="1447800"/>
            <a:ext cx="7918500" cy="3066900"/>
          </a:xfrm>
          <a:prstGeom prst="rect">
            <a:avLst/>
          </a:prstGeom>
          <a:noFill/>
          <a:ln>
            <a:noFill/>
          </a:ln>
        </p:spPr>
        <p:txBody>
          <a:bodyPr anchorCtr="0" anchor="t" bIns="12700" lIns="12700" spcFirstLastPara="1" rIns="12700" wrap="square" tIns="12700">
            <a:noAutofit/>
          </a:bodyPr>
          <a:lstStyle/>
          <a:p>
            <a:pPr indent="-5746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A collection that can be used as a stack or a queue</a:t>
            </a:r>
            <a:endParaRPr/>
          </a:p>
          <a:p>
            <a:pPr indent="-5746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 means a “double-ended queue” (and is pronounced “deck”).</a:t>
            </a:r>
            <a:endParaRPr/>
          </a:p>
          <a:p>
            <a:pPr indent="-5746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queue provides FIFO (first in, first out) operations: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add(e)</a:t>
            </a:r>
            <a:r>
              <a:rPr b="0" i="0" lang="en-US" sz="2000" u="none" cap="none" strike="noStrike">
                <a:solidFill>
                  <a:schemeClr val="dk1"/>
                </a:solidFill>
                <a:latin typeface="Arial"/>
                <a:ea typeface="Arial"/>
                <a:cs typeface="Arial"/>
                <a:sym typeface="Arial"/>
              </a:rPr>
              <a:t> and </a:t>
            </a:r>
            <a:r>
              <a:rPr b="0" i="0" lang="en-US" sz="2000" u="none" cap="none" strike="noStrike">
                <a:solidFill>
                  <a:schemeClr val="dk1"/>
                </a:solidFill>
                <a:latin typeface="Courier New"/>
                <a:ea typeface="Courier New"/>
                <a:cs typeface="Courier New"/>
                <a:sym typeface="Courier New"/>
              </a:rPr>
              <a:t>remove() </a:t>
            </a:r>
            <a:r>
              <a:rPr b="0" i="0" lang="en-US" sz="2000" u="none" cap="none" strike="noStrike">
                <a:solidFill>
                  <a:schemeClr val="dk1"/>
                </a:solidFill>
                <a:latin typeface="Arial"/>
                <a:ea typeface="Arial"/>
                <a:cs typeface="Arial"/>
                <a:sym typeface="Arial"/>
              </a:rPr>
              <a:t>methods</a:t>
            </a:r>
            <a:endParaRPr/>
          </a:p>
          <a:p>
            <a:pPr indent="-5746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stack provides LIFO (last in, first out) operations: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push(e)</a:t>
            </a:r>
            <a:r>
              <a:rPr b="0" i="0" lang="en-US" sz="2000" u="none" cap="none" strike="noStrike">
                <a:solidFill>
                  <a:schemeClr val="dk1"/>
                </a:solidFill>
                <a:latin typeface="Arial"/>
                <a:ea typeface="Arial"/>
                <a:cs typeface="Arial"/>
                <a:sym typeface="Arial"/>
              </a:rPr>
              <a:t> and </a:t>
            </a:r>
            <a:r>
              <a:rPr b="0" i="0" lang="en-US" sz="2000" u="none" cap="none" strike="noStrike">
                <a:solidFill>
                  <a:schemeClr val="dk1"/>
                </a:solidFill>
                <a:latin typeface="Courier New"/>
                <a:ea typeface="Courier New"/>
                <a:cs typeface="Courier New"/>
                <a:sym typeface="Courier New"/>
              </a:rPr>
              <a:t>pop() </a:t>
            </a:r>
            <a:r>
              <a:rPr b="0" i="0" lang="en-US" sz="2000" u="none" cap="none" strike="noStrike">
                <a:solidFill>
                  <a:schemeClr val="dk1"/>
                </a:solidFill>
                <a:latin typeface="Arial"/>
                <a:ea typeface="Arial"/>
                <a:cs typeface="Arial"/>
                <a:sym typeface="Arial"/>
              </a:rPr>
              <a:t>methods</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003" name="Google Shape;2003;p20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09"/>
          <p:cNvSpPr txBox="1"/>
          <p:nvPr/>
        </p:nvSpPr>
        <p:spPr>
          <a:xfrm>
            <a:off x="598487" y="1524000"/>
            <a:ext cx="7931100" cy="4419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10" name="Google Shape;2010;p20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Stack with </a:t>
            </a:r>
            <a:r>
              <a:rPr b="1" i="0" lang="en-US" sz="2600" u="none" cap="none" strike="noStrike">
                <a:solidFill>
                  <a:schemeClr val="dk1"/>
                </a:solidFill>
                <a:latin typeface="Courier New"/>
                <a:ea typeface="Courier New"/>
                <a:cs typeface="Courier New"/>
                <a:sym typeface="Courier New"/>
              </a:rPr>
              <a:t>Deque</a:t>
            </a:r>
            <a:r>
              <a:rPr b="1" i="0" lang="en-US" sz="2600" u="none" cap="none" strike="noStrike">
                <a:solidFill>
                  <a:schemeClr val="dk1"/>
                </a:solidFill>
                <a:latin typeface="Arial"/>
                <a:ea typeface="Arial"/>
                <a:cs typeface="Arial"/>
                <a:sym typeface="Arial"/>
              </a:rPr>
              <a:t>: Example</a:t>
            </a:r>
            <a:endParaRPr/>
          </a:p>
        </p:txBody>
      </p:sp>
      <p:sp>
        <p:nvSpPr>
          <p:cNvPr id="2011" name="Google Shape;2011;p209"/>
          <p:cNvSpPr txBox="1"/>
          <p:nvPr>
            <p:ph idx="1" type="body"/>
          </p:nvPr>
        </p:nvSpPr>
        <p:spPr>
          <a:xfrm>
            <a:off x="692150" y="1601787"/>
            <a:ext cx="7918500" cy="17511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TestStack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Deque&lt;String&gt; stack = new ArrayDeque&lt;&gt;();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stack.push("one");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stack.push("two");</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stack.push("three");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int size = stack.size() - 1;</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while (size &gt;= 0 )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System.out.println(stack.pop());</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size--;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2012" name="Google Shape;2012;p20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7" name="Shape 2017"/>
        <p:cNvGrpSpPr/>
        <p:nvPr/>
      </p:nvGrpSpPr>
      <p:grpSpPr>
        <a:xfrm>
          <a:off x="0" y="0"/>
          <a:ext cx="0" cy="0"/>
          <a:chOff x="0" y="0"/>
          <a:chExt cx="0" cy="0"/>
        </a:xfrm>
      </p:grpSpPr>
      <p:sp>
        <p:nvSpPr>
          <p:cNvPr id="2018" name="Google Shape;2018;p21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Ordering Collections</a:t>
            </a:r>
            <a:endParaRPr/>
          </a:p>
        </p:txBody>
      </p:sp>
      <p:sp>
        <p:nvSpPr>
          <p:cNvPr id="2019" name="Google Shape;2019;p210"/>
          <p:cNvSpPr txBox="1"/>
          <p:nvPr>
            <p:ph idx="1" type="body"/>
          </p:nvPr>
        </p:nvSpPr>
        <p:spPr>
          <a:xfrm>
            <a:off x="609600" y="1447800"/>
            <a:ext cx="7918500" cy="4137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Comparable</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Comparator</a:t>
            </a:r>
            <a:r>
              <a:rPr b="0" i="0" lang="en-US" sz="2200" u="none" cap="none" strike="noStrike">
                <a:solidFill>
                  <a:schemeClr val="dk1"/>
                </a:solidFill>
                <a:latin typeface="Arial"/>
                <a:ea typeface="Arial"/>
                <a:cs typeface="Arial"/>
                <a:sym typeface="Arial"/>
              </a:rPr>
              <a:t> interfaces are used to sort collections.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Both are implemented by using generics.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the </a:t>
            </a:r>
            <a:r>
              <a:rPr b="0" i="0" lang="en-US" sz="2200" u="none" cap="none" strike="noStrike">
                <a:solidFill>
                  <a:schemeClr val="dk1"/>
                </a:solidFill>
                <a:latin typeface="Courier New"/>
                <a:ea typeface="Courier New"/>
                <a:cs typeface="Courier New"/>
                <a:sym typeface="Courier New"/>
              </a:rPr>
              <a:t>Comparable</a:t>
            </a:r>
            <a:r>
              <a:rPr b="0" i="0" lang="en-US" sz="22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Overrides the </a:t>
            </a:r>
            <a:r>
              <a:rPr b="0" i="0" lang="en-US" sz="2000" u="none" cap="none" strike="noStrike">
                <a:solidFill>
                  <a:schemeClr val="dk1"/>
                </a:solidFill>
                <a:latin typeface="Courier New"/>
                <a:ea typeface="Courier New"/>
                <a:cs typeface="Courier New"/>
                <a:sym typeface="Courier New"/>
              </a:rPr>
              <a:t>compareTo</a:t>
            </a:r>
            <a:r>
              <a:rPr b="0" i="0" lang="en-US" sz="2000" u="none" cap="none" strike="noStrike">
                <a:solidFill>
                  <a:schemeClr val="dk1"/>
                </a:solidFill>
                <a:latin typeface="Arial"/>
                <a:ea typeface="Arial"/>
                <a:cs typeface="Arial"/>
                <a:sym typeface="Arial"/>
              </a:rPr>
              <a:t> method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Provides only one sort option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Comparator</a:t>
            </a:r>
            <a:r>
              <a:rPr b="0" i="0" lang="en-US" sz="22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Is implemented by using the </a:t>
            </a:r>
            <a:r>
              <a:rPr b="0" i="0" lang="en-US" sz="2000" u="none" cap="none" strike="noStrike">
                <a:solidFill>
                  <a:schemeClr val="dk1"/>
                </a:solidFill>
                <a:latin typeface="Courier New"/>
                <a:ea typeface="Courier New"/>
                <a:cs typeface="Courier New"/>
                <a:sym typeface="Courier New"/>
              </a:rPr>
              <a:t>compare</a:t>
            </a:r>
            <a:r>
              <a:rPr b="0" i="0" lang="en-US" sz="2000" u="none" cap="none" strike="noStrike">
                <a:solidFill>
                  <a:schemeClr val="dk1"/>
                </a:solidFill>
                <a:latin typeface="Arial"/>
                <a:ea typeface="Arial"/>
                <a:cs typeface="Arial"/>
                <a:sym typeface="Arial"/>
              </a:rPr>
              <a:t> method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Enables you to create multiple </a:t>
            </a:r>
            <a:r>
              <a:rPr b="0" i="0" lang="en-US" sz="2000" u="none" cap="none" strike="noStrike">
                <a:solidFill>
                  <a:schemeClr val="dk1"/>
                </a:solidFill>
                <a:latin typeface="Courier New"/>
                <a:ea typeface="Courier New"/>
                <a:cs typeface="Courier New"/>
                <a:sym typeface="Courier New"/>
              </a:rPr>
              <a:t>Comparator</a:t>
            </a:r>
            <a:r>
              <a:rPr b="0" i="0" lang="en-US" sz="2000" u="none" cap="none" strike="noStrike">
                <a:solidFill>
                  <a:schemeClr val="dk1"/>
                </a:solidFill>
                <a:latin typeface="Arial"/>
                <a:ea typeface="Arial"/>
                <a:cs typeface="Arial"/>
                <a:sym typeface="Arial"/>
              </a:rPr>
              <a:t> classes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Enables you to create and use numerous sorting options</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020" name="Google Shape;2020;p21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211"/>
          <p:cNvSpPr txBox="1"/>
          <p:nvPr/>
        </p:nvSpPr>
        <p:spPr>
          <a:xfrm>
            <a:off x="598487" y="1371600"/>
            <a:ext cx="8088300" cy="4343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27" name="Google Shape;2027;p21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Comparable</a:t>
            </a:r>
            <a:r>
              <a:rPr b="1" i="0" lang="en-US" sz="2600" u="none" cap="none" strike="noStrike">
                <a:solidFill>
                  <a:schemeClr val="dk1"/>
                </a:solidFill>
                <a:latin typeface="Arial"/>
                <a:ea typeface="Arial"/>
                <a:cs typeface="Arial"/>
                <a:sym typeface="Arial"/>
              </a:rPr>
              <a:t>: Example</a:t>
            </a:r>
            <a:endParaRPr/>
          </a:p>
        </p:txBody>
      </p:sp>
      <p:sp>
        <p:nvSpPr>
          <p:cNvPr id="2028" name="Google Shape;2028;p211"/>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class ComparableStudent implements Comparable&lt;ComparableStudent&gt;{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private String name; private long id = 0; private double gpa = 0.0;</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ComparableStudent(String name, long id, double gpa){</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Additional code here</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String getName(){ return this.name;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Additional code here</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int compareTo(ComparableStudent s){</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int result = this.name.compareTo(s.getName());</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if (result &gt; 0) { return 1; }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else if (result &lt; 0){ return -1; }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else { return 0;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p:txBody>
      </p:sp>
      <p:sp>
        <p:nvSpPr>
          <p:cNvPr id="2029" name="Google Shape;2029;p2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212"/>
          <p:cNvSpPr txBox="1"/>
          <p:nvPr/>
        </p:nvSpPr>
        <p:spPr>
          <a:xfrm>
            <a:off x="604837" y="1447800"/>
            <a:ext cx="8310600" cy="3352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public class TestComparable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public static void main(String[] args){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Set&lt;ComparableStudent&gt; studentList = new TreeSet&lt;&gt;();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studentList.add(new ComparableStudent("Thomas Jefferson", 1111, 3.8));</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studentList.add(new ComparableStudent("John Adams", 2222, 3.9));</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studentList.add(new ComparableStudent("George Washington", 3333, 3.4));</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for(ComparableStudent student:studentList){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System.out.println(student);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1400" u="none">
              <a:solidFill>
                <a:schemeClr val="dk1"/>
              </a:solidFill>
              <a:latin typeface="Courier New"/>
              <a:ea typeface="Courier New"/>
              <a:cs typeface="Courier New"/>
              <a:sym typeface="Courier New"/>
            </a:endParaRPr>
          </a:p>
        </p:txBody>
      </p:sp>
      <p:sp>
        <p:nvSpPr>
          <p:cNvPr id="2036" name="Google Shape;2036;p21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Comparable</a:t>
            </a:r>
            <a:r>
              <a:rPr b="1" i="0" lang="en-US" sz="2600" u="none" cap="none" strike="noStrike">
                <a:solidFill>
                  <a:schemeClr val="dk1"/>
                </a:solidFill>
                <a:latin typeface="Arial"/>
                <a:ea typeface="Arial"/>
                <a:cs typeface="Arial"/>
                <a:sym typeface="Arial"/>
              </a:rPr>
              <a:t> Test: Example</a:t>
            </a:r>
            <a:endParaRPr/>
          </a:p>
        </p:txBody>
      </p:sp>
      <p:sp>
        <p:nvSpPr>
          <p:cNvPr id="2037" name="Google Shape;2037;p21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21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Comparator</a:t>
            </a:r>
            <a:r>
              <a:rPr b="1" i="0" lang="en-US" sz="2600" u="none" cap="none" strike="noStrike">
                <a:solidFill>
                  <a:schemeClr val="dk1"/>
                </a:solidFill>
                <a:latin typeface="Arial"/>
                <a:ea typeface="Arial"/>
                <a:cs typeface="Arial"/>
                <a:sym typeface="Arial"/>
              </a:rPr>
              <a:t> Interface</a:t>
            </a:r>
            <a:endParaRPr/>
          </a:p>
        </p:txBody>
      </p:sp>
      <p:sp>
        <p:nvSpPr>
          <p:cNvPr id="2044" name="Google Shape;2044;p213"/>
          <p:cNvSpPr txBox="1"/>
          <p:nvPr>
            <p:ph idx="1" type="body"/>
          </p:nvPr>
        </p:nvSpPr>
        <p:spPr>
          <a:xfrm>
            <a:off x="609600" y="1447800"/>
            <a:ext cx="7918500" cy="1582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Is implemented by using the </a:t>
            </a:r>
            <a:r>
              <a:rPr b="0" i="0" lang="en-US" sz="2200" u="none" cap="none" strike="noStrike">
                <a:solidFill>
                  <a:schemeClr val="dk1"/>
                </a:solidFill>
                <a:latin typeface="Courier New"/>
                <a:ea typeface="Courier New"/>
                <a:cs typeface="Courier New"/>
                <a:sym typeface="Courier New"/>
              </a:rPr>
              <a:t>compare</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Enables you to create multiple </a:t>
            </a:r>
            <a:r>
              <a:rPr b="0" i="0" lang="en-US" sz="2200" u="none" cap="none" strike="noStrike">
                <a:solidFill>
                  <a:schemeClr val="dk1"/>
                </a:solidFill>
                <a:latin typeface="Courier New"/>
                <a:ea typeface="Courier New"/>
                <a:cs typeface="Courier New"/>
                <a:sym typeface="Courier New"/>
              </a:rPr>
              <a:t>Comparator</a:t>
            </a:r>
            <a:r>
              <a:rPr b="0" i="0" lang="en-US" sz="2200" u="none" cap="none" strike="noStrike">
                <a:solidFill>
                  <a:schemeClr val="dk1"/>
                </a:solidFill>
                <a:latin typeface="Arial"/>
                <a:ea typeface="Arial"/>
                <a:cs typeface="Arial"/>
                <a:sym typeface="Arial"/>
              </a:rPr>
              <a:t>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Enables you to create and use numerous sorting options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045" name="Google Shape;2045;p21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214"/>
          <p:cNvSpPr txBox="1"/>
          <p:nvPr/>
        </p:nvSpPr>
        <p:spPr>
          <a:xfrm>
            <a:off x="609600" y="1295400"/>
            <a:ext cx="7924800" cy="2362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52" name="Google Shape;2052;p214"/>
          <p:cNvSpPr txBox="1"/>
          <p:nvPr/>
        </p:nvSpPr>
        <p:spPr>
          <a:xfrm>
            <a:off x="609600" y="3810000"/>
            <a:ext cx="7924800" cy="2209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53" name="Google Shape;2053;p21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Comparator</a:t>
            </a:r>
            <a:r>
              <a:rPr b="1" i="0" lang="en-US" sz="2600" u="none" cap="none" strike="noStrike">
                <a:solidFill>
                  <a:schemeClr val="dk1"/>
                </a:solidFill>
                <a:latin typeface="Arial"/>
                <a:ea typeface="Arial"/>
                <a:cs typeface="Arial"/>
                <a:sym typeface="Arial"/>
              </a:rPr>
              <a:t>: Example</a:t>
            </a:r>
            <a:endParaRPr/>
          </a:p>
        </p:txBody>
      </p:sp>
      <p:sp>
        <p:nvSpPr>
          <p:cNvPr id="2054" name="Google Shape;2054;p214"/>
          <p:cNvSpPr txBox="1"/>
          <p:nvPr>
            <p:ph idx="1" type="body"/>
          </p:nvPr>
        </p:nvSpPr>
        <p:spPr>
          <a:xfrm>
            <a:off x="609600" y="12954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public class StudentSortName implements Comparator&lt;Student&gt;{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public int compare(Student s1, Student s2){</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int result = s1.getName().compareTo(s2.getName());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if (result != 0) { return result;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else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return 0;  // Or do more comparing</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public class StudentSortGpa implements Comparator&lt;Student&gt;{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public int compare(Student s1, Student s2){</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if (s1.getGpa() &lt; s2.getGpa()) { return 1;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else if (s1.getGpa() &gt; s2.getGpa()) { return -1;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else { return 0;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a:t>
            </a:r>
            <a:endParaRPr/>
          </a:p>
        </p:txBody>
      </p:sp>
      <p:sp>
        <p:nvSpPr>
          <p:cNvPr id="2055" name="Google Shape;2055;p214"/>
          <p:cNvSpPr/>
          <p:nvPr/>
        </p:nvSpPr>
        <p:spPr>
          <a:xfrm>
            <a:off x="5257800" y="5181600"/>
            <a:ext cx="2379600" cy="762000"/>
          </a:xfrm>
          <a:prstGeom prst="wedgeRectCallout">
            <a:avLst>
              <a:gd fmla="val 5894" name="adj1"/>
              <a:gd fmla="val -5126"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Here the compare logic is reversed and results in descending order.</a:t>
            </a:r>
            <a:endParaRPr/>
          </a:p>
        </p:txBody>
      </p:sp>
      <p:sp>
        <p:nvSpPr>
          <p:cNvPr id="2056" name="Google Shape;2056;p21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7"/>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76" name="Google Shape;76;p17"/>
          <p:cNvSpPr txBox="1"/>
          <p:nvPr>
            <p:ph idx="1" type="body"/>
          </p:nvPr>
        </p:nvSpPr>
        <p:spPr>
          <a:xfrm>
            <a:off x="609600" y="12954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 do the following:</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simple Java classes</a:t>
            </a:r>
            <a:endParaRPr/>
          </a:p>
          <a:p>
            <a:pPr indent="-331787" lvl="2" marL="1020762"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primitive variables</a:t>
            </a:r>
            <a:endParaRPr/>
          </a:p>
          <a:p>
            <a:pPr indent="-331787" lvl="2" marL="1020762"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operators</a:t>
            </a:r>
            <a:endParaRPr/>
          </a:p>
          <a:p>
            <a:pPr indent="-331787" lvl="2" marL="1020762"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manipulate strings</a:t>
            </a:r>
            <a:endParaRPr/>
          </a:p>
          <a:p>
            <a:pPr indent="-331787" lvl="2" marL="1020762"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Manage Flow Control:</a:t>
            </a:r>
            <a:endParaRPr/>
          </a:p>
          <a:p>
            <a:pPr indent="-231774" lvl="3" marL="1366837" marR="0" rtl="0" algn="l">
              <a:lnSpc>
                <a:spcPct val="95000"/>
              </a:lnSpc>
              <a:spcBef>
                <a:spcPts val="40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Use </a:t>
            </a:r>
            <a:r>
              <a:rPr b="0" i="0" lang="en-US" sz="1800" u="none" cap="none" strike="noStrike">
                <a:solidFill>
                  <a:schemeClr val="dk1"/>
                </a:solidFill>
                <a:latin typeface="Courier New"/>
                <a:ea typeface="Courier New"/>
                <a:cs typeface="Courier New"/>
                <a:sym typeface="Courier New"/>
              </a:rPr>
              <a:t>if-else</a:t>
            </a:r>
            <a:r>
              <a:rPr b="0" i="0" lang="en-US" sz="1800" u="none" cap="none" strike="noStrike">
                <a:solidFill>
                  <a:schemeClr val="dk1"/>
                </a:solidFill>
                <a:latin typeface="Arial"/>
                <a:ea typeface="Arial"/>
                <a:cs typeface="Arial"/>
                <a:sym typeface="Arial"/>
              </a:rPr>
              <a:t> and </a:t>
            </a:r>
            <a:r>
              <a:rPr b="0" i="0" lang="en-US" sz="1800" u="none" cap="none" strike="noStrike">
                <a:solidFill>
                  <a:schemeClr val="dk1"/>
                </a:solidFill>
                <a:latin typeface="Courier New"/>
                <a:ea typeface="Courier New"/>
                <a:cs typeface="Courier New"/>
                <a:sym typeface="Courier New"/>
              </a:rPr>
              <a:t>switch</a:t>
            </a:r>
            <a:r>
              <a:rPr b="0" i="0" lang="en-US" sz="1800" u="none" cap="none" strike="noStrike">
                <a:solidFill>
                  <a:schemeClr val="dk1"/>
                </a:solidFill>
                <a:latin typeface="Arial"/>
                <a:ea typeface="Arial"/>
                <a:cs typeface="Arial"/>
                <a:sym typeface="Arial"/>
              </a:rPr>
              <a:t> statements</a:t>
            </a:r>
            <a:endParaRPr/>
          </a:p>
          <a:p>
            <a:pPr indent="-231774" lvl="3" marL="1366837" marR="0" rtl="0" algn="l">
              <a:lnSpc>
                <a:spcPct val="95000"/>
              </a:lnSpc>
              <a:spcBef>
                <a:spcPts val="40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Iterate with loops: </a:t>
            </a:r>
            <a:r>
              <a:rPr b="0" i="0" lang="en-US" sz="1800" u="none" cap="none" strike="noStrike">
                <a:solidFill>
                  <a:schemeClr val="dk1"/>
                </a:solidFill>
                <a:latin typeface="Courier New"/>
                <a:ea typeface="Courier New"/>
                <a:cs typeface="Courier New"/>
                <a:sym typeface="Courier New"/>
              </a:rPr>
              <a:t>while,do-while,for,</a:t>
            </a:r>
            <a:r>
              <a:rPr b="0" i="0" lang="en-US" sz="1800" u="none" cap="none" strike="noStrike">
                <a:solidFill>
                  <a:schemeClr val="dk1"/>
                </a:solidFill>
                <a:latin typeface="Arial"/>
                <a:ea typeface="Arial"/>
                <a:cs typeface="Arial"/>
                <a:sym typeface="Arial"/>
              </a:rPr>
              <a:t>enhanced</a:t>
            </a:r>
            <a:r>
              <a:rPr b="0" i="0" lang="en-US" sz="2200" u="none" cap="none" strike="noStrike">
                <a:solidFill>
                  <a:schemeClr val="dk1"/>
                </a:solidFill>
                <a:latin typeface="Courier New"/>
                <a:ea typeface="Courier New"/>
                <a:cs typeface="Courier New"/>
                <a:sym typeface="Courier New"/>
              </a:rPr>
              <a:t> </a:t>
            </a:r>
            <a:r>
              <a:rPr b="0" i="0" lang="en-US" sz="1800" u="none" cap="none" strike="noStrike">
                <a:solidFill>
                  <a:schemeClr val="dk1"/>
                </a:solidFill>
                <a:latin typeface="Courier New"/>
                <a:ea typeface="Courier New"/>
                <a:cs typeface="Courier New"/>
                <a:sym typeface="Courier New"/>
              </a:rPr>
              <a:t>for</a:t>
            </a:r>
            <a:r>
              <a:rPr b="0" i="0" lang="en-US" sz="2200" u="none" cap="none" strike="noStrike">
                <a:solidFill>
                  <a:schemeClr val="dk1"/>
                </a:solidFill>
                <a:latin typeface="Courier New"/>
                <a:ea typeface="Courier New"/>
                <a:cs typeface="Courier New"/>
                <a:sym typeface="Courier New"/>
              </a:rPr>
              <a:t> </a:t>
            </a:r>
            <a:endParaRPr/>
          </a:p>
          <a:p>
            <a:pPr indent="-331787" lvl="2" marL="1020762"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arrays</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Java fields, constructors,</a:t>
            </a:r>
            <a:endParaRPr/>
          </a:p>
          <a:p>
            <a:pPr indent="-460375" lvl="1" marL="574675" marR="0" rtl="0" algn="l">
              <a:lnSpc>
                <a:spcPct val="95000"/>
              </a:lnSpc>
              <a:spcBef>
                <a:spcPts val="40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      and methods</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t>
            </a:r>
            <a:r>
              <a:rPr b="0" i="0" lang="en-US" sz="2200" u="none" cap="none" strike="noStrike">
                <a:solidFill>
                  <a:schemeClr val="dk1"/>
                </a:solidFill>
                <a:latin typeface="Courier New"/>
                <a:ea typeface="Courier New"/>
                <a:cs typeface="Courier New"/>
                <a:sym typeface="Courier New"/>
              </a:rPr>
              <a:t>package</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import </a:t>
            </a:r>
            <a:endParaRPr/>
          </a:p>
          <a:p>
            <a:pPr indent="-460375" lvl="1" marL="574675" marR="0" rtl="0" algn="l">
              <a:lnSpc>
                <a:spcPct val="95000"/>
              </a:lnSpc>
              <a:spcBef>
                <a:spcPts val="400"/>
              </a:spcBef>
              <a:spcAft>
                <a:spcPts val="0"/>
              </a:spcAft>
              <a:buClr>
                <a:srgbClr val="FF0000"/>
              </a:buClr>
              <a:buSzPts val="2200"/>
              <a:buFont typeface="Arial"/>
              <a:buNone/>
            </a:pPr>
            <a:r>
              <a:rPr b="0" i="0" lang="en-US" sz="2200" u="none" cap="none" strike="noStrike">
                <a:solidFill>
                  <a:schemeClr val="dk1"/>
                </a:solidFill>
                <a:latin typeface="Courier New"/>
                <a:ea typeface="Courier New"/>
                <a:cs typeface="Courier New"/>
                <a:sym typeface="Courier New"/>
              </a:rPr>
              <a:t>   </a:t>
            </a:r>
            <a:r>
              <a:rPr b="0" i="0" lang="en-US" sz="2200" u="none" cap="none" strike="noStrike">
                <a:solidFill>
                  <a:schemeClr val="dk1"/>
                </a:solidFill>
                <a:latin typeface="Arial"/>
                <a:ea typeface="Arial"/>
                <a:cs typeface="Arial"/>
                <a:sym typeface="Arial"/>
              </a:rPr>
              <a:t>statements</a:t>
            </a:r>
            <a:endParaRPr/>
          </a:p>
        </p:txBody>
      </p:sp>
      <p:pic>
        <p:nvPicPr>
          <p:cNvPr descr="Duke-with-Dart.gif" id="77" name="Google Shape;77;p17"/>
          <p:cNvPicPr preferRelativeResize="0"/>
          <p:nvPr/>
        </p:nvPicPr>
        <p:blipFill rotWithShape="1">
          <a:blip r:embed="rId3">
            <a:alphaModFix/>
          </a:blip>
          <a:srcRect b="0" l="0" r="0" t="0"/>
          <a:stretch/>
        </p:blipFill>
        <p:spPr>
          <a:xfrm>
            <a:off x="5181600" y="4800600"/>
            <a:ext cx="3219450" cy="1355725"/>
          </a:xfrm>
          <a:prstGeom prst="rect">
            <a:avLst/>
          </a:prstGeom>
          <a:noFill/>
          <a:ln>
            <a:noFill/>
          </a:ln>
        </p:spPr>
      </p:pic>
      <p:sp>
        <p:nvSpPr>
          <p:cNvPr id="78" name="Google Shape;78;p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nvSpPr>
        <p:spPr>
          <a:xfrm>
            <a:off x="457200" y="914400"/>
            <a:ext cx="8305800" cy="5257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8" name="Google Shape;248;p35"/>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Strings</a:t>
            </a:r>
            <a:endParaRPr/>
          </a:p>
        </p:txBody>
      </p:sp>
      <p:sp>
        <p:nvSpPr>
          <p:cNvPr id="249" name="Google Shape;249;p35"/>
          <p:cNvSpPr txBox="1"/>
          <p:nvPr>
            <p:ph idx="4294967295" type="body"/>
          </p:nvPr>
        </p:nvSpPr>
        <p:spPr>
          <a:xfrm>
            <a:off x="609600" y="1068387"/>
            <a:ext cx="8229600" cy="1751012"/>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Strings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char letter = 'a';</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String string1 = "Hello";</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String string2 = "World";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String string3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String dontDoThis = new String ("Bad Practice");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string3 = string1 + string2; // Concatenate strings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System.out.println("Output: " + string3 + " " + letter);</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250" name="Google Shape;250;p3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1" name="Shape 2061"/>
        <p:cNvGrpSpPr/>
        <p:nvPr/>
      </p:nvGrpSpPr>
      <p:grpSpPr>
        <a:xfrm>
          <a:off x="0" y="0"/>
          <a:ext cx="0" cy="0"/>
          <a:chOff x="0" y="0"/>
          <a:chExt cx="0" cy="0"/>
        </a:xfrm>
      </p:grpSpPr>
      <p:sp>
        <p:nvSpPr>
          <p:cNvPr id="2062" name="Google Shape;2062;p215"/>
          <p:cNvSpPr txBox="1"/>
          <p:nvPr/>
        </p:nvSpPr>
        <p:spPr>
          <a:xfrm>
            <a:off x="609600" y="1143000"/>
            <a:ext cx="7924800" cy="4953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63" name="Google Shape;2063;p21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Comparator</a:t>
            </a:r>
            <a:r>
              <a:rPr b="1" i="0" lang="en-US" sz="2600" u="none" cap="none" strike="noStrike">
                <a:solidFill>
                  <a:schemeClr val="dk1"/>
                </a:solidFill>
                <a:latin typeface="Arial"/>
                <a:ea typeface="Arial"/>
                <a:cs typeface="Arial"/>
                <a:sym typeface="Arial"/>
              </a:rPr>
              <a:t> Test: Example</a:t>
            </a:r>
            <a:endParaRPr/>
          </a:p>
        </p:txBody>
      </p:sp>
      <p:sp>
        <p:nvSpPr>
          <p:cNvPr id="2064" name="Google Shape;2064;p215"/>
          <p:cNvSpPr txBox="1"/>
          <p:nvPr>
            <p:ph idx="1" type="body"/>
          </p:nvPr>
        </p:nvSpPr>
        <p:spPr>
          <a:xfrm>
            <a:off x="609600" y="1219200"/>
            <a:ext cx="7918500" cy="17511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public class TestComparator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List&lt;Student&gt; studentList = new ArrayList&lt;&gt;(3);</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Comparator&lt;Student&gt; sortName = new StudentSortName();</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Comparator&lt;Student&gt; sortGpa = new StudentSortGpa();</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 Initialize list here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Collections.sort(studentList, sortName);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for(Student student:studentList){</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System.out.println(student);</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Collections.sort(studentList, sortGpa);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for(Student student:studentList){</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System.out.println(student);</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1400"/>
              <a:buFont typeface="Courier New"/>
              <a:buAutoNum type="arabicPlain"/>
            </a:pPr>
            <a:r>
              <a:rPr b="0" i="0" lang="en-US" sz="1400" u="none">
                <a:solidFill>
                  <a:schemeClr val="dk1"/>
                </a:solidFill>
                <a:latin typeface="Courier New"/>
                <a:ea typeface="Courier New"/>
                <a:cs typeface="Courier New"/>
                <a:sym typeface="Courier New"/>
              </a:rPr>
              <a:t> }</a:t>
            </a:r>
            <a:endParaRPr/>
          </a:p>
        </p:txBody>
      </p:sp>
      <p:sp>
        <p:nvSpPr>
          <p:cNvPr id="2065" name="Google Shape;2065;p2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0" name="Shape 2070"/>
        <p:cNvGrpSpPr/>
        <p:nvPr/>
      </p:nvGrpSpPr>
      <p:grpSpPr>
        <a:xfrm>
          <a:off x="0" y="0"/>
          <a:ext cx="0" cy="0"/>
          <a:chOff x="0" y="0"/>
          <a:chExt cx="0" cy="0"/>
        </a:xfrm>
      </p:grpSpPr>
      <p:pic>
        <p:nvPicPr>
          <p:cNvPr descr="Duke-Summary.gif" id="2071" name="Google Shape;2071;p216"/>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2072" name="Google Shape;2072;p21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2073" name="Google Shape;2073;p216"/>
          <p:cNvSpPr txBox="1"/>
          <p:nvPr>
            <p:ph idx="1" type="body"/>
          </p:nvPr>
        </p:nvSpPr>
        <p:spPr>
          <a:xfrm>
            <a:off x="609600" y="1447800"/>
            <a:ext cx="7918500" cy="442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custom generic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type inference diamond to create an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collection without using generics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collection by using generics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an </a:t>
            </a:r>
            <a:r>
              <a:rPr b="0" i="0" lang="en-US" sz="2200" u="none" cap="none" strike="noStrike">
                <a:solidFill>
                  <a:schemeClr val="dk1"/>
                </a:solidFill>
                <a:latin typeface="Courier New"/>
                <a:ea typeface="Courier New"/>
                <a:cs typeface="Courier New"/>
                <a:sym typeface="Courier New"/>
              </a:rPr>
              <a:t>ArrayList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 </a:t>
            </a:r>
            <a:r>
              <a:rPr b="0" i="0" lang="en-US" sz="2200" u="none" cap="none" strike="noStrike">
                <a:solidFill>
                  <a:schemeClr val="dk1"/>
                </a:solidFill>
                <a:latin typeface="Courier New"/>
                <a:ea typeface="Courier New"/>
                <a:cs typeface="Courier New"/>
                <a:sym typeface="Courier New"/>
              </a:rPr>
              <a:t>Set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 </a:t>
            </a:r>
            <a:r>
              <a:rPr b="0" i="0" lang="en-US" sz="2200" u="none" cap="none" strike="noStrike">
                <a:solidFill>
                  <a:schemeClr val="dk1"/>
                </a:solidFill>
                <a:latin typeface="Courier New"/>
                <a:ea typeface="Courier New"/>
                <a:cs typeface="Courier New"/>
                <a:sym typeface="Courier New"/>
              </a:rPr>
              <a:t>HashMap</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a </a:t>
            </a:r>
            <a:r>
              <a:rPr b="0" i="0" lang="en-US" sz="2200" u="none" cap="none" strike="noStrike">
                <a:solidFill>
                  <a:schemeClr val="dk1"/>
                </a:solidFill>
                <a:latin typeface="Courier New"/>
                <a:ea typeface="Courier New"/>
                <a:cs typeface="Courier New"/>
                <a:sym typeface="Courier New"/>
              </a:rPr>
              <a:t>Deque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Order collections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074" name="Google Shape;2074;p2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pic>
        <p:nvPicPr>
          <p:cNvPr descr="Duke-Practise-Overview.gif" id="2080" name="Google Shape;2080;p217"/>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2081" name="Google Shape;2081;p217"/>
          <p:cNvSpPr txBox="1"/>
          <p:nvPr>
            <p:ph type="title"/>
          </p:nvPr>
        </p:nvSpPr>
        <p:spPr>
          <a:xfrm>
            <a:off x="609600" y="439737"/>
            <a:ext cx="7918500" cy="7032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7-1 Overview: Counting Part Numbers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by Using a </a:t>
            </a:r>
            <a:r>
              <a:rPr b="1" i="0" lang="en-US" sz="2600" u="none" cap="none" strike="noStrike">
                <a:solidFill>
                  <a:schemeClr val="dk1"/>
                </a:solidFill>
                <a:latin typeface="Courier New"/>
                <a:ea typeface="Courier New"/>
                <a:cs typeface="Courier New"/>
                <a:sym typeface="Courier New"/>
              </a:rPr>
              <a:t>HashMap</a:t>
            </a:r>
            <a:endParaRPr/>
          </a:p>
        </p:txBody>
      </p:sp>
      <p:sp>
        <p:nvSpPr>
          <p:cNvPr id="2082" name="Google Shape;2082;p217"/>
          <p:cNvSpPr txBox="1"/>
          <p:nvPr>
            <p:ph idx="1" type="body"/>
          </p:nvPr>
        </p:nvSpPr>
        <p:spPr>
          <a:xfrm>
            <a:off x="609600" y="1447800"/>
            <a:ext cx="7918500" cy="1582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 map to store a part number and count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 map to store a part number and description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Processing the list of parts and producing a report</a:t>
            </a:r>
            <a:endParaRPr/>
          </a:p>
        </p:txBody>
      </p:sp>
      <p:sp>
        <p:nvSpPr>
          <p:cNvPr id="2083" name="Google Shape;2083;p2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8" name="Shape 2088"/>
        <p:cNvGrpSpPr/>
        <p:nvPr/>
      </p:nvGrpSpPr>
      <p:grpSpPr>
        <a:xfrm>
          <a:off x="0" y="0"/>
          <a:ext cx="0" cy="0"/>
          <a:chOff x="0" y="0"/>
          <a:chExt cx="0" cy="0"/>
        </a:xfrm>
      </p:grpSpPr>
      <p:sp>
        <p:nvSpPr>
          <p:cNvPr id="2089" name="Google Shape;2089;p21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7-2 Overview: Implementing Stack by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Using a Deque Object</a:t>
            </a:r>
            <a:endParaRPr/>
          </a:p>
        </p:txBody>
      </p:sp>
      <p:sp>
        <p:nvSpPr>
          <p:cNvPr id="2090" name="Google Shape;2090;p218"/>
          <p:cNvSpPr txBox="1"/>
          <p:nvPr>
            <p:ph idx="1" type="body"/>
          </p:nvPr>
        </p:nvSpPr>
        <p:spPr>
          <a:xfrm>
            <a:off x="609600" y="1447800"/>
            <a:ext cx="7918500" cy="703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using the </a:t>
            </a:r>
            <a:r>
              <a:rPr b="0" i="0" lang="en-US" sz="2200" u="none">
                <a:solidFill>
                  <a:schemeClr val="dk1"/>
                </a:solidFill>
                <a:latin typeface="Courier New"/>
                <a:ea typeface="Courier New"/>
                <a:cs typeface="Courier New"/>
                <a:sym typeface="Courier New"/>
              </a:rPr>
              <a:t>Deque</a:t>
            </a:r>
            <a:r>
              <a:rPr b="0" i="0" lang="en-US" sz="2200" u="none">
                <a:solidFill>
                  <a:schemeClr val="dk1"/>
                </a:solidFill>
                <a:latin typeface="Arial"/>
                <a:ea typeface="Arial"/>
                <a:cs typeface="Arial"/>
                <a:sym typeface="Arial"/>
              </a:rPr>
              <a:t> object to implement a stack.</a:t>
            </a:r>
            <a:endParaRPr/>
          </a:p>
        </p:txBody>
      </p:sp>
      <p:pic>
        <p:nvPicPr>
          <p:cNvPr descr="Duke-Practise-Overview.gif" id="2091" name="Google Shape;2091;p218"/>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2092" name="Google Shape;2092;p21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21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2099" name="Google Shape;2099;p219"/>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of the following is </a:t>
            </a:r>
            <a:r>
              <a:rPr b="0" i="1" lang="en-US" sz="2200" u="none">
                <a:solidFill>
                  <a:schemeClr val="dk1"/>
                </a:solidFill>
                <a:latin typeface="Arial"/>
                <a:ea typeface="Arial"/>
                <a:cs typeface="Arial"/>
                <a:sym typeface="Arial"/>
              </a:rPr>
              <a:t>not</a:t>
            </a:r>
            <a:r>
              <a:rPr b="0" i="0" lang="en-US" sz="2200" u="none">
                <a:solidFill>
                  <a:schemeClr val="dk1"/>
                </a:solidFill>
                <a:latin typeface="Arial"/>
                <a:ea typeface="Arial"/>
                <a:cs typeface="Arial"/>
                <a:sym typeface="Arial"/>
              </a:rPr>
              <a:t> a conventional abbreviation for use with generics?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a:t>
            </a:r>
            <a:r>
              <a:rPr b="0" i="0" lang="en-US" sz="2200" u="none" cap="none" strike="noStrike">
                <a:solidFill>
                  <a:schemeClr val="dk1"/>
                </a:solidFill>
                <a:latin typeface="Arial"/>
                <a:ea typeface="Arial"/>
                <a:cs typeface="Arial"/>
                <a:sym typeface="Arial"/>
              </a:rPr>
              <a:t>: Table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E</a:t>
            </a:r>
            <a:r>
              <a:rPr b="0" i="0" lang="en-US" sz="2200" u="none" cap="none" strike="noStrike">
                <a:solidFill>
                  <a:schemeClr val="dk1"/>
                </a:solidFill>
                <a:latin typeface="Arial"/>
                <a:ea typeface="Arial"/>
                <a:cs typeface="Arial"/>
                <a:sym typeface="Arial"/>
              </a:rPr>
              <a:t>: Element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K</a:t>
            </a:r>
            <a:r>
              <a:rPr b="0" i="0" lang="en-US" sz="2200" u="none" cap="none" strike="noStrike">
                <a:solidFill>
                  <a:schemeClr val="dk1"/>
                </a:solidFill>
                <a:latin typeface="Arial"/>
                <a:ea typeface="Arial"/>
                <a:cs typeface="Arial"/>
                <a:sym typeface="Arial"/>
              </a:rPr>
              <a:t>: Key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V</a:t>
            </a:r>
            <a:r>
              <a:rPr b="0" i="0" lang="en-US" sz="2200" u="none" cap="none" strike="noStrike">
                <a:solidFill>
                  <a:schemeClr val="dk1"/>
                </a:solidFill>
                <a:latin typeface="Arial"/>
                <a:ea typeface="Arial"/>
                <a:cs typeface="Arial"/>
                <a:sym typeface="Arial"/>
              </a:rPr>
              <a:t>: Value</a:t>
            </a:r>
            <a:endParaRPr/>
          </a:p>
        </p:txBody>
      </p:sp>
      <p:sp>
        <p:nvSpPr>
          <p:cNvPr id="2100" name="Google Shape;2100;p2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5" name="Shape 2105"/>
        <p:cNvGrpSpPr/>
        <p:nvPr/>
      </p:nvGrpSpPr>
      <p:grpSpPr>
        <a:xfrm>
          <a:off x="0" y="0"/>
          <a:ext cx="0" cy="0"/>
          <a:chOff x="0" y="0"/>
          <a:chExt cx="0" cy="0"/>
        </a:xfrm>
      </p:grpSpPr>
      <p:sp>
        <p:nvSpPr>
          <p:cNvPr id="2106" name="Google Shape;2106;p22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2107" name="Google Shape;2107;p220"/>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interface would you use to create multiple sort options for a collection?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Comparable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Comparison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Comparator</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Comparinator</a:t>
            </a:r>
            <a:endParaRPr/>
          </a:p>
        </p:txBody>
      </p:sp>
      <p:sp>
        <p:nvSpPr>
          <p:cNvPr id="2108" name="Google Shape;2108;p22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2" name="Shape 2112"/>
        <p:cNvGrpSpPr/>
        <p:nvPr/>
      </p:nvGrpSpPr>
      <p:grpSpPr>
        <a:xfrm>
          <a:off x="0" y="0"/>
          <a:ext cx="0" cy="0"/>
          <a:chOff x="0" y="0"/>
          <a:chExt cx="0" cy="0"/>
        </a:xfrm>
      </p:grpSpPr>
      <p:sp>
        <p:nvSpPr>
          <p:cNvPr id="2113" name="Google Shape;2113;p221"/>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Collections, Streams, and Filters</a:t>
            </a:r>
            <a:endParaRPr/>
          </a:p>
        </p:txBody>
      </p:sp>
      <p:sp>
        <p:nvSpPr>
          <p:cNvPr id="2114" name="Google Shape;2114;p221"/>
          <p:cNvSpPr txBox="1"/>
          <p:nvPr>
            <p:ph idx="1" type="subTitle"/>
          </p:nvPr>
        </p:nvSpPr>
        <p:spPr>
          <a:xfrm>
            <a:off x="927100" y="4419600"/>
            <a:ext cx="7302600" cy="363600"/>
          </a:xfrm>
          <a:prstGeom prst="rect">
            <a:avLst/>
          </a:prstGeom>
          <a:noFill/>
          <a:ln>
            <a:noFill/>
          </a:ln>
        </p:spPr>
        <p:txBody>
          <a:bodyPr anchorCtr="0" anchor="t" bIns="12700" lIns="12700" spcFirstLastPara="1" rIns="12700" wrap="square" tIns="12700">
            <a:noAutofit/>
          </a:bodyPr>
          <a:lstStyle/>
          <a:p>
            <a:pPr indent="7938" lvl="0" marL="7937" marR="0" rtl="0" algn="ctr">
              <a:spcBef>
                <a:spcPts val="0"/>
              </a:spcBef>
              <a:spcAft>
                <a:spcPts val="0"/>
              </a:spcAft>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22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2121" name="Google Shape;2121;p222"/>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Builder pattern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Iterate through a collection by using lambda syntax</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Stream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Filter a collection by using lambda expressions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 an existing method by using a method reference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Chain multiple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pipelines in terms of lambdas and collections</a:t>
            </a:r>
            <a:endParaRPr/>
          </a:p>
        </p:txBody>
      </p:sp>
      <p:pic>
        <p:nvPicPr>
          <p:cNvPr descr="Duke-with-Dart.gif" id="2122" name="Google Shape;2122;p222"/>
          <p:cNvPicPr preferRelativeResize="0"/>
          <p:nvPr/>
        </p:nvPicPr>
        <p:blipFill rotWithShape="1">
          <a:blip r:embed="rId3">
            <a:alphaModFix/>
          </a:blip>
          <a:srcRect b="0" l="0" r="0" t="0"/>
          <a:stretch/>
        </p:blipFill>
        <p:spPr>
          <a:xfrm>
            <a:off x="4876800" y="4724400"/>
            <a:ext cx="3829050" cy="1355725"/>
          </a:xfrm>
          <a:prstGeom prst="rect">
            <a:avLst/>
          </a:prstGeom>
          <a:noFill/>
          <a:ln>
            <a:noFill/>
          </a:ln>
        </p:spPr>
      </p:pic>
      <p:sp>
        <p:nvSpPr>
          <p:cNvPr id="2123" name="Google Shape;2123;p22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8" name="Shape 2128"/>
        <p:cNvGrpSpPr/>
        <p:nvPr/>
      </p:nvGrpSpPr>
      <p:grpSpPr>
        <a:xfrm>
          <a:off x="0" y="0"/>
          <a:ext cx="0" cy="0"/>
          <a:chOff x="0" y="0"/>
          <a:chExt cx="0" cy="0"/>
        </a:xfrm>
      </p:grpSpPr>
      <p:sp>
        <p:nvSpPr>
          <p:cNvPr id="2129" name="Google Shape;2129;p22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Collections, Streams, and Filters</a:t>
            </a:r>
            <a:endParaRPr/>
          </a:p>
        </p:txBody>
      </p:sp>
      <p:sp>
        <p:nvSpPr>
          <p:cNvPr id="2130" name="Google Shape;2130;p223"/>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Iterate through collections using forEach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Streams and Filters</a:t>
            </a:r>
            <a:endParaRPr/>
          </a:p>
        </p:txBody>
      </p:sp>
      <p:pic>
        <p:nvPicPr>
          <p:cNvPr descr="Duke - rafting.png" id="2131" name="Google Shape;2131;p223"/>
          <p:cNvPicPr preferRelativeResize="0"/>
          <p:nvPr/>
        </p:nvPicPr>
        <p:blipFill rotWithShape="1">
          <a:blip r:embed="rId3">
            <a:alphaModFix/>
          </a:blip>
          <a:srcRect b="0" l="0" r="0" t="0"/>
          <a:stretch/>
        </p:blipFill>
        <p:spPr>
          <a:xfrm>
            <a:off x="5105400" y="3657600"/>
            <a:ext cx="3267076" cy="1904999"/>
          </a:xfrm>
          <a:prstGeom prst="rect">
            <a:avLst/>
          </a:prstGeom>
          <a:noFill/>
          <a:ln>
            <a:noFill/>
          </a:ln>
        </p:spPr>
      </p:pic>
      <p:pic>
        <p:nvPicPr>
          <p:cNvPr descr="Duke -Lambda.png" id="2132" name="Google Shape;2132;p223"/>
          <p:cNvPicPr preferRelativeResize="0"/>
          <p:nvPr/>
        </p:nvPicPr>
        <p:blipFill rotWithShape="1">
          <a:blip r:embed="rId4">
            <a:alphaModFix/>
          </a:blip>
          <a:srcRect b="0" l="0" r="0" t="0"/>
          <a:stretch/>
        </p:blipFill>
        <p:spPr>
          <a:xfrm>
            <a:off x="838200" y="3810000"/>
            <a:ext cx="2873375" cy="2179637"/>
          </a:xfrm>
          <a:prstGeom prst="rect">
            <a:avLst/>
          </a:prstGeom>
          <a:noFill/>
          <a:ln>
            <a:noFill/>
          </a:ln>
        </p:spPr>
      </p:pic>
      <p:sp>
        <p:nvSpPr>
          <p:cNvPr id="2133" name="Google Shape;2133;p2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22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Person Class</a:t>
            </a:r>
            <a:endParaRPr/>
          </a:p>
        </p:txBody>
      </p:sp>
      <p:sp>
        <p:nvSpPr>
          <p:cNvPr id="2140" name="Google Shape;2140;p224"/>
          <p:cNvSpPr txBox="1"/>
          <p:nvPr>
            <p:ph idx="1" type="body"/>
          </p:nvPr>
        </p:nvSpPr>
        <p:spPr>
          <a:xfrm>
            <a:off x="609600" y="1447800"/>
            <a:ext cx="7918500" cy="4537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Person class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Attributes like name, age, address, etc.</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 created by using the Builder pattern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Generates a collection persons for examples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RoboCall Example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An app for contacting people via mail, phone, email</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Given a list of people query for certain groups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Used for test and demo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Groups queried for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Drivers: Persons over the age of 16</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Draftees: Male persons between 18 and 25 years old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Pilots: Persons between 23 and 65 years old</a:t>
            </a:r>
            <a:endParaRPr/>
          </a:p>
        </p:txBody>
      </p:sp>
      <p:sp>
        <p:nvSpPr>
          <p:cNvPr id="2141" name="Google Shape;2141;p2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nvSpPr>
        <p:spPr>
          <a:xfrm>
            <a:off x="539750" y="838200"/>
            <a:ext cx="7918450" cy="5486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class StringOperations {</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public static void main(String arg[]) {</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StringBuilder sb = new StringBuilder("hello");</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System.out.println("string sb: " + sb);</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sb.append(" world");</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System.out.println("string sb: " + sb);</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sb.append("!").append(" are").append(" you?");</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System.out.println("string sb: " + sb);</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sb.insert(12, " How");</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System.out.println("string sb: " + sb);</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Get length</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System.out.println("Length: " + sb.length());</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Get SubString</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System.out.println("Sub: " + sb.substring(0, 5));</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p:txBody>
      </p:sp>
      <p:sp>
        <p:nvSpPr>
          <p:cNvPr id="257" name="Google Shape;257;p36"/>
          <p:cNvSpPr txBox="1"/>
          <p:nvPr>
            <p:ph type="title"/>
          </p:nvPr>
        </p:nvSpPr>
        <p:spPr>
          <a:xfrm>
            <a:off x="609600" y="342900"/>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String Operations: </a:t>
            </a:r>
            <a:r>
              <a:rPr b="1" i="0" lang="en-US" sz="2600" u="none" cap="none" strike="noStrike">
                <a:solidFill>
                  <a:schemeClr val="dk1"/>
                </a:solidFill>
                <a:latin typeface="Courier New"/>
                <a:ea typeface="Courier New"/>
                <a:cs typeface="Courier New"/>
                <a:sym typeface="Courier New"/>
              </a:rPr>
              <a:t>StringBuilder</a:t>
            </a:r>
            <a:endParaRPr/>
          </a:p>
        </p:txBody>
      </p:sp>
      <p:sp>
        <p:nvSpPr>
          <p:cNvPr id="258" name="Google Shape;258;p3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225"/>
          <p:cNvSpPr txBox="1"/>
          <p:nvPr/>
        </p:nvSpPr>
        <p:spPr>
          <a:xfrm>
            <a:off x="614362" y="1828800"/>
            <a:ext cx="7920000" cy="3733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48" name="Google Shape;2148;p22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Person Properties</a:t>
            </a:r>
            <a:endParaRPr/>
          </a:p>
        </p:txBody>
      </p:sp>
      <p:sp>
        <p:nvSpPr>
          <p:cNvPr id="2149" name="Google Shape;2149;p225"/>
          <p:cNvSpPr txBox="1"/>
          <p:nvPr>
            <p:ph idx="1" type="body"/>
          </p:nvPr>
        </p:nvSpPr>
        <p:spPr>
          <a:xfrm>
            <a:off x="609600" y="1447800"/>
            <a:ext cx="7918500" cy="4057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Person has the following properties:</a:t>
            </a:r>
            <a:endParaRPr b="0" i="0" sz="22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Courier New"/>
                <a:ea typeface="Courier New"/>
                <a:cs typeface="Courier New"/>
                <a:sym typeface="Courier New"/>
              </a:rPr>
              <a:t>9 public class Person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10   private String givenName;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11   private String surName;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12   private int age;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13   private Gender gender;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14   private String eMail;</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15   private String phone;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16   private String address;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17   private String city;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18   private String state;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19   private String code;</a:t>
            </a:r>
            <a:endParaRPr/>
          </a:p>
        </p:txBody>
      </p:sp>
      <p:sp>
        <p:nvSpPr>
          <p:cNvPr id="2150" name="Google Shape;2150;p2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5" name="Shape 2155"/>
        <p:cNvGrpSpPr/>
        <p:nvPr/>
      </p:nvGrpSpPr>
      <p:grpSpPr>
        <a:xfrm>
          <a:off x="0" y="0"/>
          <a:ext cx="0" cy="0"/>
          <a:chOff x="0" y="0"/>
          <a:chExt cx="0" cy="0"/>
        </a:xfrm>
      </p:grpSpPr>
      <p:sp>
        <p:nvSpPr>
          <p:cNvPr id="2156" name="Google Shape;2156;p226"/>
          <p:cNvSpPr txBox="1"/>
          <p:nvPr/>
        </p:nvSpPr>
        <p:spPr>
          <a:xfrm>
            <a:off x="614362" y="3405187"/>
            <a:ext cx="7920000" cy="2895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57" name="Google Shape;2157;p22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Builder Pattern</a:t>
            </a:r>
            <a:endParaRPr/>
          </a:p>
        </p:txBody>
      </p:sp>
      <p:sp>
        <p:nvSpPr>
          <p:cNvPr id="2158" name="Google Shape;2158;p226"/>
          <p:cNvSpPr txBox="1"/>
          <p:nvPr>
            <p:ph idx="1" type="body"/>
          </p:nvPr>
        </p:nvSpPr>
        <p:spPr>
          <a:xfrm>
            <a:off x="609600" y="1143000"/>
            <a:ext cx="7918500" cy="5202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Allows object creation by using method chaining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Easier-to-read code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More flexible object creation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Object returns itself</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fluent approach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260     people.add(</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261       new Person.Builder()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262             .givenName("Betty")</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263             .surName("Jones")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264             .age(85)</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265             .gender(Gender.FEMALE)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266             .email("betty.jones@example.com")</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267             .phoneNumber("211-33-1234")</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272             .build()</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273     );</a:t>
            </a:r>
            <a:endParaRPr/>
          </a:p>
        </p:txBody>
      </p:sp>
      <p:sp>
        <p:nvSpPr>
          <p:cNvPr id="2159" name="Google Shape;2159;p22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Google Shape;2165;p227"/>
          <p:cNvSpPr txBox="1"/>
          <p:nvPr/>
        </p:nvSpPr>
        <p:spPr>
          <a:xfrm>
            <a:off x="614362" y="1876425"/>
            <a:ext cx="7920000" cy="39909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66" name="Google Shape;2166;p22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Collection Iteration and Lambdas</a:t>
            </a:r>
            <a:endParaRPr/>
          </a:p>
        </p:txBody>
      </p:sp>
      <p:sp>
        <p:nvSpPr>
          <p:cNvPr id="2167" name="Google Shape;2167;p227"/>
          <p:cNvSpPr txBox="1"/>
          <p:nvPr>
            <p:ph idx="1" type="body"/>
          </p:nvPr>
        </p:nvSpPr>
        <p:spPr>
          <a:xfrm>
            <a:off x="609600" y="1447800"/>
            <a:ext cx="7918500" cy="4427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RoboCall06</a:t>
            </a:r>
            <a:r>
              <a:rPr b="0" i="0" lang="en-US" sz="2200" u="none" cap="none" strike="noStrike">
                <a:solidFill>
                  <a:schemeClr val="dk1"/>
                </a:solidFill>
                <a:latin typeface="Arial"/>
                <a:ea typeface="Arial"/>
                <a:cs typeface="Arial"/>
                <a:sym typeface="Arial"/>
              </a:rPr>
              <a:t> Iterating with </a:t>
            </a:r>
            <a:r>
              <a:rPr b="0" i="0" lang="en-US" sz="2200" u="none" cap="none" strike="noStrike">
                <a:solidFill>
                  <a:schemeClr val="dk1"/>
                </a:solidFill>
                <a:latin typeface="Courier New"/>
                <a:ea typeface="Courier New"/>
                <a:cs typeface="Courier New"/>
                <a:sym typeface="Courier New"/>
              </a:rPr>
              <a:t>forEach</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 9 public class RoboCallTest06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10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11   public static void main(String[] args){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12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13     List&lt;Person&gt; pl = Person.createShortList();</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14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15     System.out.println("\n=== Print List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16     pl.</a:t>
            </a:r>
            <a:r>
              <a:rPr b="1" i="0" lang="en-US" sz="2000" u="none" cap="none" strike="noStrike">
                <a:solidFill>
                  <a:schemeClr val="dk1"/>
                </a:solidFill>
                <a:latin typeface="Courier New"/>
                <a:ea typeface="Courier New"/>
                <a:cs typeface="Courier New"/>
                <a:sym typeface="Courier New"/>
              </a:rPr>
              <a:t>forEach</a:t>
            </a:r>
            <a:r>
              <a:rPr b="0" i="0" lang="en-US" sz="2000" u="none" cap="none" strike="noStrike">
                <a:solidFill>
                  <a:schemeClr val="dk1"/>
                </a:solidFill>
                <a:latin typeface="Courier New"/>
                <a:ea typeface="Courier New"/>
                <a:cs typeface="Courier New"/>
                <a:sym typeface="Courier New"/>
              </a:rPr>
              <a:t>(p -&gt; System.out.println(p));</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17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18   }</a:t>
            </a:r>
            <a:endParaRPr/>
          </a:p>
          <a:p>
            <a:pPr indent="7937" lvl="0" marL="7937" marR="0" rtl="0" algn="l">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Courier New"/>
                <a:ea typeface="Courier New"/>
                <a:cs typeface="Courier New"/>
                <a:sym typeface="Courier New"/>
              </a:rPr>
              <a:t>19 }</a:t>
            </a:r>
            <a:endParaRPr/>
          </a:p>
        </p:txBody>
      </p:sp>
      <p:sp>
        <p:nvSpPr>
          <p:cNvPr id="2168" name="Google Shape;2168;p2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3" name="Shape 2173"/>
        <p:cNvGrpSpPr/>
        <p:nvPr/>
      </p:nvGrpSpPr>
      <p:grpSpPr>
        <a:xfrm>
          <a:off x="0" y="0"/>
          <a:ext cx="0" cy="0"/>
          <a:chOff x="0" y="0"/>
          <a:chExt cx="0" cy="0"/>
        </a:xfrm>
      </p:grpSpPr>
      <p:sp>
        <p:nvSpPr>
          <p:cNvPr id="2174" name="Google Shape;2174;p228"/>
          <p:cNvSpPr txBox="1"/>
          <p:nvPr/>
        </p:nvSpPr>
        <p:spPr>
          <a:xfrm>
            <a:off x="614362" y="1524000"/>
            <a:ext cx="7920000" cy="4419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75" name="Google Shape;2175;p22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RoboCallTest07: Stream and Filter</a:t>
            </a:r>
            <a:endParaRPr/>
          </a:p>
        </p:txBody>
      </p:sp>
      <p:sp>
        <p:nvSpPr>
          <p:cNvPr id="2176" name="Google Shape;2176;p228"/>
          <p:cNvSpPr txBox="1"/>
          <p:nvPr>
            <p:ph idx="1" type="body"/>
          </p:nvPr>
        </p:nvSpPr>
        <p:spPr>
          <a:xfrm>
            <a:off x="609600" y="1600200"/>
            <a:ext cx="7918500" cy="4359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10 public class RoboCallTest07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11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12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13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14     List&lt;Person&gt; pl = Person.createShortList();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15     RoboCall05 robo = new RoboCall05();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16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17     System.out.println("\n=== Calling all Drivers Lambda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18     pl.</a:t>
            </a:r>
            <a:r>
              <a:rPr b="1" i="0" lang="en-US" sz="1600" u="none" cap="none" strike="noStrike">
                <a:solidFill>
                  <a:schemeClr val="dk1"/>
                </a:solidFill>
                <a:latin typeface="Courier New"/>
                <a:ea typeface="Courier New"/>
                <a:cs typeface="Courier New"/>
                <a:sym typeface="Courier New"/>
              </a:rPr>
              <a:t>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19         </a:t>
            </a:r>
            <a:r>
              <a:rPr b="1" i="0" lang="en-US" sz="1600" u="none" cap="none" strike="noStrike">
                <a:solidFill>
                  <a:schemeClr val="dk1"/>
                </a:solidFill>
                <a:latin typeface="Courier New"/>
                <a:ea typeface="Courier New"/>
                <a:cs typeface="Courier New"/>
                <a:sym typeface="Courier New"/>
              </a:rPr>
              <a:t>.filter(p -&gt; p.getAge() &gt;= 23 &amp;&amp; p.getAge() &lt;= 65)</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r>
              <a:rPr b="1" i="0" lang="en-US" sz="1600" u="none" cap="none" strike="noStrike">
                <a:solidFill>
                  <a:schemeClr val="dk1"/>
                </a:solidFill>
                <a:latin typeface="Courier New"/>
                <a:ea typeface="Courier New"/>
                <a:cs typeface="Courier New"/>
                <a:sym typeface="Courier New"/>
              </a:rPr>
              <a:t>        .forEach(p -&gt; robo.roboCall(p));</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21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23 }</a:t>
            </a:r>
            <a:endParaRPr/>
          </a:p>
        </p:txBody>
      </p:sp>
      <p:sp>
        <p:nvSpPr>
          <p:cNvPr id="2177" name="Google Shape;2177;p22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229"/>
          <p:cNvSpPr txBox="1"/>
          <p:nvPr/>
        </p:nvSpPr>
        <p:spPr>
          <a:xfrm>
            <a:off x="614362" y="1447800"/>
            <a:ext cx="7920000" cy="4648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84" name="Google Shape;2184;p22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RobocallTest08:  Stream and Filter Again</a:t>
            </a:r>
            <a:endParaRPr/>
          </a:p>
        </p:txBody>
      </p:sp>
      <p:sp>
        <p:nvSpPr>
          <p:cNvPr id="2185" name="Google Shape;2185;p229"/>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10 public class RoboCallTest08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11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12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13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14     List&lt;Person&gt; pl = Person.createShortList();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15     RoboCall05 robo = new RoboCall05();</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16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17     // Predicates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18     </a:t>
            </a:r>
            <a:r>
              <a:rPr b="1" i="0" lang="en-US" sz="1600" u="none" cap="none" strike="noStrike">
                <a:solidFill>
                  <a:schemeClr val="dk1"/>
                </a:solidFill>
                <a:latin typeface="Courier New"/>
                <a:ea typeface="Courier New"/>
                <a:cs typeface="Courier New"/>
                <a:sym typeface="Courier New"/>
              </a:rPr>
              <a:t>Predicate&lt;Person&gt; allPilots =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19         p -&gt; p.getAge() &gt;= 23 &amp;&amp; p.getAge() &lt;= 65;</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System.out.println("\n=== Calling all Drivers Variable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22     pl.stream().</a:t>
            </a:r>
            <a:r>
              <a:rPr b="1" i="0" lang="en-US" sz="1600" u="none" cap="none" strike="noStrike">
                <a:solidFill>
                  <a:schemeClr val="dk1"/>
                </a:solidFill>
                <a:latin typeface="Courier New"/>
                <a:ea typeface="Courier New"/>
                <a:cs typeface="Courier New"/>
                <a:sym typeface="Courier New"/>
              </a:rPr>
              <a:t>filter(allPilots)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23         .forEach(p -&gt; robo.roboCall(p));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24   }</a:t>
            </a:r>
            <a:endParaRPr/>
          </a:p>
        </p:txBody>
      </p:sp>
      <p:sp>
        <p:nvSpPr>
          <p:cNvPr id="2186" name="Google Shape;2186;p2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1" name="Shape 2191"/>
        <p:cNvGrpSpPr/>
        <p:nvPr/>
      </p:nvGrpSpPr>
      <p:grpSpPr>
        <a:xfrm>
          <a:off x="0" y="0"/>
          <a:ext cx="0" cy="0"/>
          <a:chOff x="0" y="0"/>
          <a:chExt cx="0" cy="0"/>
        </a:xfrm>
      </p:grpSpPr>
      <p:sp>
        <p:nvSpPr>
          <p:cNvPr id="2192" name="Google Shape;2192;p23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SalesTxn</a:t>
            </a:r>
            <a:r>
              <a:rPr b="1" i="0" lang="en-US" sz="2600" u="none" cap="none" strike="noStrike">
                <a:solidFill>
                  <a:schemeClr val="dk1"/>
                </a:solidFill>
                <a:latin typeface="Arial"/>
                <a:ea typeface="Arial"/>
                <a:cs typeface="Arial"/>
                <a:sym typeface="Arial"/>
              </a:rPr>
              <a:t> Class</a:t>
            </a:r>
            <a:endParaRPr/>
          </a:p>
        </p:txBody>
      </p:sp>
      <p:sp>
        <p:nvSpPr>
          <p:cNvPr id="2193" name="Google Shape;2193;p230"/>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 used in examples and practices to follow</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Stores information about sales transactions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Seller and buyer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Product quantity and price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Implemented with a Builder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Buyer class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Simple class to represent buyers and their volume discount level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Helper enums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BuyerClass: Defines volume discount levels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State: Lists the states where transactions take place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TaxRate: Lists the sales tax rates for different states</a:t>
            </a:r>
            <a:endParaRPr/>
          </a:p>
        </p:txBody>
      </p:sp>
      <p:sp>
        <p:nvSpPr>
          <p:cNvPr id="2194" name="Google Shape;2194;p2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23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Streams</a:t>
            </a:r>
            <a:endParaRPr/>
          </a:p>
        </p:txBody>
      </p:sp>
      <p:sp>
        <p:nvSpPr>
          <p:cNvPr id="2201" name="Google Shape;2201;p231"/>
          <p:cNvSpPr txBox="1"/>
          <p:nvPr>
            <p:ph idx="1" type="body"/>
          </p:nvPr>
        </p:nvSpPr>
        <p:spPr>
          <a:xfrm>
            <a:off x="609600" y="1447800"/>
            <a:ext cx="7918500" cy="4684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Streams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java.util.stream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sequence of elements on which various methods can be chained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Method chaining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Multiple methods can be called in one statement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Stream characteristics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They are immutable.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After the elements are consumed, they are no longer available from the stream.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chain of operations can occur only once on a particular stream (a pipeline).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They can be serial (default) or parallel.</a:t>
            </a:r>
            <a:endParaRPr/>
          </a:p>
        </p:txBody>
      </p:sp>
      <p:sp>
        <p:nvSpPr>
          <p:cNvPr id="2202" name="Google Shape;2202;p2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7" name="Shape 2207"/>
        <p:cNvGrpSpPr/>
        <p:nvPr/>
      </p:nvGrpSpPr>
      <p:grpSpPr>
        <a:xfrm>
          <a:off x="0" y="0"/>
          <a:ext cx="0" cy="0"/>
          <a:chOff x="0" y="0"/>
          <a:chExt cx="0" cy="0"/>
        </a:xfrm>
      </p:grpSpPr>
      <p:sp>
        <p:nvSpPr>
          <p:cNvPr id="2208" name="Google Shape;2208;p232"/>
          <p:cNvSpPr txBox="1"/>
          <p:nvPr/>
        </p:nvSpPr>
        <p:spPr>
          <a:xfrm>
            <a:off x="614362" y="3581400"/>
            <a:ext cx="79200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09" name="Google Shape;2209;p23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Filter Method</a:t>
            </a:r>
            <a:endParaRPr/>
          </a:p>
        </p:txBody>
      </p:sp>
      <p:sp>
        <p:nvSpPr>
          <p:cNvPr id="2210" name="Google Shape;2210;p232"/>
          <p:cNvSpPr txBox="1"/>
          <p:nvPr>
            <p:ph idx="1" type="body"/>
          </p:nvPr>
        </p:nvSpPr>
        <p:spPr>
          <a:xfrm>
            <a:off x="609600" y="1447800"/>
            <a:ext cx="7918500" cy="4205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Stream class converts collection to a pipeline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Immutable data</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 only be used once and then tossed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Filter method uses Predicate lambdas to select items.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Syntax:</a:t>
            </a:r>
            <a:endParaRPr/>
          </a:p>
          <a:p>
            <a:pPr indent="-460375" lvl="1" marL="574675" marR="0" rtl="0" algn="l">
              <a:lnSpc>
                <a:spcPct val="100000"/>
              </a:lnSpc>
              <a:spcBef>
                <a:spcPts val="320"/>
              </a:spcBef>
              <a:spcAft>
                <a:spcPts val="0"/>
              </a:spcAft>
              <a:buClr>
                <a:srgbClr val="FF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System.out.println("\n== CA Transations Lambda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tList.stream()</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17             </a:t>
            </a:r>
            <a:r>
              <a:rPr b="1" i="0" lang="en-US" sz="1600" u="none" cap="none" strike="noStrike">
                <a:solidFill>
                  <a:schemeClr val="dk1"/>
                </a:solidFill>
                <a:latin typeface="Courier New"/>
                <a:ea typeface="Courier New"/>
                <a:cs typeface="Courier New"/>
                <a:sym typeface="Courier New"/>
              </a:rPr>
              <a:t>.filter(t -&gt; t.getState().equals("CA"))</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.forEach(SalesTxn::printSummary);</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211" name="Google Shape;2211;p23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6" name="Shape 2216"/>
        <p:cNvGrpSpPr/>
        <p:nvPr/>
      </p:nvGrpSpPr>
      <p:grpSpPr>
        <a:xfrm>
          <a:off x="0" y="0"/>
          <a:ext cx="0" cy="0"/>
          <a:chOff x="0" y="0"/>
          <a:chExt cx="0" cy="0"/>
        </a:xfrm>
      </p:grpSpPr>
      <p:sp>
        <p:nvSpPr>
          <p:cNvPr id="2217" name="Google Shape;2217;p23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 References</a:t>
            </a:r>
            <a:endParaRPr/>
          </a:p>
        </p:txBody>
      </p:sp>
      <p:sp>
        <p:nvSpPr>
          <p:cNvPr id="2218" name="Google Shape;2218;p233"/>
          <p:cNvSpPr txBox="1"/>
          <p:nvPr>
            <p:ph idx="1" type="body"/>
          </p:nvPr>
        </p:nvSpPr>
        <p:spPr>
          <a:xfrm>
            <a:off x="685800" y="1295400"/>
            <a:ext cx="7918500" cy="5202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some cases, the lambda expression merely calls a class method.</a:t>
            </a:r>
            <a:endParaRPr/>
          </a:p>
          <a:p>
            <a:pPr indent="-331787" lvl="2" marL="1020762" marR="0" rtl="0" algn="l">
              <a:lnSpc>
                <a:spcPct val="100000"/>
              </a:lnSpc>
              <a:spcBef>
                <a:spcPts val="320"/>
              </a:spcBef>
              <a:spcAft>
                <a:spcPts val="0"/>
              </a:spcAft>
              <a:buClr>
                <a:srgbClr val="FF0000"/>
              </a:buClr>
              <a:buSzPts val="1600"/>
              <a:buFont typeface="Arial"/>
              <a:buChar char="–"/>
            </a:pPr>
            <a:r>
              <a:rPr b="0" i="0" lang="en-US" sz="1600" u="none" cap="none" strike="noStrike">
                <a:solidFill>
                  <a:schemeClr val="dk1"/>
                </a:solidFill>
                <a:latin typeface="Courier New"/>
                <a:ea typeface="Courier New"/>
                <a:cs typeface="Courier New"/>
                <a:sym typeface="Courier New"/>
              </a:rPr>
              <a:t>.forEach(t -&gt; t.printSummary())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Alternatively, you can use a method reference</a:t>
            </a:r>
            <a:endParaRPr/>
          </a:p>
          <a:p>
            <a:pPr indent="-331787" lvl="2" marL="1020762" marR="0" rtl="0" algn="l">
              <a:lnSpc>
                <a:spcPct val="100000"/>
              </a:lnSpc>
              <a:spcBef>
                <a:spcPts val="320"/>
              </a:spcBef>
              <a:spcAft>
                <a:spcPts val="0"/>
              </a:spcAft>
              <a:buClr>
                <a:srgbClr val="FF0000"/>
              </a:buClr>
              <a:buSzPts val="1600"/>
              <a:buFont typeface="Arial"/>
              <a:buChar char="–"/>
            </a:pPr>
            <a:r>
              <a:rPr b="0" i="0" lang="en-US" sz="1600" u="none" cap="none" strike="noStrike">
                <a:solidFill>
                  <a:schemeClr val="dk1"/>
                </a:solidFill>
                <a:latin typeface="Courier New"/>
                <a:ea typeface="Courier New"/>
                <a:cs typeface="Courier New"/>
                <a:sym typeface="Courier New"/>
              </a:rPr>
              <a:t>.forEach(SalesTxn::printSummary));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use a method reference in the following situations: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Reference to a static method</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Courier New"/>
                <a:ea typeface="Courier New"/>
                <a:cs typeface="Courier New"/>
                <a:sym typeface="Courier New"/>
              </a:rPr>
              <a:t>ContainingClass::staticMethodName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Reference to an instance method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Reference to an instance method of an arbitrary object of a particular type (for example, </a:t>
            </a:r>
            <a:r>
              <a:rPr b="0" i="0" lang="en-US" sz="2000" u="none" cap="none" strike="noStrike">
                <a:solidFill>
                  <a:schemeClr val="dk1"/>
                </a:solidFill>
                <a:latin typeface="Courier New"/>
                <a:ea typeface="Courier New"/>
                <a:cs typeface="Courier New"/>
                <a:sym typeface="Courier New"/>
              </a:rPr>
              <a:t>String::compareToIgnoreCase</a:t>
            </a:r>
            <a:r>
              <a:rPr b="0" i="0" lang="en-US" sz="20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Reference to a constructor </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Courier New"/>
                <a:ea typeface="Courier New"/>
                <a:cs typeface="Courier New"/>
                <a:sym typeface="Courier New"/>
              </a:rPr>
              <a:t>ClassName::new</a:t>
            </a:r>
            <a:endParaRPr/>
          </a:p>
        </p:txBody>
      </p:sp>
      <p:sp>
        <p:nvSpPr>
          <p:cNvPr id="2219" name="Google Shape;2219;p23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4" name="Shape 2224"/>
        <p:cNvGrpSpPr/>
        <p:nvPr/>
      </p:nvGrpSpPr>
      <p:grpSpPr>
        <a:xfrm>
          <a:off x="0" y="0"/>
          <a:ext cx="0" cy="0"/>
          <a:chOff x="0" y="0"/>
          <a:chExt cx="0" cy="0"/>
        </a:xfrm>
      </p:grpSpPr>
      <p:sp>
        <p:nvSpPr>
          <p:cNvPr id="2225" name="Google Shape;2225;p234"/>
          <p:cNvSpPr txBox="1"/>
          <p:nvPr/>
        </p:nvSpPr>
        <p:spPr>
          <a:xfrm>
            <a:off x="614362" y="2971800"/>
            <a:ext cx="7920000" cy="1752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26" name="Google Shape;2226;p23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 Chaining</a:t>
            </a:r>
            <a:endParaRPr/>
          </a:p>
        </p:txBody>
      </p:sp>
      <p:sp>
        <p:nvSpPr>
          <p:cNvPr id="2227" name="Google Shape;2227;p234"/>
          <p:cNvSpPr txBox="1"/>
          <p:nvPr>
            <p:ph idx="1" type="body"/>
          </p:nvPr>
        </p:nvSpPr>
        <p:spPr>
          <a:xfrm>
            <a:off x="609600" y="1447800"/>
            <a:ext cx="7918500" cy="3244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Pipelines allow method chaining (like a builder).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Methods include filter and many others.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For example:</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21         tList.stream()</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22             </a:t>
            </a:r>
            <a:r>
              <a:rPr b="1" i="0" lang="en-US" sz="1800" u="none" cap="none" strike="noStrike">
                <a:solidFill>
                  <a:schemeClr val="dk1"/>
                </a:solidFill>
                <a:latin typeface="Courier New"/>
                <a:ea typeface="Courier New"/>
                <a:cs typeface="Courier New"/>
                <a:sym typeface="Courier New"/>
              </a:rPr>
              <a:t>.filter(t -&gt; t.getState().equals("CA"))</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23             </a:t>
            </a:r>
            <a:r>
              <a:rPr b="1" i="0" lang="en-US" sz="1800" u="none" cap="none" strike="noStrike">
                <a:solidFill>
                  <a:schemeClr val="dk1"/>
                </a:solidFill>
                <a:latin typeface="Courier New"/>
                <a:ea typeface="Courier New"/>
                <a:cs typeface="Courier New"/>
                <a:sym typeface="Courier New"/>
              </a:rPr>
              <a:t>.filter(t -&gt; t.getBuyer().getName()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24                 </a:t>
            </a:r>
            <a:r>
              <a:rPr b="1" i="0" lang="en-US" sz="1800" u="none" cap="none" strike="noStrike">
                <a:solidFill>
                  <a:schemeClr val="dk1"/>
                </a:solidFill>
                <a:latin typeface="Courier New"/>
                <a:ea typeface="Courier New"/>
                <a:cs typeface="Courier New"/>
                <a:sym typeface="Courier New"/>
              </a:rPr>
              <a:t>.equals("Acme Electronics"))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25             .forEach(SalesTxn::printSummary);         </a:t>
            </a:r>
            <a:endParaRPr/>
          </a:p>
        </p:txBody>
      </p:sp>
      <p:sp>
        <p:nvSpPr>
          <p:cNvPr id="2228" name="Google Shape;2228;p2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7"/>
          <p:cNvSpPr txBox="1"/>
          <p:nvPr/>
        </p:nvSpPr>
        <p:spPr>
          <a:xfrm>
            <a:off x="609600" y="1446212"/>
            <a:ext cx="7924800" cy="457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5" name="Google Shape;265;p37"/>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Simple Java Class: </a:t>
            </a:r>
            <a:r>
              <a:rPr b="1" i="0" lang="en-US" sz="2600" u="none" cap="none" strike="noStrike">
                <a:solidFill>
                  <a:schemeClr val="dk1"/>
                </a:solidFill>
                <a:latin typeface="Courier New"/>
                <a:ea typeface="Courier New"/>
                <a:cs typeface="Courier New"/>
                <a:sym typeface="Courier New"/>
              </a:rPr>
              <a:t>Employee</a:t>
            </a:r>
            <a:endParaRPr/>
          </a:p>
        </p:txBody>
      </p:sp>
      <p:sp>
        <p:nvSpPr>
          <p:cNvPr id="266" name="Google Shape;266;p37"/>
          <p:cNvSpPr txBox="1"/>
          <p:nvPr>
            <p:ph idx="4294967295" type="body"/>
          </p:nvPr>
        </p:nvSpPr>
        <p:spPr>
          <a:xfrm>
            <a:off x="657225" y="10668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Java class is often used to represent a concept.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package com.example.domain;</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Employee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int empId;</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String name;</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String ssn;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double salary;</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Employee () {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int getEmpId ()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return empId;</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p:txBody>
      </p:sp>
      <p:sp>
        <p:nvSpPr>
          <p:cNvPr id="267" name="Google Shape;267;p37"/>
          <p:cNvSpPr txBox="1"/>
          <p:nvPr/>
        </p:nvSpPr>
        <p:spPr>
          <a:xfrm>
            <a:off x="4421187" y="3732212"/>
            <a:ext cx="152241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a constructor</a:t>
            </a:r>
            <a:endParaRPr/>
          </a:p>
        </p:txBody>
      </p:sp>
      <p:sp>
        <p:nvSpPr>
          <p:cNvPr id="268" name="Google Shape;268;p37"/>
          <p:cNvSpPr txBox="1"/>
          <p:nvPr/>
        </p:nvSpPr>
        <p:spPr>
          <a:xfrm>
            <a:off x="4640262" y="2633662"/>
            <a:ext cx="69373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fields</a:t>
            </a:r>
            <a:endParaRPr/>
          </a:p>
        </p:txBody>
      </p:sp>
      <p:sp>
        <p:nvSpPr>
          <p:cNvPr id="269" name="Google Shape;269;p37"/>
          <p:cNvSpPr txBox="1"/>
          <p:nvPr/>
        </p:nvSpPr>
        <p:spPr>
          <a:xfrm>
            <a:off x="5232400" y="4733925"/>
            <a:ext cx="10922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a method</a:t>
            </a:r>
            <a:endParaRPr/>
          </a:p>
        </p:txBody>
      </p:sp>
      <p:sp>
        <p:nvSpPr>
          <p:cNvPr id="270" name="Google Shape;270;p37"/>
          <p:cNvSpPr txBox="1"/>
          <p:nvPr/>
        </p:nvSpPr>
        <p:spPr>
          <a:xfrm>
            <a:off x="4156075" y="1751012"/>
            <a:ext cx="17875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class declaration</a:t>
            </a:r>
            <a:endParaRPr/>
          </a:p>
        </p:txBody>
      </p:sp>
      <p:sp>
        <p:nvSpPr>
          <p:cNvPr id="271" name="Google Shape;271;p37"/>
          <p:cNvSpPr/>
          <p:nvPr/>
        </p:nvSpPr>
        <p:spPr>
          <a:xfrm>
            <a:off x="4191000" y="2132012"/>
            <a:ext cx="381000" cy="1371600"/>
          </a:xfrm>
          <a:prstGeom prst="rightBrace">
            <a:avLst>
              <a:gd fmla="val 2695" name="adj1"/>
              <a:gd fmla="val 50000" name="adj2"/>
            </a:avLst>
          </a:prstGeom>
          <a:noFill/>
          <a:ln cap="flat" cmpd="sng" w="28575">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2" name="Google Shape;272;p3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sp>
        <p:nvSpPr>
          <p:cNvPr id="2234" name="Google Shape;2234;p235"/>
          <p:cNvSpPr txBox="1"/>
          <p:nvPr/>
        </p:nvSpPr>
        <p:spPr>
          <a:xfrm>
            <a:off x="614362" y="2514600"/>
            <a:ext cx="7920000" cy="3048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35" name="Google Shape;2235;p23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 Chaining</a:t>
            </a:r>
            <a:endParaRPr/>
          </a:p>
        </p:txBody>
      </p:sp>
      <p:sp>
        <p:nvSpPr>
          <p:cNvPr id="2236" name="Google Shape;2236;p235"/>
          <p:cNvSpPr txBox="1"/>
          <p:nvPr>
            <p:ph idx="1" type="body"/>
          </p:nvPr>
        </p:nvSpPr>
        <p:spPr>
          <a:xfrm>
            <a:off x="609600" y="1447800"/>
            <a:ext cx="7918500" cy="4021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use compound logical statements.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select what is best for the situation.</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15         System.out.println("\n== CA Transations for ACME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16         tList.stream()</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17             </a:t>
            </a:r>
            <a:r>
              <a:rPr b="1" i="0" lang="en-US" sz="1400" u="none" cap="none" strike="noStrike">
                <a:solidFill>
                  <a:schemeClr val="dk1"/>
                </a:solidFill>
                <a:latin typeface="Courier New"/>
                <a:ea typeface="Courier New"/>
                <a:cs typeface="Courier New"/>
                <a:sym typeface="Courier New"/>
              </a:rPr>
              <a:t>.filter(t -&gt; t.getState().equals("CA") &amp;&amp;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18                 </a:t>
            </a:r>
            <a:r>
              <a:rPr b="1" i="0" lang="en-US" sz="1400" u="none" cap="none" strike="noStrike">
                <a:solidFill>
                  <a:schemeClr val="dk1"/>
                </a:solidFill>
                <a:latin typeface="Courier New"/>
                <a:ea typeface="Courier New"/>
                <a:cs typeface="Courier New"/>
                <a:sym typeface="Courier New"/>
              </a:rPr>
              <a:t>t.getBuyer().getName().equals("Acme Electronics"))</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19             </a:t>
            </a:r>
            <a:r>
              <a:rPr b="1" i="0" lang="en-US" sz="1400" u="none" cap="none" strike="noStrike">
                <a:solidFill>
                  <a:schemeClr val="dk1"/>
                </a:solidFill>
                <a:latin typeface="Courier New"/>
                <a:ea typeface="Courier New"/>
                <a:cs typeface="Courier New"/>
                <a:sym typeface="Courier New"/>
              </a:rPr>
              <a:t>.forEach(SalesTxn::printSummary);</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21         tList.stream()</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22             </a:t>
            </a:r>
            <a:r>
              <a:rPr b="1" i="0" lang="en-US" sz="1400" u="none" cap="none" strike="noStrike">
                <a:solidFill>
                  <a:schemeClr val="dk1"/>
                </a:solidFill>
                <a:latin typeface="Courier New"/>
                <a:ea typeface="Courier New"/>
                <a:cs typeface="Courier New"/>
                <a:sym typeface="Courier New"/>
              </a:rPr>
              <a:t>.filter(t -&gt; t.getState().equals("CA"))</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23             </a:t>
            </a:r>
            <a:r>
              <a:rPr b="1" i="0" lang="en-US" sz="1400" u="none" cap="none" strike="noStrike">
                <a:solidFill>
                  <a:schemeClr val="dk1"/>
                </a:solidFill>
                <a:latin typeface="Courier New"/>
                <a:ea typeface="Courier New"/>
                <a:cs typeface="Courier New"/>
                <a:sym typeface="Courier New"/>
              </a:rPr>
              <a:t>.filter(t -&gt; t.getBuyer().getName()</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24                 </a:t>
            </a:r>
            <a:r>
              <a:rPr b="1" i="0" lang="en-US" sz="1400" u="none" cap="none" strike="noStrike">
                <a:solidFill>
                  <a:schemeClr val="dk1"/>
                </a:solidFill>
                <a:latin typeface="Courier New"/>
                <a:ea typeface="Courier New"/>
                <a:cs typeface="Courier New"/>
                <a:sym typeface="Courier New"/>
              </a:rPr>
              <a:t>.equals("Acme Electronics"))</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25             .forEach(SalesTxn::printSummary); </a:t>
            </a:r>
            <a:endParaRPr/>
          </a:p>
        </p:txBody>
      </p:sp>
      <p:sp>
        <p:nvSpPr>
          <p:cNvPr id="2237" name="Google Shape;2237;p2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2" name="Shape 2242"/>
        <p:cNvGrpSpPr/>
        <p:nvPr/>
      </p:nvGrpSpPr>
      <p:grpSpPr>
        <a:xfrm>
          <a:off x="0" y="0"/>
          <a:ext cx="0" cy="0"/>
          <a:chOff x="0" y="0"/>
          <a:chExt cx="0" cy="0"/>
        </a:xfrm>
      </p:grpSpPr>
      <p:sp>
        <p:nvSpPr>
          <p:cNvPr id="2243" name="Google Shape;2243;p23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Pipeline Defined</a:t>
            </a:r>
            <a:endParaRPr/>
          </a:p>
        </p:txBody>
      </p:sp>
      <p:sp>
        <p:nvSpPr>
          <p:cNvPr id="2244" name="Google Shape;2244;p236"/>
          <p:cNvSpPr txBox="1"/>
          <p:nvPr>
            <p:ph idx="1" type="body"/>
          </p:nvPr>
        </p:nvSpPr>
        <p:spPr>
          <a:xfrm>
            <a:off x="609600" y="1447800"/>
            <a:ext cx="7918500" cy="2986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stream pipeline consists of:</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source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Zero or more intermediate operations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One terminal operation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Source: A Collection (could be a file, a stream, and so 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Intermediate: Filter, Map</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Terminal: </a:t>
            </a:r>
            <a:r>
              <a:rPr b="0" i="0" lang="en-US" sz="2000" u="none" cap="none" strike="noStrike">
                <a:solidFill>
                  <a:schemeClr val="dk1"/>
                </a:solidFill>
                <a:latin typeface="Courier New"/>
                <a:ea typeface="Courier New"/>
                <a:cs typeface="Courier New"/>
                <a:sym typeface="Courier New"/>
              </a:rPr>
              <a:t>forEach</a:t>
            </a:r>
            <a:r>
              <a:rPr b="0" i="0" lang="en-US" sz="2000" u="none" cap="none" strike="noStrike">
                <a:solidFill>
                  <a:schemeClr val="dk1"/>
                </a:solidFill>
                <a:latin typeface="Arial"/>
                <a:ea typeface="Arial"/>
                <a:cs typeface="Arial"/>
                <a:sym typeface="Arial"/>
              </a:rPr>
              <a:t> </a:t>
            </a:r>
            <a:endParaRPr/>
          </a:p>
        </p:txBody>
      </p:sp>
      <p:sp>
        <p:nvSpPr>
          <p:cNvPr id="2245" name="Google Shape;2245;p2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23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2252" name="Google Shape;2252;p237"/>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Builder pattern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Iterate through a collection by using lambda syntax</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Stream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Filter a collection by using lambda expressions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 an existing method by using a method reference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Chain multiple methods together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pipelines in terms of lambdas and collections</a:t>
            </a:r>
            <a:endParaRPr/>
          </a:p>
        </p:txBody>
      </p:sp>
      <p:sp>
        <p:nvSpPr>
          <p:cNvPr id="2253" name="Google Shape;2253;p23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23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Overview</a:t>
            </a:r>
            <a:endParaRPr/>
          </a:p>
        </p:txBody>
      </p:sp>
      <p:sp>
        <p:nvSpPr>
          <p:cNvPr id="2260" name="Google Shape;2260;p238"/>
          <p:cNvSpPr txBox="1"/>
          <p:nvPr>
            <p:ph idx="1" type="body"/>
          </p:nvPr>
        </p:nvSpPr>
        <p:spPr>
          <a:xfrm>
            <a:off x="609600" y="1447800"/>
            <a:ext cx="7918500" cy="2667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8-1: Update RoboCall to use Streams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8-2: Mail Sales Executives using Method Chaining</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8-3: Mail Sales Employees over 50 using Method Chaining</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8-4: Mail Male Engineering Employees Under 65 Using Method Chaining</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261" name="Google Shape;2261;p2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5" name="Shape 2265"/>
        <p:cNvGrpSpPr/>
        <p:nvPr/>
      </p:nvGrpSpPr>
      <p:grpSpPr>
        <a:xfrm>
          <a:off x="0" y="0"/>
          <a:ext cx="0" cy="0"/>
          <a:chOff x="0" y="0"/>
          <a:chExt cx="0" cy="0"/>
        </a:xfrm>
      </p:grpSpPr>
      <p:sp>
        <p:nvSpPr>
          <p:cNvPr id="2266" name="Google Shape;2266;p239"/>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Lambda Built-in Functional Interfaces</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1" name="Shape 2271"/>
        <p:cNvGrpSpPr/>
        <p:nvPr/>
      </p:nvGrpSpPr>
      <p:grpSpPr>
        <a:xfrm>
          <a:off x="0" y="0"/>
          <a:ext cx="0" cy="0"/>
          <a:chOff x="0" y="0"/>
          <a:chExt cx="0" cy="0"/>
        </a:xfrm>
      </p:grpSpPr>
      <p:sp>
        <p:nvSpPr>
          <p:cNvPr id="2272" name="Google Shape;2272;p24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2273" name="Google Shape;2273;p240"/>
          <p:cNvSpPr txBox="1"/>
          <p:nvPr>
            <p:ph idx="1" type="body"/>
          </p:nvPr>
        </p:nvSpPr>
        <p:spPr>
          <a:xfrm>
            <a:off x="609600" y="1447800"/>
            <a:ext cx="7918500" cy="1920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List the built-in interfaces included in </a:t>
            </a:r>
            <a:r>
              <a:rPr b="0" i="0" lang="en-US" sz="2200" u="none" cap="none" strike="noStrike">
                <a:solidFill>
                  <a:schemeClr val="dk1"/>
                </a:solidFill>
                <a:latin typeface="Courier New"/>
                <a:ea typeface="Courier New"/>
                <a:cs typeface="Courier New"/>
                <a:sym typeface="Courier New"/>
              </a:rPr>
              <a:t>java.util.function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primitive versions of base interfaces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binary versions of base interfaces</a:t>
            </a:r>
            <a:endParaRPr/>
          </a:p>
        </p:txBody>
      </p:sp>
      <p:pic>
        <p:nvPicPr>
          <p:cNvPr descr="Duke-with-Dart.gif" id="2274" name="Google Shape;2274;p240"/>
          <p:cNvPicPr preferRelativeResize="0"/>
          <p:nvPr/>
        </p:nvPicPr>
        <p:blipFill rotWithShape="1">
          <a:blip r:embed="rId3">
            <a:alphaModFix/>
          </a:blip>
          <a:srcRect b="0" l="0" r="0" t="0"/>
          <a:stretch/>
        </p:blipFill>
        <p:spPr>
          <a:xfrm>
            <a:off x="4876800" y="4724400"/>
            <a:ext cx="3829050" cy="1355725"/>
          </a:xfrm>
          <a:prstGeom prst="rect">
            <a:avLst/>
          </a:prstGeom>
          <a:noFill/>
          <a:ln>
            <a:noFill/>
          </a:ln>
        </p:spPr>
      </p:pic>
      <p:sp>
        <p:nvSpPr>
          <p:cNvPr id="2275" name="Google Shape;2275;p24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0" name="Shape 2280"/>
        <p:cNvGrpSpPr/>
        <p:nvPr/>
      </p:nvGrpSpPr>
      <p:grpSpPr>
        <a:xfrm>
          <a:off x="0" y="0"/>
          <a:ext cx="0" cy="0"/>
          <a:chOff x="0" y="0"/>
          <a:chExt cx="0" cy="0"/>
        </a:xfrm>
      </p:grpSpPr>
      <p:sp>
        <p:nvSpPr>
          <p:cNvPr id="2281" name="Google Shape;2281;p24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Built-in Functional Interfaces</a:t>
            </a:r>
            <a:endParaRPr/>
          </a:p>
        </p:txBody>
      </p:sp>
      <p:sp>
        <p:nvSpPr>
          <p:cNvPr id="2282" name="Google Shape;2282;p241"/>
          <p:cNvSpPr txBox="1"/>
          <p:nvPr>
            <p:ph idx="1" type="body"/>
          </p:nvPr>
        </p:nvSpPr>
        <p:spPr>
          <a:xfrm>
            <a:off x="609600" y="1447800"/>
            <a:ext cx="7918500" cy="3398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Lambda expressions rely on functional interfaces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Important to understand what an interface does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Concepts make using lambdas easier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Focus on the purpose of main functional interfaces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Become aware of many primitive variations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Lambda expressions have properties like those of a variable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 when needed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 be stored and reused</a:t>
            </a:r>
            <a:endParaRPr/>
          </a:p>
        </p:txBody>
      </p:sp>
      <p:pic>
        <p:nvPicPr>
          <p:cNvPr descr="Duke -Lambda.png" id="2283" name="Google Shape;2283;p241"/>
          <p:cNvPicPr preferRelativeResize="0"/>
          <p:nvPr/>
        </p:nvPicPr>
        <p:blipFill rotWithShape="1">
          <a:blip r:embed="rId3">
            <a:alphaModFix/>
          </a:blip>
          <a:srcRect b="0" l="0" r="0" t="0"/>
          <a:stretch/>
        </p:blipFill>
        <p:spPr>
          <a:xfrm>
            <a:off x="6270625" y="4343400"/>
            <a:ext cx="2873375" cy="2179637"/>
          </a:xfrm>
          <a:prstGeom prst="rect">
            <a:avLst/>
          </a:prstGeom>
          <a:noFill/>
          <a:ln>
            <a:noFill/>
          </a:ln>
        </p:spPr>
      </p:pic>
      <p:sp>
        <p:nvSpPr>
          <p:cNvPr id="2284" name="Google Shape;2284;p2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24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a:t>
            </a:r>
            <a:r>
              <a:rPr b="1" i="0" lang="en-US" sz="2600" u="none" cap="none" strike="noStrike">
                <a:solidFill>
                  <a:schemeClr val="dk1"/>
                </a:solidFill>
                <a:latin typeface="Courier New"/>
                <a:ea typeface="Courier New"/>
                <a:cs typeface="Courier New"/>
                <a:sym typeface="Courier New"/>
              </a:rPr>
              <a:t>java.util.function</a:t>
            </a:r>
            <a:r>
              <a:rPr b="1" i="0" lang="en-US" sz="2600" u="none" cap="none" strike="noStrike">
                <a:solidFill>
                  <a:schemeClr val="dk1"/>
                </a:solidFill>
                <a:latin typeface="Arial"/>
                <a:ea typeface="Arial"/>
                <a:cs typeface="Arial"/>
                <a:sym typeface="Arial"/>
              </a:rPr>
              <a:t> Package</a:t>
            </a:r>
            <a:endParaRPr/>
          </a:p>
        </p:txBody>
      </p:sp>
      <p:sp>
        <p:nvSpPr>
          <p:cNvPr id="2291" name="Google Shape;2291;p242"/>
          <p:cNvSpPr txBox="1"/>
          <p:nvPr>
            <p:ph idx="1" type="body"/>
          </p:nvPr>
        </p:nvSpPr>
        <p:spPr>
          <a:xfrm>
            <a:off x="609600" y="1447800"/>
            <a:ext cx="7918500" cy="2733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Predicate</a:t>
            </a:r>
            <a:r>
              <a:rPr b="0" i="0" lang="en-US" sz="2200" u="none" cap="none" strike="noStrike">
                <a:solidFill>
                  <a:schemeClr val="dk1"/>
                </a:solidFill>
                <a:latin typeface="Arial"/>
                <a:ea typeface="Arial"/>
                <a:cs typeface="Arial"/>
                <a:sym typeface="Arial"/>
              </a:rPr>
              <a:t>: An expression that returns a </a:t>
            </a:r>
            <a:r>
              <a:rPr b="0" i="0" lang="en-US" sz="2200" u="none" cap="none" strike="noStrike">
                <a:solidFill>
                  <a:schemeClr val="dk1"/>
                </a:solidFill>
                <a:latin typeface="Courier New"/>
                <a:ea typeface="Courier New"/>
                <a:cs typeface="Courier New"/>
                <a:sym typeface="Courier New"/>
              </a:rPr>
              <a:t>boolean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Consumer</a:t>
            </a:r>
            <a:r>
              <a:rPr b="0" i="0" lang="en-US" sz="2200" u="none" cap="none" strike="noStrike">
                <a:solidFill>
                  <a:schemeClr val="dk1"/>
                </a:solidFill>
                <a:latin typeface="Arial"/>
                <a:ea typeface="Arial"/>
                <a:cs typeface="Arial"/>
                <a:sym typeface="Arial"/>
              </a:rPr>
              <a:t>: An expression that performs operations on an object passed as argument and has a void return type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Function</a:t>
            </a:r>
            <a:r>
              <a:rPr b="0" i="0" lang="en-US" sz="2200" u="none" cap="none" strike="noStrike">
                <a:solidFill>
                  <a:schemeClr val="dk1"/>
                </a:solidFill>
                <a:latin typeface="Arial"/>
                <a:ea typeface="Arial"/>
                <a:cs typeface="Arial"/>
                <a:sym typeface="Arial"/>
              </a:rPr>
              <a:t>: Transforms a T to a U</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Supplier</a:t>
            </a:r>
            <a:r>
              <a:rPr b="0" i="0" lang="en-US" sz="2200" u="none" cap="none" strike="noStrike">
                <a:solidFill>
                  <a:schemeClr val="dk1"/>
                </a:solidFill>
                <a:latin typeface="Arial"/>
                <a:ea typeface="Arial"/>
                <a:cs typeface="Arial"/>
                <a:sym typeface="Arial"/>
              </a:rPr>
              <a:t>: Provides an instance of a T (such as a factory)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Primitive variations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Binary variations</a:t>
            </a:r>
            <a:endParaRPr/>
          </a:p>
        </p:txBody>
      </p:sp>
      <p:sp>
        <p:nvSpPr>
          <p:cNvPr id="2292" name="Google Shape;2292;p2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7" name="Shape 2297"/>
        <p:cNvGrpSpPr/>
        <p:nvPr/>
      </p:nvGrpSpPr>
      <p:grpSpPr>
        <a:xfrm>
          <a:off x="0" y="0"/>
          <a:ext cx="0" cy="0"/>
          <a:chOff x="0" y="0"/>
          <a:chExt cx="0" cy="0"/>
        </a:xfrm>
      </p:grpSpPr>
      <p:sp>
        <p:nvSpPr>
          <p:cNvPr id="2298" name="Google Shape;2298;p243"/>
          <p:cNvSpPr txBox="1"/>
          <p:nvPr/>
        </p:nvSpPr>
        <p:spPr>
          <a:xfrm>
            <a:off x="611187" y="2286000"/>
            <a:ext cx="7923300" cy="1066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99" name="Google Shape;2299;p24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Example Assumptions</a:t>
            </a:r>
            <a:endParaRPr/>
          </a:p>
        </p:txBody>
      </p:sp>
      <p:sp>
        <p:nvSpPr>
          <p:cNvPr id="2300" name="Google Shape;2300;p243"/>
          <p:cNvSpPr txBox="1"/>
          <p:nvPr>
            <p:ph idx="1" type="body"/>
          </p:nvPr>
        </p:nvSpPr>
        <p:spPr>
          <a:xfrm>
            <a:off x="609600" y="1447800"/>
            <a:ext cx="7918500" cy="2106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following two declarations are assumed for the examples that follow:</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14     List&lt;SalesTxn&gt; tList = SalesTxn.createTxnList();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15     SalesTxn first = tList.get(0);</a:t>
            </a:r>
            <a:endParaRPr/>
          </a:p>
          <a:p>
            <a:pPr indent="7938" lvl="0" marL="7937" marR="0" rtl="0" algn="l">
              <a:spcBef>
                <a:spcPts val="360"/>
              </a:spcBef>
              <a:spcAft>
                <a:spcPts val="0"/>
              </a:spcAft>
              <a:buNone/>
            </a:pPr>
            <a:r>
              <a:t/>
            </a:r>
            <a:endParaRPr b="0" i="0" sz="1800" u="none">
              <a:solidFill>
                <a:schemeClr val="dk1"/>
              </a:solidFill>
              <a:latin typeface="Courier New"/>
              <a:ea typeface="Courier New"/>
              <a:cs typeface="Courier New"/>
              <a:sym typeface="Courier New"/>
            </a:endParaRPr>
          </a:p>
        </p:txBody>
      </p:sp>
      <p:sp>
        <p:nvSpPr>
          <p:cNvPr id="2301" name="Google Shape;2301;p2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6" name="Shape 2306"/>
        <p:cNvGrpSpPr/>
        <p:nvPr/>
      </p:nvGrpSpPr>
      <p:grpSpPr>
        <a:xfrm>
          <a:off x="0" y="0"/>
          <a:ext cx="0" cy="0"/>
          <a:chOff x="0" y="0"/>
          <a:chExt cx="0" cy="0"/>
        </a:xfrm>
      </p:grpSpPr>
      <p:sp>
        <p:nvSpPr>
          <p:cNvPr id="2307" name="Google Shape;2307;p244"/>
          <p:cNvSpPr txBox="1"/>
          <p:nvPr/>
        </p:nvSpPr>
        <p:spPr>
          <a:xfrm>
            <a:off x="611187" y="1447800"/>
            <a:ext cx="7923300" cy="2590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08" name="Google Shape;2308;p24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Predicate</a:t>
            </a:r>
            <a:endParaRPr/>
          </a:p>
        </p:txBody>
      </p:sp>
      <p:sp>
        <p:nvSpPr>
          <p:cNvPr id="2309" name="Google Shape;2309;p244"/>
          <p:cNvSpPr txBox="1"/>
          <p:nvPr>
            <p:ph idx="1" type="body"/>
          </p:nvPr>
        </p:nvSpPr>
        <p:spPr>
          <a:xfrm>
            <a:off x="609600" y="1447800"/>
            <a:ext cx="7918500" cy="30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Predicate&lt;T&gt;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public boolean test(T t);</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a:p>
            <a:pPr indent="7938" lvl="0" marL="7937" marR="0" rtl="0" algn="l">
              <a:spcBef>
                <a:spcPts val="480"/>
              </a:spcBef>
              <a:spcAft>
                <a:spcPts val="0"/>
              </a:spcAft>
              <a:buNone/>
            </a:pPr>
            <a:r>
              <a:t/>
            </a:r>
            <a:endParaRPr b="0" i="0" sz="2400" u="none">
              <a:solidFill>
                <a:schemeClr val="dk1"/>
              </a:solidFill>
              <a:latin typeface="Courier New"/>
              <a:ea typeface="Courier New"/>
              <a:cs typeface="Courier New"/>
              <a:sym typeface="Courier New"/>
            </a:endParaRPr>
          </a:p>
        </p:txBody>
      </p:sp>
      <p:sp>
        <p:nvSpPr>
          <p:cNvPr id="2310" name="Google Shape;2310;p244"/>
          <p:cNvSpPr txBox="1"/>
          <p:nvPr/>
        </p:nvSpPr>
        <p:spPr>
          <a:xfrm>
            <a:off x="5715000" y="2362200"/>
            <a:ext cx="609600" cy="3048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11" name="Google Shape;2311;p244"/>
          <p:cNvSpPr txBox="1"/>
          <p:nvPr/>
        </p:nvSpPr>
        <p:spPr>
          <a:xfrm flipH="1">
            <a:off x="4876800" y="2743200"/>
            <a:ext cx="8382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12" name="Google Shape;2312;p244"/>
          <p:cNvSpPr txBox="1"/>
          <p:nvPr/>
        </p:nvSpPr>
        <p:spPr>
          <a:xfrm>
            <a:off x="2590800" y="2743200"/>
            <a:ext cx="13716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13" name="Google Shape;2313;p2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8"/>
          <p:cNvSpPr txBox="1"/>
          <p:nvPr/>
        </p:nvSpPr>
        <p:spPr>
          <a:xfrm>
            <a:off x="609600" y="2286000"/>
            <a:ext cx="7924800" cy="3657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9" name="Google Shape;279;p38"/>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Methods</a:t>
            </a:r>
            <a:endParaRPr/>
          </a:p>
        </p:txBody>
      </p:sp>
      <p:sp>
        <p:nvSpPr>
          <p:cNvPr id="280" name="Google Shape;280;p38"/>
          <p:cNvSpPr txBox="1"/>
          <p:nvPr>
            <p:ph idx="1" type="body"/>
          </p:nvPr>
        </p:nvSpPr>
        <p:spPr>
          <a:xfrm>
            <a:off x="609600" y="12192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a class has data fields, a common </a:t>
            </a:r>
            <a:r>
              <a:rPr lang="en-US"/>
              <a:t>Lab </a:t>
            </a:r>
            <a:r>
              <a:rPr b="0" i="0" lang="en-US" sz="2200" u="none">
                <a:solidFill>
                  <a:schemeClr val="dk1"/>
                </a:solidFill>
                <a:latin typeface="Arial"/>
                <a:ea typeface="Arial"/>
                <a:cs typeface="Arial"/>
                <a:sym typeface="Arial"/>
              </a:rPr>
              <a:t>is to provide methods for storing data (setter methods) and retrieving data (getter methods) from the fields.</a:t>
            </a:r>
            <a:endParaRPr/>
          </a:p>
          <a:p>
            <a:pPr indent="7938" lvl="0" marL="7936" marR="0" rtl="0" algn="l">
              <a:lnSpc>
                <a:spcPct val="100000"/>
              </a:lnSpc>
              <a:spcBef>
                <a:spcPts val="180"/>
              </a:spcBef>
              <a:spcAft>
                <a:spcPts val="0"/>
              </a:spcAft>
              <a:buClr>
                <a:srgbClr val="000000"/>
              </a:buClr>
              <a:buSzPts val="900"/>
              <a:buFont typeface="Arial"/>
              <a:buNone/>
            </a:pPr>
            <a:r>
              <a:t/>
            </a:r>
            <a:endParaRPr b="0" i="0" sz="900" u="none">
              <a:solidFill>
                <a:schemeClr val="dk1"/>
              </a:solidFill>
              <a:latin typeface="Arial"/>
              <a:ea typeface="Arial"/>
              <a:cs typeface="Arial"/>
              <a:sym typeface="Arial"/>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package com.example.domain;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Employee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int empId;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other fields...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void setEmpId(int empId)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this.empId = empId;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int getEmpId()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return empId;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getter/setter methods for other fields...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281" name="Google Shape;281;p38"/>
          <p:cNvSpPr txBox="1"/>
          <p:nvPr/>
        </p:nvSpPr>
        <p:spPr>
          <a:xfrm>
            <a:off x="1828800" y="3886200"/>
            <a:ext cx="533400" cy="3048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2" name="Google Shape;282;p38"/>
          <p:cNvSpPr/>
          <p:nvPr/>
        </p:nvSpPr>
        <p:spPr>
          <a:xfrm>
            <a:off x="5867400" y="3962400"/>
            <a:ext cx="2133600" cy="762000"/>
          </a:xfrm>
          <a:prstGeom prst="wedgeRectCallout">
            <a:avLst>
              <a:gd fmla="val -9853" name="adj1"/>
              <a:gd fmla="val -1620" name="adj2"/>
            </a:avLst>
          </a:prstGeom>
          <a:solidFill>
            <a:srgbClr val="FFFFCC">
              <a:alpha val="49803"/>
            </a:srgbClr>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3" name="Google Shape;283;p38"/>
          <p:cNvSpPr/>
          <p:nvPr/>
        </p:nvSpPr>
        <p:spPr>
          <a:xfrm>
            <a:off x="5867400" y="3962400"/>
            <a:ext cx="2133600" cy="762000"/>
          </a:xfrm>
          <a:prstGeom prst="wedgeRectCallout">
            <a:avLst>
              <a:gd fmla="val -15783" name="adj1"/>
              <a:gd fmla="val 1866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Often a pair of methods to set and get the current field value.</a:t>
            </a:r>
            <a:endParaRPr/>
          </a:p>
        </p:txBody>
      </p:sp>
      <p:sp>
        <p:nvSpPr>
          <p:cNvPr id="284" name="Google Shape;284;p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sp>
        <p:nvSpPr>
          <p:cNvPr id="2319" name="Google Shape;2319;p245"/>
          <p:cNvSpPr txBox="1"/>
          <p:nvPr/>
        </p:nvSpPr>
        <p:spPr>
          <a:xfrm>
            <a:off x="611187" y="1371600"/>
            <a:ext cx="7923300" cy="472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20" name="Google Shape;2320;p24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Predicate: Example</a:t>
            </a:r>
            <a:endParaRPr/>
          </a:p>
        </p:txBody>
      </p:sp>
      <p:sp>
        <p:nvSpPr>
          <p:cNvPr id="2321" name="Google Shape;2321;p245"/>
          <p:cNvSpPr txBox="1"/>
          <p:nvPr>
            <p:ph idx="1" type="body"/>
          </p:nvPr>
        </p:nvSpPr>
        <p:spPr>
          <a:xfrm>
            <a:off x="609600" y="1447800"/>
            <a:ext cx="7918500" cy="4624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16     </a:t>
            </a:r>
            <a:r>
              <a:rPr b="1" i="0" lang="en-US" sz="1800" u="none">
                <a:solidFill>
                  <a:schemeClr val="dk1"/>
                </a:solidFill>
                <a:latin typeface="Courier New"/>
                <a:ea typeface="Courier New"/>
                <a:cs typeface="Courier New"/>
                <a:sym typeface="Courier New"/>
              </a:rPr>
              <a:t>Predicate&lt;SalesTxn&gt; massSales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a:t>
            </a:r>
            <a:r>
              <a:rPr b="1" i="0" lang="en-US" sz="1800" u="none">
                <a:solidFill>
                  <a:schemeClr val="dk1"/>
                </a:solidFill>
                <a:latin typeface="Courier New"/>
                <a:ea typeface="Courier New"/>
                <a:cs typeface="Courier New"/>
                <a:sym typeface="Courier New"/>
              </a:rPr>
              <a:t>t -&gt; t.getState().equals(State.MA);</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System.out.println("\n== Sales - Stream");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tList.stream()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a:t>
            </a:r>
            <a:r>
              <a:rPr b="1" i="0" lang="en-US" sz="1800" u="none">
                <a:solidFill>
                  <a:schemeClr val="dk1"/>
                </a:solidFill>
                <a:latin typeface="Courier New"/>
                <a:ea typeface="Courier New"/>
                <a:cs typeface="Courier New"/>
                <a:sym typeface="Courier New"/>
              </a:rPr>
              <a:t>.filter(massSales)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.forEach(t -&gt; t.printSummary());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23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24     System.out.println("\n== Sales - Method Call");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25     for(SalesTxn t:tList){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26         if (</a:t>
            </a:r>
            <a:r>
              <a:rPr b="1" i="0" lang="en-US" sz="1800" u="none">
                <a:solidFill>
                  <a:schemeClr val="dk1"/>
                </a:solidFill>
                <a:latin typeface="Courier New"/>
                <a:ea typeface="Courier New"/>
                <a:cs typeface="Courier New"/>
                <a:sym typeface="Courier New"/>
              </a:rPr>
              <a:t>massSales.test(t)</a:t>
            </a: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27             t.printSummary();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28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29     }</a:t>
            </a:r>
            <a:endParaRPr/>
          </a:p>
        </p:txBody>
      </p:sp>
      <p:sp>
        <p:nvSpPr>
          <p:cNvPr id="2322" name="Google Shape;2322;p2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7" name="Shape 2327"/>
        <p:cNvGrpSpPr/>
        <p:nvPr/>
      </p:nvGrpSpPr>
      <p:grpSpPr>
        <a:xfrm>
          <a:off x="0" y="0"/>
          <a:ext cx="0" cy="0"/>
          <a:chOff x="0" y="0"/>
          <a:chExt cx="0" cy="0"/>
        </a:xfrm>
      </p:grpSpPr>
      <p:sp>
        <p:nvSpPr>
          <p:cNvPr id="2328" name="Google Shape;2328;p246"/>
          <p:cNvSpPr txBox="1"/>
          <p:nvPr/>
        </p:nvSpPr>
        <p:spPr>
          <a:xfrm>
            <a:off x="611187" y="1489075"/>
            <a:ext cx="79233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29" name="Google Shape;2329;p24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Consumer</a:t>
            </a:r>
            <a:endParaRPr/>
          </a:p>
        </p:txBody>
      </p:sp>
      <p:sp>
        <p:nvSpPr>
          <p:cNvPr id="2330" name="Google Shape;2330;p246"/>
          <p:cNvSpPr txBox="1"/>
          <p:nvPr>
            <p:ph idx="1" type="body"/>
          </p:nvPr>
        </p:nvSpPr>
        <p:spPr>
          <a:xfrm>
            <a:off x="609600" y="1447800"/>
            <a:ext cx="7918500" cy="30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Consumer&lt;T&gt;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public void accept(T t);</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7 }</a:t>
            </a:r>
            <a:endParaRPr/>
          </a:p>
        </p:txBody>
      </p:sp>
      <p:sp>
        <p:nvSpPr>
          <p:cNvPr id="2331" name="Google Shape;2331;p246"/>
          <p:cNvSpPr txBox="1"/>
          <p:nvPr/>
        </p:nvSpPr>
        <p:spPr>
          <a:xfrm>
            <a:off x="2971800" y="3200400"/>
            <a:ext cx="8382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32" name="Google Shape;2332;p246"/>
          <p:cNvSpPr txBox="1"/>
          <p:nvPr/>
        </p:nvSpPr>
        <p:spPr>
          <a:xfrm>
            <a:off x="5029200" y="3200400"/>
            <a:ext cx="8382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33" name="Google Shape;2333;p246"/>
          <p:cNvSpPr txBox="1"/>
          <p:nvPr/>
        </p:nvSpPr>
        <p:spPr>
          <a:xfrm>
            <a:off x="5562600" y="2362200"/>
            <a:ext cx="533400" cy="3048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34" name="Google Shape;2334;p2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9" name="Shape 2339"/>
        <p:cNvGrpSpPr/>
        <p:nvPr/>
      </p:nvGrpSpPr>
      <p:grpSpPr>
        <a:xfrm>
          <a:off x="0" y="0"/>
          <a:ext cx="0" cy="0"/>
          <a:chOff x="0" y="0"/>
          <a:chExt cx="0" cy="0"/>
        </a:xfrm>
      </p:grpSpPr>
      <p:sp>
        <p:nvSpPr>
          <p:cNvPr id="2340" name="Google Shape;2340;p247"/>
          <p:cNvSpPr txBox="1"/>
          <p:nvPr/>
        </p:nvSpPr>
        <p:spPr>
          <a:xfrm>
            <a:off x="611187" y="1447800"/>
            <a:ext cx="79233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41" name="Google Shape;2341;p24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Consumer: Example</a:t>
            </a:r>
            <a:endParaRPr/>
          </a:p>
        </p:txBody>
      </p:sp>
      <p:sp>
        <p:nvSpPr>
          <p:cNvPr id="2342" name="Google Shape;2342;p247"/>
          <p:cNvSpPr txBox="1"/>
          <p:nvPr>
            <p:ph idx="1" type="body"/>
          </p:nvPr>
        </p:nvSpPr>
        <p:spPr>
          <a:xfrm>
            <a:off x="609600" y="1447800"/>
            <a:ext cx="7918500" cy="3625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a:t>
            </a:r>
            <a:r>
              <a:rPr b="1" i="0" lang="en-US" sz="1800" u="none">
                <a:solidFill>
                  <a:schemeClr val="dk1"/>
                </a:solidFill>
                <a:latin typeface="Courier New"/>
                <a:ea typeface="Courier New"/>
                <a:cs typeface="Courier New"/>
                <a:sym typeface="Courier New"/>
              </a:rPr>
              <a:t>Consumer&lt;SalesTxn&gt; buyerConsumer = t -&gt;</a:t>
            </a: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a:t>
            </a:r>
            <a:r>
              <a:rPr b="1" i="0" lang="en-US" sz="1800" u="none">
                <a:solidFill>
                  <a:schemeClr val="dk1"/>
                </a:solidFill>
                <a:latin typeface="Courier New"/>
                <a:ea typeface="Courier New"/>
                <a:cs typeface="Courier New"/>
                <a:sym typeface="Courier New"/>
              </a:rPr>
              <a:t>System.out.println("Id: " + t.getTxnId()</a:t>
            </a: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a:t>
            </a:r>
            <a:r>
              <a:rPr b="1" i="0" lang="en-US" sz="1800" u="none">
                <a:solidFill>
                  <a:schemeClr val="dk1"/>
                </a:solidFill>
                <a:latin typeface="Courier New"/>
                <a:ea typeface="Courier New"/>
                <a:cs typeface="Courier New"/>
                <a:sym typeface="Courier New"/>
              </a:rPr>
              <a:t>+ " Buyer: " + t.getBuyer().getName());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System.out.println("== Buyers - Lambda");</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a:t>
            </a:r>
            <a:r>
              <a:rPr b="1" i="0" lang="en-US" sz="1800" u="none">
                <a:solidFill>
                  <a:schemeClr val="dk1"/>
                </a:solidFill>
                <a:latin typeface="Courier New"/>
                <a:ea typeface="Courier New"/>
                <a:cs typeface="Courier New"/>
                <a:sym typeface="Courier New"/>
              </a:rPr>
              <a:t>tList.stream().forEach(buyerConsumer);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23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24     System.out.println("== First Buyer - Method");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25     </a:t>
            </a:r>
            <a:r>
              <a:rPr b="1" i="0" lang="en-US" sz="1800" u="none">
                <a:solidFill>
                  <a:schemeClr val="dk1"/>
                </a:solidFill>
                <a:latin typeface="Courier New"/>
                <a:ea typeface="Courier New"/>
                <a:cs typeface="Courier New"/>
                <a:sym typeface="Courier New"/>
              </a:rPr>
              <a:t>buyerConsumer.accept(first);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8" lvl="0" marL="7937" marR="0" rtl="0" algn="l">
              <a:spcBef>
                <a:spcPts val="360"/>
              </a:spcBef>
              <a:spcAft>
                <a:spcPts val="0"/>
              </a:spcAft>
              <a:buNone/>
            </a:pPr>
            <a:r>
              <a:t/>
            </a:r>
            <a:endParaRPr b="0" i="0" sz="1800" u="none">
              <a:solidFill>
                <a:schemeClr val="dk1"/>
              </a:solidFill>
              <a:latin typeface="Courier New"/>
              <a:ea typeface="Courier New"/>
              <a:cs typeface="Courier New"/>
              <a:sym typeface="Courier New"/>
            </a:endParaRPr>
          </a:p>
        </p:txBody>
      </p:sp>
      <p:sp>
        <p:nvSpPr>
          <p:cNvPr id="2343" name="Google Shape;2343;p24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sp>
        <p:nvSpPr>
          <p:cNvPr id="2349" name="Google Shape;2349;p248"/>
          <p:cNvSpPr txBox="1"/>
          <p:nvPr/>
        </p:nvSpPr>
        <p:spPr>
          <a:xfrm>
            <a:off x="611187" y="1447800"/>
            <a:ext cx="79233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0" name="Google Shape;2350;p24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Function</a:t>
            </a:r>
            <a:endParaRPr/>
          </a:p>
        </p:txBody>
      </p:sp>
      <p:sp>
        <p:nvSpPr>
          <p:cNvPr id="2351" name="Google Shape;2351;p248"/>
          <p:cNvSpPr txBox="1"/>
          <p:nvPr>
            <p:ph idx="1" type="body"/>
          </p:nvPr>
        </p:nvSpPr>
        <p:spPr>
          <a:xfrm>
            <a:off x="609600" y="1447800"/>
            <a:ext cx="7918500" cy="30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Function&lt;T,R&gt;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public R apply(T t);</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7 </a:t>
            </a:r>
            <a:endParaRPr/>
          </a:p>
        </p:txBody>
      </p:sp>
      <p:sp>
        <p:nvSpPr>
          <p:cNvPr id="2352" name="Google Shape;2352;p248"/>
          <p:cNvSpPr txBox="1"/>
          <p:nvPr/>
        </p:nvSpPr>
        <p:spPr>
          <a:xfrm>
            <a:off x="2895600" y="3200400"/>
            <a:ext cx="3810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3" name="Google Shape;2353;p248"/>
          <p:cNvSpPr txBox="1"/>
          <p:nvPr/>
        </p:nvSpPr>
        <p:spPr>
          <a:xfrm>
            <a:off x="4343400" y="3200400"/>
            <a:ext cx="8382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4" name="Google Shape;2354;p248"/>
          <p:cNvSpPr txBox="1"/>
          <p:nvPr/>
        </p:nvSpPr>
        <p:spPr>
          <a:xfrm>
            <a:off x="5562600" y="2362200"/>
            <a:ext cx="914400" cy="3048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5" name="Google Shape;2355;p2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0" name="Shape 2360"/>
        <p:cNvGrpSpPr/>
        <p:nvPr/>
      </p:nvGrpSpPr>
      <p:grpSpPr>
        <a:xfrm>
          <a:off x="0" y="0"/>
          <a:ext cx="0" cy="0"/>
          <a:chOff x="0" y="0"/>
          <a:chExt cx="0" cy="0"/>
        </a:xfrm>
      </p:grpSpPr>
      <p:sp>
        <p:nvSpPr>
          <p:cNvPr id="2361" name="Google Shape;2361;p249"/>
          <p:cNvSpPr txBox="1"/>
          <p:nvPr/>
        </p:nvSpPr>
        <p:spPr>
          <a:xfrm>
            <a:off x="611187" y="1412875"/>
            <a:ext cx="7923300" cy="2057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62" name="Google Shape;2362;p24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Function: Example</a:t>
            </a:r>
            <a:endParaRPr/>
          </a:p>
        </p:txBody>
      </p:sp>
      <p:sp>
        <p:nvSpPr>
          <p:cNvPr id="2363" name="Google Shape;2363;p249"/>
          <p:cNvSpPr txBox="1"/>
          <p:nvPr>
            <p:ph idx="1" type="body"/>
          </p:nvPr>
        </p:nvSpPr>
        <p:spPr>
          <a:xfrm>
            <a:off x="609600" y="1447800"/>
            <a:ext cx="7918500" cy="1965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a:t>
            </a:r>
            <a:r>
              <a:rPr b="1" i="0" lang="en-US" sz="1800" u="none">
                <a:solidFill>
                  <a:schemeClr val="dk1"/>
                </a:solidFill>
                <a:latin typeface="Courier New"/>
                <a:ea typeface="Courier New"/>
                <a:cs typeface="Courier New"/>
                <a:sym typeface="Courier New"/>
              </a:rPr>
              <a:t>Function&lt;SalesTxn, String&gt; buyerFunction </a:t>
            </a: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a:t>
            </a:r>
            <a:r>
              <a:rPr b="1" i="0" lang="en-US" sz="1800" u="none">
                <a:solidFill>
                  <a:schemeClr val="dk1"/>
                </a:solidFill>
                <a:latin typeface="Courier New"/>
                <a:ea typeface="Courier New"/>
                <a:cs typeface="Courier New"/>
                <a:sym typeface="Courier New"/>
              </a:rPr>
              <a:t>t -&gt; t.getBuyer().getName()</a:t>
            </a: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System.out.println("\n== First Buyer");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System.out.println(</a:t>
            </a:r>
            <a:r>
              <a:rPr b="1" i="0" lang="en-US" sz="1800" u="none">
                <a:solidFill>
                  <a:schemeClr val="dk1"/>
                </a:solidFill>
                <a:latin typeface="Courier New"/>
                <a:ea typeface="Courier New"/>
                <a:cs typeface="Courier New"/>
                <a:sym typeface="Courier New"/>
              </a:rPr>
              <a:t>buyerFunction.apply(first)</a:t>
            </a: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a:t>
            </a:r>
            <a:endParaRPr/>
          </a:p>
        </p:txBody>
      </p:sp>
      <p:sp>
        <p:nvSpPr>
          <p:cNvPr id="2364" name="Google Shape;2364;p2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9" name="Shape 2369"/>
        <p:cNvGrpSpPr/>
        <p:nvPr/>
      </p:nvGrpSpPr>
      <p:grpSpPr>
        <a:xfrm>
          <a:off x="0" y="0"/>
          <a:ext cx="0" cy="0"/>
          <a:chOff x="0" y="0"/>
          <a:chExt cx="0" cy="0"/>
        </a:xfrm>
      </p:grpSpPr>
      <p:sp>
        <p:nvSpPr>
          <p:cNvPr id="2370" name="Google Shape;2370;p250"/>
          <p:cNvSpPr txBox="1"/>
          <p:nvPr/>
        </p:nvSpPr>
        <p:spPr>
          <a:xfrm>
            <a:off x="611187" y="1447800"/>
            <a:ext cx="79233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71" name="Google Shape;2371;p25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Supplier</a:t>
            </a:r>
            <a:endParaRPr/>
          </a:p>
        </p:txBody>
      </p:sp>
      <p:sp>
        <p:nvSpPr>
          <p:cNvPr id="2372" name="Google Shape;2372;p250"/>
          <p:cNvSpPr txBox="1"/>
          <p:nvPr>
            <p:ph idx="1" type="body"/>
          </p:nvPr>
        </p:nvSpPr>
        <p:spPr>
          <a:xfrm>
            <a:off x="609600" y="1447800"/>
            <a:ext cx="7918500" cy="30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Supplier&lt;T&gt;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public T get();</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7 </a:t>
            </a:r>
            <a:endParaRPr/>
          </a:p>
        </p:txBody>
      </p:sp>
      <p:sp>
        <p:nvSpPr>
          <p:cNvPr id="2373" name="Google Shape;2373;p250"/>
          <p:cNvSpPr txBox="1"/>
          <p:nvPr/>
        </p:nvSpPr>
        <p:spPr>
          <a:xfrm>
            <a:off x="3352800" y="3200400"/>
            <a:ext cx="9144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74" name="Google Shape;2374;p250"/>
          <p:cNvSpPr txBox="1"/>
          <p:nvPr/>
        </p:nvSpPr>
        <p:spPr>
          <a:xfrm>
            <a:off x="2895600" y="3200400"/>
            <a:ext cx="3048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75" name="Google Shape;2375;p250"/>
          <p:cNvSpPr txBox="1"/>
          <p:nvPr/>
        </p:nvSpPr>
        <p:spPr>
          <a:xfrm>
            <a:off x="5562600" y="2286000"/>
            <a:ext cx="5334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76" name="Google Shape;2376;p2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1" name="Shape 2381"/>
        <p:cNvGrpSpPr/>
        <p:nvPr/>
      </p:nvGrpSpPr>
      <p:grpSpPr>
        <a:xfrm>
          <a:off x="0" y="0"/>
          <a:ext cx="0" cy="0"/>
          <a:chOff x="0" y="0"/>
          <a:chExt cx="0" cy="0"/>
        </a:xfrm>
      </p:grpSpPr>
      <p:sp>
        <p:nvSpPr>
          <p:cNvPr id="2382" name="Google Shape;2382;p251"/>
          <p:cNvSpPr txBox="1"/>
          <p:nvPr/>
        </p:nvSpPr>
        <p:spPr>
          <a:xfrm>
            <a:off x="611187" y="1371600"/>
            <a:ext cx="7923300" cy="4953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83" name="Google Shape;2383;p25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Supplier: Example</a:t>
            </a:r>
            <a:endParaRPr/>
          </a:p>
        </p:txBody>
      </p:sp>
      <p:sp>
        <p:nvSpPr>
          <p:cNvPr id="2384" name="Google Shape;2384;p251"/>
          <p:cNvSpPr txBox="1"/>
          <p:nvPr>
            <p:ph idx="1" type="body"/>
          </p:nvPr>
        </p:nvSpPr>
        <p:spPr>
          <a:xfrm>
            <a:off x="609600" y="1423987"/>
            <a:ext cx="7918500" cy="4956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List&lt;SalesTxn&gt; tList = SalesTxn.createTxnList();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16     Supplier&lt;SalesTxn&gt; txnSupplier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a:t>
            </a:r>
            <a:r>
              <a:rPr b="1" i="0" lang="en-US" sz="1800" u="none">
                <a:solidFill>
                  <a:schemeClr val="dk1"/>
                </a:solidFill>
                <a:latin typeface="Courier New"/>
                <a:ea typeface="Courier New"/>
                <a:cs typeface="Courier New"/>
                <a:sym typeface="Courier New"/>
              </a:rPr>
              <a:t>() -&gt; new SalesTxn.Builder()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.txnId(101)</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.salesPerson("John Adams")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.buyer(Buyer.getBuyerMap().get("PriceCo"))</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.product("Widget")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.paymentType("Cash")</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23             .unitPrice(20)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Lines ommited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29             .build();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30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31     </a:t>
            </a:r>
            <a:r>
              <a:rPr b="1" i="0" lang="en-US" sz="1800" u="none">
                <a:solidFill>
                  <a:schemeClr val="dk1"/>
                </a:solidFill>
                <a:latin typeface="Courier New"/>
                <a:ea typeface="Courier New"/>
                <a:cs typeface="Courier New"/>
                <a:sym typeface="Courier New"/>
              </a:rPr>
              <a:t>tList.add(txnSupplier.get())</a:t>
            </a: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32     System.out.println("\n== TList");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33     tList.stream().forEach(SalesTxn::printSummary);</a:t>
            </a:r>
            <a:endParaRPr/>
          </a:p>
        </p:txBody>
      </p:sp>
      <p:sp>
        <p:nvSpPr>
          <p:cNvPr id="2385" name="Google Shape;2385;p2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0" name="Shape 2390"/>
        <p:cNvGrpSpPr/>
        <p:nvPr/>
      </p:nvGrpSpPr>
      <p:grpSpPr>
        <a:xfrm>
          <a:off x="0" y="0"/>
          <a:ext cx="0" cy="0"/>
          <a:chOff x="0" y="0"/>
          <a:chExt cx="0" cy="0"/>
        </a:xfrm>
      </p:grpSpPr>
      <p:sp>
        <p:nvSpPr>
          <p:cNvPr id="2391" name="Google Shape;2391;p25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Primitive Interface</a:t>
            </a:r>
            <a:endParaRPr/>
          </a:p>
        </p:txBody>
      </p:sp>
      <p:sp>
        <p:nvSpPr>
          <p:cNvPr id="2392" name="Google Shape;2392;p252"/>
          <p:cNvSpPr txBox="1"/>
          <p:nvPr>
            <p:ph idx="1" type="body"/>
          </p:nvPr>
        </p:nvSpPr>
        <p:spPr>
          <a:xfrm>
            <a:off x="609600" y="1447800"/>
            <a:ext cx="7918500" cy="3097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Primitive versions of all main interfaces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Will see these a lot in method calls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 a primitive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Example: </a:t>
            </a:r>
            <a:r>
              <a:rPr b="0" i="0" lang="en-US" sz="2000" u="none" cap="none" strike="noStrike">
                <a:solidFill>
                  <a:schemeClr val="dk1"/>
                </a:solidFill>
                <a:latin typeface="Courier New"/>
                <a:ea typeface="Courier New"/>
                <a:cs typeface="Courier New"/>
                <a:sym typeface="Courier New"/>
              </a:rPr>
              <a:t>ToDoubleFunction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Consume a primitive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Example: </a:t>
            </a:r>
            <a:r>
              <a:rPr b="0" i="0" lang="en-US" sz="2000" u="none" cap="none" strike="noStrike">
                <a:solidFill>
                  <a:schemeClr val="dk1"/>
                </a:solidFill>
                <a:latin typeface="Courier New"/>
                <a:ea typeface="Courier New"/>
                <a:cs typeface="Courier New"/>
                <a:sym typeface="Courier New"/>
              </a:rPr>
              <a:t>DoubleFunction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Why have these?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Avoids auto-boxing and unboxing</a:t>
            </a:r>
            <a:endParaRPr/>
          </a:p>
        </p:txBody>
      </p:sp>
      <p:sp>
        <p:nvSpPr>
          <p:cNvPr id="2393" name="Google Shape;2393;p25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8" name="Shape 2398"/>
        <p:cNvGrpSpPr/>
        <p:nvPr/>
      </p:nvGrpSpPr>
      <p:grpSpPr>
        <a:xfrm>
          <a:off x="0" y="0"/>
          <a:ext cx="0" cy="0"/>
          <a:chOff x="0" y="0"/>
          <a:chExt cx="0" cy="0"/>
        </a:xfrm>
      </p:grpSpPr>
      <p:sp>
        <p:nvSpPr>
          <p:cNvPr id="2399" name="Google Shape;2399;p253"/>
          <p:cNvSpPr txBox="1"/>
          <p:nvPr/>
        </p:nvSpPr>
        <p:spPr>
          <a:xfrm>
            <a:off x="611187" y="1447800"/>
            <a:ext cx="7923300" cy="2743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00" name="Google Shape;2400;p25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Return a Primitive Type</a:t>
            </a:r>
            <a:endParaRPr/>
          </a:p>
        </p:txBody>
      </p:sp>
      <p:sp>
        <p:nvSpPr>
          <p:cNvPr id="2401" name="Google Shape;2401;p253"/>
          <p:cNvSpPr txBox="1"/>
          <p:nvPr>
            <p:ph idx="1" type="body"/>
          </p:nvPr>
        </p:nvSpPr>
        <p:spPr>
          <a:xfrm>
            <a:off x="609600" y="1447800"/>
            <a:ext cx="7918500" cy="2802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3 public interface ToDoubleFunction&lt;T&gt;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4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5     public double applyAsDouble(T t);</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6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7 </a:t>
            </a:r>
            <a:endParaRPr/>
          </a:p>
        </p:txBody>
      </p:sp>
      <p:sp>
        <p:nvSpPr>
          <p:cNvPr id="2402" name="Google Shape;2402;p253"/>
          <p:cNvSpPr txBox="1"/>
          <p:nvPr/>
        </p:nvSpPr>
        <p:spPr>
          <a:xfrm>
            <a:off x="2819400" y="3048000"/>
            <a:ext cx="10668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03" name="Google Shape;2403;p253"/>
          <p:cNvSpPr txBox="1"/>
          <p:nvPr/>
        </p:nvSpPr>
        <p:spPr>
          <a:xfrm>
            <a:off x="6553200" y="2209800"/>
            <a:ext cx="5334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04" name="Google Shape;2404;p253"/>
          <p:cNvSpPr txBox="1"/>
          <p:nvPr/>
        </p:nvSpPr>
        <p:spPr>
          <a:xfrm>
            <a:off x="3962400" y="3048000"/>
            <a:ext cx="30480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05" name="Google Shape;2405;p2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254"/>
          <p:cNvSpPr txBox="1"/>
          <p:nvPr/>
        </p:nvSpPr>
        <p:spPr>
          <a:xfrm>
            <a:off x="611187" y="1447800"/>
            <a:ext cx="7923300" cy="2286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12" name="Google Shape;2412;p25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Return a Primitive Type: Example</a:t>
            </a:r>
            <a:endParaRPr/>
          </a:p>
        </p:txBody>
      </p:sp>
      <p:sp>
        <p:nvSpPr>
          <p:cNvPr id="2413" name="Google Shape;2413;p254"/>
          <p:cNvSpPr txBox="1"/>
          <p:nvPr>
            <p:ph idx="1" type="body"/>
          </p:nvPr>
        </p:nvSpPr>
        <p:spPr>
          <a:xfrm>
            <a:off x="609600" y="1447800"/>
            <a:ext cx="7918500" cy="2628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ToDoubleFunction&lt;SalesTxn&gt; discountFunction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a:t>
            </a:r>
            <a:r>
              <a:rPr b="1" i="0" lang="en-US" sz="1800" u="none">
                <a:solidFill>
                  <a:schemeClr val="dk1"/>
                </a:solidFill>
                <a:latin typeface="Courier New"/>
                <a:ea typeface="Courier New"/>
                <a:cs typeface="Courier New"/>
                <a:sym typeface="Courier New"/>
              </a:rPr>
              <a:t>t -&gt; t.getTransactionTotal()</a:t>
            </a: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a:t>
            </a:r>
            <a:r>
              <a:rPr b="1" i="0" lang="en-US" sz="1800" u="none">
                <a:solidFill>
                  <a:schemeClr val="dk1"/>
                </a:solidFill>
                <a:latin typeface="Courier New"/>
                <a:ea typeface="Courier New"/>
                <a:cs typeface="Courier New"/>
                <a:sym typeface="Courier New"/>
              </a:rPr>
              <a:t>* t.getDiscountRate();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System.out.println("\n== Discount");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23     System.out.println(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24         </a:t>
            </a:r>
            <a:r>
              <a:rPr b="1" i="0" lang="en-US" sz="1800" u="none">
                <a:solidFill>
                  <a:schemeClr val="dk1"/>
                </a:solidFill>
                <a:latin typeface="Courier New"/>
                <a:ea typeface="Courier New"/>
                <a:cs typeface="Courier New"/>
                <a:sym typeface="Courier New"/>
              </a:rPr>
              <a:t>discountFunction.applyAsDouble(first)</a:t>
            </a:r>
            <a:r>
              <a:rPr b="0" i="0" lang="en-US" sz="1800" u="none">
                <a:solidFill>
                  <a:schemeClr val="dk1"/>
                </a:solidFill>
                <a:latin typeface="Courier New"/>
                <a:ea typeface="Courier New"/>
                <a:cs typeface="Courier New"/>
                <a:sym typeface="Courier New"/>
              </a:rPr>
              <a:t>);</a:t>
            </a:r>
            <a:endParaRPr/>
          </a:p>
          <a:p>
            <a:pPr indent="7938" lvl="0" marL="7937" marR="0" rtl="0" algn="l">
              <a:spcBef>
                <a:spcPts val="360"/>
              </a:spcBef>
              <a:spcAft>
                <a:spcPts val="0"/>
              </a:spcAft>
              <a:buNone/>
            </a:pPr>
            <a:r>
              <a:t/>
            </a:r>
            <a:endParaRPr b="0" i="0" sz="1800" u="none">
              <a:solidFill>
                <a:schemeClr val="dk1"/>
              </a:solidFill>
              <a:latin typeface="Courier New"/>
              <a:ea typeface="Courier New"/>
              <a:cs typeface="Courier New"/>
              <a:sym typeface="Courier New"/>
            </a:endParaRPr>
          </a:p>
        </p:txBody>
      </p:sp>
      <p:sp>
        <p:nvSpPr>
          <p:cNvPr id="2414" name="Google Shape;2414;p2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nvSpPr>
        <p:spPr>
          <a:xfrm>
            <a:off x="609600" y="1925637"/>
            <a:ext cx="7924800" cy="2722562"/>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1" name="Google Shape;291;p39"/>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Creating an Instance of a Class</a:t>
            </a:r>
            <a:endParaRPr/>
          </a:p>
        </p:txBody>
      </p:sp>
      <p:sp>
        <p:nvSpPr>
          <p:cNvPr id="292" name="Google Shape;292;p39"/>
          <p:cNvSpPr txBox="1"/>
          <p:nvPr>
            <p:ph idx="1" type="body"/>
          </p:nvPr>
        </p:nvSpPr>
        <p:spPr>
          <a:xfrm>
            <a:off x="609600" y="12192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construct or create an instance (object) of the </a:t>
            </a:r>
            <a:r>
              <a:rPr b="0" i="0" lang="en-US" sz="2200" u="none">
                <a:solidFill>
                  <a:schemeClr val="dk1"/>
                </a:solidFill>
                <a:latin typeface="Courier New"/>
                <a:ea typeface="Courier New"/>
                <a:cs typeface="Courier New"/>
                <a:sym typeface="Courier New"/>
              </a:rPr>
              <a:t>Employee</a:t>
            </a:r>
            <a:r>
              <a:rPr b="0" i="0" lang="en-US" sz="2200" u="none">
                <a:solidFill>
                  <a:schemeClr val="dk1"/>
                </a:solidFill>
                <a:latin typeface="Arial"/>
                <a:ea typeface="Arial"/>
                <a:cs typeface="Arial"/>
                <a:sym typeface="Arial"/>
              </a:rPr>
              <a:t> class, use the </a:t>
            </a:r>
            <a:r>
              <a:rPr b="0" i="0" lang="en-US" sz="2200" u="none">
                <a:solidFill>
                  <a:schemeClr val="dk1"/>
                </a:solidFill>
                <a:latin typeface="Courier New"/>
                <a:ea typeface="Courier New"/>
                <a:cs typeface="Courier New"/>
                <a:sym typeface="Courier New"/>
              </a:rPr>
              <a:t>new</a:t>
            </a:r>
            <a:r>
              <a:rPr b="0" i="0" lang="en-US" sz="2200" u="none">
                <a:solidFill>
                  <a:schemeClr val="dk1"/>
                </a:solidFill>
                <a:latin typeface="Arial"/>
                <a:ea typeface="Arial"/>
                <a:cs typeface="Arial"/>
                <a:sym typeface="Arial"/>
              </a:rPr>
              <a:t> keyword.</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In some other class, or a main method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Employee emp = new Employee();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emp.empId = 101;   // legal if the field is public,</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but not good OO practice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emp.setEmpId(101); // use a method instead</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emp.setName("John Smith");</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emp.setSsn("011-22-3467");</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emp.setSalary(120345.27);</a:t>
            </a:r>
            <a:endParaRPr/>
          </a:p>
          <a:p>
            <a:pPr indent="7938" lvl="0" marL="7936"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 this fragment of Java code, you construct an instance of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class and assign the reference to the new object to a variable called </a:t>
            </a:r>
            <a:r>
              <a:rPr b="0" i="0" lang="en-US" sz="2200" u="none" cap="none" strike="noStrike">
                <a:solidFill>
                  <a:schemeClr val="dk1"/>
                </a:solidFill>
                <a:latin typeface="Courier New"/>
                <a:ea typeface="Courier New"/>
                <a:cs typeface="Courier New"/>
                <a:sym typeface="Courier New"/>
              </a:rPr>
              <a:t>emp</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Then you assign values to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object.</a:t>
            </a:r>
            <a:endParaRPr/>
          </a:p>
        </p:txBody>
      </p:sp>
      <p:sp>
        <p:nvSpPr>
          <p:cNvPr id="293" name="Google Shape;293;p39"/>
          <p:cNvSpPr txBox="1"/>
          <p:nvPr/>
        </p:nvSpPr>
        <p:spPr>
          <a:xfrm>
            <a:off x="2895600" y="2286000"/>
            <a:ext cx="533400" cy="3048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4" name="Google Shape;294;p39"/>
          <p:cNvSpPr/>
          <p:nvPr/>
        </p:nvSpPr>
        <p:spPr>
          <a:xfrm>
            <a:off x="5715000" y="3581400"/>
            <a:ext cx="1693862" cy="514350"/>
          </a:xfrm>
          <a:prstGeom prst="wedgeRectCallout">
            <a:avLst>
              <a:gd fmla="val -15012" name="adj1"/>
              <a:gd fmla="val 588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Invoking an instance method.</a:t>
            </a:r>
            <a:endParaRPr/>
          </a:p>
        </p:txBody>
      </p:sp>
      <p:sp>
        <p:nvSpPr>
          <p:cNvPr id="295" name="Google Shape;295;p3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255"/>
          <p:cNvSpPr txBox="1"/>
          <p:nvPr/>
        </p:nvSpPr>
        <p:spPr>
          <a:xfrm>
            <a:off x="611187" y="1447800"/>
            <a:ext cx="79233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1" name="Google Shape;2421;p25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Process a Primitive Type</a:t>
            </a:r>
            <a:endParaRPr/>
          </a:p>
        </p:txBody>
      </p:sp>
      <p:sp>
        <p:nvSpPr>
          <p:cNvPr id="2422" name="Google Shape;2422;p255"/>
          <p:cNvSpPr txBox="1"/>
          <p:nvPr>
            <p:ph idx="1" type="body"/>
          </p:nvPr>
        </p:nvSpPr>
        <p:spPr>
          <a:xfrm>
            <a:off x="609600" y="1447800"/>
            <a:ext cx="7918500" cy="30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DoubleFunction&lt;R&gt;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public R apply(double value);</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7 </a:t>
            </a:r>
            <a:endParaRPr/>
          </a:p>
        </p:txBody>
      </p:sp>
      <p:sp>
        <p:nvSpPr>
          <p:cNvPr id="2423" name="Google Shape;2423;p255"/>
          <p:cNvSpPr txBox="1"/>
          <p:nvPr/>
        </p:nvSpPr>
        <p:spPr>
          <a:xfrm>
            <a:off x="2895600" y="3200400"/>
            <a:ext cx="3048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4" name="Google Shape;2424;p255"/>
          <p:cNvSpPr txBox="1"/>
          <p:nvPr/>
        </p:nvSpPr>
        <p:spPr>
          <a:xfrm>
            <a:off x="6629400" y="2286000"/>
            <a:ext cx="5334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5" name="Google Shape;2425;p255"/>
          <p:cNvSpPr txBox="1"/>
          <p:nvPr/>
        </p:nvSpPr>
        <p:spPr>
          <a:xfrm>
            <a:off x="4343400" y="3200400"/>
            <a:ext cx="24384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6" name="Google Shape;2426;p25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1" name="Shape 2431"/>
        <p:cNvGrpSpPr/>
        <p:nvPr/>
      </p:nvGrpSpPr>
      <p:grpSpPr>
        <a:xfrm>
          <a:off x="0" y="0"/>
          <a:ext cx="0" cy="0"/>
          <a:chOff x="0" y="0"/>
          <a:chExt cx="0" cy="0"/>
        </a:xfrm>
      </p:grpSpPr>
      <p:sp>
        <p:nvSpPr>
          <p:cNvPr id="2432" name="Google Shape;2432;p256"/>
          <p:cNvSpPr txBox="1"/>
          <p:nvPr/>
        </p:nvSpPr>
        <p:spPr>
          <a:xfrm>
            <a:off x="611187" y="1371600"/>
            <a:ext cx="7923300" cy="2438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33" name="Google Shape;2433;p25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Process Primitive Type: Example</a:t>
            </a:r>
            <a:endParaRPr/>
          </a:p>
        </p:txBody>
      </p:sp>
      <p:sp>
        <p:nvSpPr>
          <p:cNvPr id="2434" name="Google Shape;2434;p256"/>
          <p:cNvSpPr txBox="1"/>
          <p:nvPr>
            <p:ph idx="1" type="body"/>
          </p:nvPr>
        </p:nvSpPr>
        <p:spPr>
          <a:xfrm>
            <a:off x="609600" y="1447800"/>
            <a:ext cx="7918500" cy="2297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9     A06DoubleFunction test = new A06DoubleFunction();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10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11     DoubleFunction&lt;String&gt; calc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12           </a:t>
            </a:r>
            <a:r>
              <a:rPr b="1" i="0" lang="en-US" sz="1800" u="none">
                <a:solidFill>
                  <a:schemeClr val="dk1"/>
                </a:solidFill>
                <a:latin typeface="Courier New"/>
                <a:ea typeface="Courier New"/>
                <a:cs typeface="Courier New"/>
                <a:sym typeface="Courier New"/>
              </a:rPr>
              <a:t>t -&gt; String.valueOf(t * 3)</a:t>
            </a: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13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14     String result = </a:t>
            </a:r>
            <a:r>
              <a:rPr b="1" i="0" lang="en-US" sz="1800" u="none">
                <a:solidFill>
                  <a:schemeClr val="dk1"/>
                </a:solidFill>
                <a:latin typeface="Courier New"/>
                <a:ea typeface="Courier New"/>
                <a:cs typeface="Courier New"/>
                <a:sym typeface="Courier New"/>
              </a:rPr>
              <a:t>calc.apply(20)</a:t>
            </a: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System.out.println("New value is: " + result); </a:t>
            </a:r>
            <a:endParaRPr/>
          </a:p>
        </p:txBody>
      </p:sp>
      <p:sp>
        <p:nvSpPr>
          <p:cNvPr id="2435" name="Google Shape;2435;p2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0" name="Shape 2440"/>
        <p:cNvGrpSpPr/>
        <p:nvPr/>
      </p:nvGrpSpPr>
      <p:grpSpPr>
        <a:xfrm>
          <a:off x="0" y="0"/>
          <a:ext cx="0" cy="0"/>
          <a:chOff x="0" y="0"/>
          <a:chExt cx="0" cy="0"/>
        </a:xfrm>
      </p:grpSpPr>
      <p:sp>
        <p:nvSpPr>
          <p:cNvPr id="2441" name="Google Shape;2441;p257"/>
          <p:cNvSpPr txBox="1"/>
          <p:nvPr/>
        </p:nvSpPr>
        <p:spPr>
          <a:xfrm>
            <a:off x="611187" y="1524000"/>
            <a:ext cx="79233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42" name="Google Shape;2442;p25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Binary Types</a:t>
            </a:r>
            <a:endParaRPr/>
          </a:p>
        </p:txBody>
      </p:sp>
      <p:sp>
        <p:nvSpPr>
          <p:cNvPr id="2443" name="Google Shape;2443;p257"/>
          <p:cNvSpPr txBox="1"/>
          <p:nvPr>
            <p:ph idx="1" type="body"/>
          </p:nvPr>
        </p:nvSpPr>
        <p:spPr>
          <a:xfrm>
            <a:off x="609600" y="1517650"/>
            <a:ext cx="7918500" cy="30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BiPredicate&lt;T, U&gt;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public boolean test(T t, U u);</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7 </a:t>
            </a:r>
            <a:endParaRPr/>
          </a:p>
        </p:txBody>
      </p:sp>
      <p:sp>
        <p:nvSpPr>
          <p:cNvPr id="2444" name="Google Shape;2444;p257"/>
          <p:cNvSpPr txBox="1"/>
          <p:nvPr/>
        </p:nvSpPr>
        <p:spPr>
          <a:xfrm>
            <a:off x="5257800" y="3276600"/>
            <a:ext cx="17526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45" name="Google Shape;2445;p257"/>
          <p:cNvSpPr txBox="1"/>
          <p:nvPr/>
        </p:nvSpPr>
        <p:spPr>
          <a:xfrm>
            <a:off x="2971800" y="3276600"/>
            <a:ext cx="14478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46" name="Google Shape;2446;p257"/>
          <p:cNvSpPr txBox="1"/>
          <p:nvPr/>
        </p:nvSpPr>
        <p:spPr>
          <a:xfrm>
            <a:off x="6172200" y="2362200"/>
            <a:ext cx="10668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47" name="Google Shape;2447;p2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2" name="Shape 2452"/>
        <p:cNvGrpSpPr/>
        <p:nvPr/>
      </p:nvGrpSpPr>
      <p:grpSpPr>
        <a:xfrm>
          <a:off x="0" y="0"/>
          <a:ext cx="0" cy="0"/>
          <a:chOff x="0" y="0"/>
          <a:chExt cx="0" cy="0"/>
        </a:xfrm>
      </p:grpSpPr>
      <p:sp>
        <p:nvSpPr>
          <p:cNvPr id="2453" name="Google Shape;2453;p258"/>
          <p:cNvSpPr txBox="1"/>
          <p:nvPr/>
        </p:nvSpPr>
        <p:spPr>
          <a:xfrm>
            <a:off x="611187" y="1371600"/>
            <a:ext cx="7923300" cy="3352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54" name="Google Shape;2454;p25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Binary Type: Example</a:t>
            </a:r>
            <a:endParaRPr/>
          </a:p>
        </p:txBody>
      </p:sp>
      <p:sp>
        <p:nvSpPr>
          <p:cNvPr id="2455" name="Google Shape;2455;p258"/>
          <p:cNvSpPr txBox="1"/>
          <p:nvPr>
            <p:ph idx="1" type="body"/>
          </p:nvPr>
        </p:nvSpPr>
        <p:spPr>
          <a:xfrm>
            <a:off x="609600" y="1447800"/>
            <a:ext cx="7918500" cy="3294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14     List&lt;SalesTxn&gt; tList = SalesTxn.createTxnList();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SalesTxn first = tList.get(0);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16     String testState = "CA";</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BiPredicate&lt;SalesTxn,String&gt; stateBiPred = </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19       (t, s) -&gt; t.getState().getStr().equals(s);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System.out.println("\n== First is CA?");</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System.out.println(</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23       stateBiPred.test(first, testState));</a:t>
            </a:r>
            <a:endParaRPr/>
          </a:p>
        </p:txBody>
      </p:sp>
      <p:sp>
        <p:nvSpPr>
          <p:cNvPr id="2456" name="Google Shape;2456;p2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259"/>
          <p:cNvSpPr txBox="1"/>
          <p:nvPr/>
        </p:nvSpPr>
        <p:spPr>
          <a:xfrm>
            <a:off x="611187" y="1417637"/>
            <a:ext cx="7923300" cy="3048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63" name="Google Shape;2463;p25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Unary Operator</a:t>
            </a:r>
            <a:endParaRPr/>
          </a:p>
        </p:txBody>
      </p:sp>
      <p:sp>
        <p:nvSpPr>
          <p:cNvPr id="2464" name="Google Shape;2464;p259"/>
          <p:cNvSpPr txBox="1"/>
          <p:nvPr>
            <p:ph idx="1" type="body"/>
          </p:nvPr>
        </p:nvSpPr>
        <p:spPr>
          <a:xfrm>
            <a:off x="609600" y="1517650"/>
            <a:ext cx="7918500" cy="2979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1 package java.util.function;</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2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3 public interface UnaryOperator&lt;T&gt; extends Function&lt;T,T&gt; {</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4     @Override</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5     public T apply(T t);</a:t>
            </a:r>
            <a:endParaRPr/>
          </a:p>
          <a:p>
            <a:pPr indent="7937" lvl="0" marL="7937"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6 }</a:t>
            </a:r>
            <a:endParaRPr/>
          </a:p>
        </p:txBody>
      </p:sp>
      <p:sp>
        <p:nvSpPr>
          <p:cNvPr id="2465" name="Google Shape;2465;p259"/>
          <p:cNvSpPr txBox="1"/>
          <p:nvPr/>
        </p:nvSpPr>
        <p:spPr>
          <a:xfrm>
            <a:off x="4343400" y="3657600"/>
            <a:ext cx="8382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66" name="Google Shape;2466;p259"/>
          <p:cNvSpPr txBox="1"/>
          <p:nvPr/>
        </p:nvSpPr>
        <p:spPr>
          <a:xfrm>
            <a:off x="2971800" y="3657600"/>
            <a:ext cx="304800" cy="3048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67" name="Google Shape;2467;p259"/>
          <p:cNvSpPr txBox="1"/>
          <p:nvPr/>
        </p:nvSpPr>
        <p:spPr>
          <a:xfrm>
            <a:off x="6477000" y="2362200"/>
            <a:ext cx="533400" cy="381000"/>
          </a:xfrm>
          <a:prstGeom prst="rect">
            <a:avLst/>
          </a:prstGeom>
          <a:noFill/>
          <a:ln cap="flat" cmpd="sng" w="317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68" name="Google Shape;2468;p2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3" name="Shape 2473"/>
        <p:cNvGrpSpPr/>
        <p:nvPr/>
      </p:nvGrpSpPr>
      <p:grpSpPr>
        <a:xfrm>
          <a:off x="0" y="0"/>
          <a:ext cx="0" cy="0"/>
          <a:chOff x="0" y="0"/>
          <a:chExt cx="0" cy="0"/>
        </a:xfrm>
      </p:grpSpPr>
      <p:sp>
        <p:nvSpPr>
          <p:cNvPr id="2474" name="Google Shape;2474;p260"/>
          <p:cNvSpPr txBox="1"/>
          <p:nvPr/>
        </p:nvSpPr>
        <p:spPr>
          <a:xfrm>
            <a:off x="611187" y="2514600"/>
            <a:ext cx="7923300" cy="2133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75" name="Google Shape;2475;p26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UnaryOperator: Example</a:t>
            </a:r>
            <a:endParaRPr/>
          </a:p>
        </p:txBody>
      </p:sp>
      <p:sp>
        <p:nvSpPr>
          <p:cNvPr id="2476" name="Google Shape;2476;p260"/>
          <p:cNvSpPr txBox="1"/>
          <p:nvPr>
            <p:ph idx="1" type="body"/>
          </p:nvPr>
        </p:nvSpPr>
        <p:spPr>
          <a:xfrm>
            <a:off x="609600" y="1447800"/>
            <a:ext cx="7918500" cy="3103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you need to pass in something and return the same type, use the UnaryOperator interface.</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17     UnaryOperator&lt;String&gt; unaryStr =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18         </a:t>
            </a:r>
            <a:r>
              <a:rPr b="1" i="0" lang="en-US" sz="1800" u="none" cap="none" strike="noStrike">
                <a:solidFill>
                  <a:schemeClr val="dk1"/>
                </a:solidFill>
                <a:latin typeface="Courier New"/>
                <a:ea typeface="Courier New"/>
                <a:cs typeface="Courier New"/>
                <a:sym typeface="Courier New"/>
              </a:rPr>
              <a:t>s -&gt; s.toUpperCase()</a:t>
            </a:r>
            <a:r>
              <a:rPr b="0" i="0" lang="en-US" sz="18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19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20       System.out.println("== Upper Buyer");</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21       System.out.println(</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22         </a:t>
            </a:r>
            <a:r>
              <a:rPr b="1" i="0" lang="en-US" sz="1800" u="none" cap="none" strike="noStrike">
                <a:solidFill>
                  <a:schemeClr val="dk1"/>
                </a:solidFill>
                <a:latin typeface="Courier New"/>
                <a:ea typeface="Courier New"/>
                <a:cs typeface="Courier New"/>
                <a:sym typeface="Courier New"/>
              </a:rPr>
              <a:t>unaryStr.apply(first.getBuyer().getName())</a:t>
            </a:r>
            <a:r>
              <a:rPr b="0" i="0" lang="en-US" sz="1800" u="none" cap="none" strike="noStrike">
                <a:solidFill>
                  <a:schemeClr val="dk1"/>
                </a:solidFill>
                <a:latin typeface="Courier New"/>
                <a:ea typeface="Courier New"/>
                <a:cs typeface="Courier New"/>
                <a:sym typeface="Courier New"/>
              </a:rPr>
              <a:t>);</a:t>
            </a:r>
            <a:endParaRPr/>
          </a:p>
        </p:txBody>
      </p:sp>
      <p:sp>
        <p:nvSpPr>
          <p:cNvPr id="2477" name="Google Shape;2477;p26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sp>
        <p:nvSpPr>
          <p:cNvPr id="2483" name="Google Shape;2483;p26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Wildcard Generics Review</a:t>
            </a:r>
            <a:endParaRPr/>
          </a:p>
        </p:txBody>
      </p:sp>
      <p:sp>
        <p:nvSpPr>
          <p:cNvPr id="2484" name="Google Shape;2484;p261"/>
          <p:cNvSpPr txBox="1"/>
          <p:nvPr>
            <p:ph idx="1" type="body"/>
          </p:nvPr>
        </p:nvSpPr>
        <p:spPr>
          <a:xfrm>
            <a:off x="609600" y="1447800"/>
            <a:ext cx="7918500" cy="1916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Wildcards for generics are used extensively.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 super 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This class and any of its super types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 extends 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This class and any of its subtypes</a:t>
            </a:r>
            <a:endParaRPr/>
          </a:p>
        </p:txBody>
      </p:sp>
      <p:sp>
        <p:nvSpPr>
          <p:cNvPr id="2485" name="Google Shape;2485;p2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26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2492" name="Google Shape;2492;p262"/>
          <p:cNvSpPr txBox="1"/>
          <p:nvPr>
            <p:ph idx="1" type="body"/>
          </p:nvPr>
        </p:nvSpPr>
        <p:spPr>
          <a:xfrm>
            <a:off x="609600" y="1447800"/>
            <a:ext cx="7918500" cy="1920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List the built-in interfaces included in </a:t>
            </a:r>
            <a:r>
              <a:rPr b="0" i="0" lang="en-US" sz="2200" u="none" cap="none" strike="noStrike">
                <a:solidFill>
                  <a:schemeClr val="dk1"/>
                </a:solidFill>
                <a:latin typeface="Courier New"/>
                <a:ea typeface="Courier New"/>
                <a:cs typeface="Courier New"/>
                <a:sym typeface="Courier New"/>
              </a:rPr>
              <a:t>java.util.function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primitive versions of base interfaces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binary versions of base interfaces</a:t>
            </a:r>
            <a:endParaRPr/>
          </a:p>
        </p:txBody>
      </p:sp>
      <p:pic>
        <p:nvPicPr>
          <p:cNvPr descr="Duke-Summary.gif" id="2493" name="Google Shape;2493;p262"/>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2494" name="Google Shape;2494;p2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9" name="Shape 2499"/>
        <p:cNvGrpSpPr/>
        <p:nvPr/>
      </p:nvGrpSpPr>
      <p:grpSpPr>
        <a:xfrm>
          <a:off x="0" y="0"/>
          <a:ext cx="0" cy="0"/>
          <a:chOff x="0" y="0"/>
          <a:chExt cx="0" cy="0"/>
        </a:xfrm>
      </p:grpSpPr>
      <p:sp>
        <p:nvSpPr>
          <p:cNvPr id="2500" name="Google Shape;2500;p26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Overview</a:t>
            </a:r>
            <a:endParaRPr/>
          </a:p>
        </p:txBody>
      </p:sp>
      <p:sp>
        <p:nvSpPr>
          <p:cNvPr id="2501" name="Google Shape;2501;p263"/>
          <p:cNvSpPr txBox="1"/>
          <p:nvPr>
            <p:ph idx="1" type="body"/>
          </p:nvPr>
        </p:nvSpPr>
        <p:spPr>
          <a:xfrm>
            <a:off x="609600" y="1447800"/>
            <a:ext cx="7918500" cy="1582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9-1: Create Consumer Lambda Expression</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9-2: Create a Function Lambda Expression</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9-3: Create a Supplier Lambda Expression</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9-4: Create a BiPredicate Lambda Expression</a:t>
            </a:r>
            <a:endParaRPr/>
          </a:p>
        </p:txBody>
      </p:sp>
      <p:sp>
        <p:nvSpPr>
          <p:cNvPr id="2502" name="Google Shape;2502;p2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Google Shape;2507;p264"/>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Lambda Operations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0"/>
          <p:cNvSpPr txBox="1"/>
          <p:nvPr/>
        </p:nvSpPr>
        <p:spPr>
          <a:xfrm>
            <a:off x="609600" y="3352800"/>
            <a:ext cx="7924800" cy="457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2" name="Google Shape;302;p40"/>
          <p:cNvSpPr txBox="1"/>
          <p:nvPr/>
        </p:nvSpPr>
        <p:spPr>
          <a:xfrm>
            <a:off x="609600" y="1752600"/>
            <a:ext cx="7924800" cy="1349375"/>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3" name="Google Shape;303;p40"/>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Constructors</a:t>
            </a:r>
            <a:endParaRPr/>
          </a:p>
        </p:txBody>
      </p:sp>
      <p:sp>
        <p:nvSpPr>
          <p:cNvPr id="304" name="Google Shape;304;p40"/>
          <p:cNvSpPr txBox="1"/>
          <p:nvPr>
            <p:ph idx="1" type="body"/>
          </p:nvPr>
        </p:nvSpPr>
        <p:spPr>
          <a:xfrm>
            <a:off x="609600" y="1447800"/>
            <a:ext cx="7918450" cy="41132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br>
              <a:rPr b="0" i="0" lang="en-US" sz="2200" u="none">
                <a:solidFill>
                  <a:schemeClr val="dk1"/>
                </a:solidFill>
                <a:latin typeface="Arial"/>
                <a:ea typeface="Arial"/>
                <a:cs typeface="Arial"/>
                <a:sym typeface="Arial"/>
              </a:rPr>
            </a:br>
            <a:r>
              <a:rPr b="0" i="0" lang="en-US" sz="1800" u="none">
                <a:solidFill>
                  <a:schemeClr val="dk1"/>
                </a:solidFill>
                <a:latin typeface="Courier New"/>
                <a:ea typeface="Courier New"/>
                <a:cs typeface="Courier New"/>
                <a:sym typeface="Courier New"/>
              </a:rPr>
              <a:t> public class Employee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Employee()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8" lvl="0" marL="7936"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Employee emp = new Employee();</a:t>
            </a:r>
            <a:endParaRPr/>
          </a:p>
          <a:p>
            <a:pPr indent="7938" lvl="0" marL="7936" marR="0" rtl="0" algn="l">
              <a:lnSpc>
                <a:spcPct val="100000"/>
              </a:lnSpc>
              <a:spcBef>
                <a:spcPts val="200"/>
              </a:spcBef>
              <a:spcAft>
                <a:spcPts val="0"/>
              </a:spcAft>
              <a:buClr>
                <a:srgbClr val="000000"/>
              </a:buClr>
              <a:buSzPts val="1000"/>
              <a:buFont typeface="Arial"/>
              <a:buNone/>
            </a:pPr>
            <a:r>
              <a:t/>
            </a:r>
            <a:endParaRPr b="0" i="0" sz="10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constructor is used to create an instance  of a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Constructors can take parameters.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constructor is declared with the same name as its class. </a:t>
            </a:r>
            <a:endParaRPr/>
          </a:p>
          <a:p>
            <a:pPr indent="7938" lvl="0" marL="7938"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05" name="Google Shape;305;p40"/>
          <p:cNvSpPr/>
          <p:nvPr/>
        </p:nvSpPr>
        <p:spPr>
          <a:xfrm>
            <a:off x="4800600" y="2133600"/>
            <a:ext cx="2819400" cy="533400"/>
          </a:xfrm>
          <a:prstGeom prst="wedgeRectCallout">
            <a:avLst>
              <a:gd fmla="val -5947" name="adj1"/>
              <a:gd fmla="val 5517"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A simple no-argument (no-arg) constructor</a:t>
            </a:r>
            <a:endParaRPr/>
          </a:p>
        </p:txBody>
      </p:sp>
      <p:sp>
        <p:nvSpPr>
          <p:cNvPr id="306" name="Google Shape;306;p4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2" name="Shape 2512"/>
        <p:cNvGrpSpPr/>
        <p:nvPr/>
      </p:nvGrpSpPr>
      <p:grpSpPr>
        <a:xfrm>
          <a:off x="0" y="0"/>
          <a:ext cx="0" cy="0"/>
          <a:chOff x="0" y="0"/>
          <a:chExt cx="0" cy="0"/>
        </a:xfrm>
      </p:grpSpPr>
      <p:sp>
        <p:nvSpPr>
          <p:cNvPr id="2513" name="Google Shape;2513;p26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2514" name="Google Shape;2514;p265"/>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Extract data from an object by using map</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types of stream operations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Optional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lazy processing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Sort a stream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Save results to a collection by using the </a:t>
            </a:r>
            <a:r>
              <a:rPr b="0" i="0" lang="en-US" sz="2200" u="none" cap="none" strike="noStrike">
                <a:solidFill>
                  <a:schemeClr val="dk1"/>
                </a:solidFill>
                <a:latin typeface="Courier New"/>
                <a:ea typeface="Courier New"/>
                <a:cs typeface="Courier New"/>
                <a:sym typeface="Courier New"/>
              </a:rPr>
              <a:t>collect</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Group and partition data by using the </a:t>
            </a:r>
            <a:r>
              <a:rPr b="0" i="0" lang="en-US" sz="2200" u="none" cap="none" strike="noStrike">
                <a:solidFill>
                  <a:schemeClr val="dk1"/>
                </a:solidFill>
                <a:latin typeface="Courier New"/>
                <a:ea typeface="Courier New"/>
                <a:cs typeface="Courier New"/>
                <a:sym typeface="Courier New"/>
              </a:rPr>
              <a:t>Collectors</a:t>
            </a:r>
            <a:r>
              <a:rPr b="0" i="0" lang="en-US" sz="2200" u="none" cap="none" strike="noStrike">
                <a:solidFill>
                  <a:schemeClr val="dk1"/>
                </a:solidFill>
                <a:latin typeface="Arial"/>
                <a:ea typeface="Arial"/>
                <a:cs typeface="Arial"/>
                <a:sym typeface="Arial"/>
              </a:rPr>
              <a:t> class</a:t>
            </a:r>
            <a:endParaRPr/>
          </a:p>
        </p:txBody>
      </p:sp>
      <p:sp>
        <p:nvSpPr>
          <p:cNvPr id="2515" name="Google Shape;2515;p26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0" name="Shape 2520"/>
        <p:cNvGrpSpPr/>
        <p:nvPr/>
      </p:nvGrpSpPr>
      <p:grpSpPr>
        <a:xfrm>
          <a:off x="0" y="0"/>
          <a:ext cx="0" cy="0"/>
          <a:chOff x="0" y="0"/>
          <a:chExt cx="0" cy="0"/>
        </a:xfrm>
      </p:grpSpPr>
      <p:sp>
        <p:nvSpPr>
          <p:cNvPr id="2521" name="Google Shape;2521;p26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Streams API</a:t>
            </a:r>
            <a:endParaRPr/>
          </a:p>
        </p:txBody>
      </p:sp>
      <p:sp>
        <p:nvSpPr>
          <p:cNvPr id="2522" name="Google Shape;2522;p266"/>
          <p:cNvSpPr txBox="1"/>
          <p:nvPr>
            <p:ph idx="1" type="body"/>
          </p:nvPr>
        </p:nvSpPr>
        <p:spPr>
          <a:xfrm>
            <a:off x="609600" y="1447800"/>
            <a:ext cx="7918500" cy="4107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Streams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java.util.stream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sequence of elements on which various methods can be chained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Stream class converts collection to a pipeline.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Immutable data</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 only be used once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Method chaining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API doc </a:t>
            </a:r>
            <a:r>
              <a:rPr b="0" i="1" lang="en-US" sz="2200" u="none" cap="none" strike="noStrike">
                <a:solidFill>
                  <a:schemeClr val="dk1"/>
                </a:solidFill>
                <a:latin typeface="Arial"/>
                <a:ea typeface="Arial"/>
                <a:cs typeface="Arial"/>
                <a:sym typeface="Arial"/>
              </a:rPr>
              <a:t>is your friend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DoubleStream</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IntStream</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LongStream</a:t>
            </a:r>
            <a:endParaRPr/>
          </a:p>
        </p:txBody>
      </p:sp>
      <p:pic>
        <p:nvPicPr>
          <p:cNvPr descr="Duke - rafting.png" id="2523" name="Google Shape;2523;p266"/>
          <p:cNvPicPr preferRelativeResize="0"/>
          <p:nvPr/>
        </p:nvPicPr>
        <p:blipFill rotWithShape="1">
          <a:blip r:embed="rId3">
            <a:alphaModFix/>
          </a:blip>
          <a:srcRect b="0" l="0" r="0" t="0"/>
          <a:stretch/>
        </p:blipFill>
        <p:spPr>
          <a:xfrm>
            <a:off x="5334000" y="3276600"/>
            <a:ext cx="3267076" cy="1904999"/>
          </a:xfrm>
          <a:prstGeom prst="rect">
            <a:avLst/>
          </a:prstGeom>
          <a:noFill/>
          <a:ln>
            <a:noFill/>
          </a:ln>
        </p:spPr>
      </p:pic>
      <p:sp>
        <p:nvSpPr>
          <p:cNvPr id="2524" name="Google Shape;2524;p26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9" name="Shape 2529"/>
        <p:cNvGrpSpPr/>
        <p:nvPr/>
      </p:nvGrpSpPr>
      <p:grpSpPr>
        <a:xfrm>
          <a:off x="0" y="0"/>
          <a:ext cx="0" cy="0"/>
          <a:chOff x="0" y="0"/>
          <a:chExt cx="0" cy="0"/>
        </a:xfrm>
      </p:grpSpPr>
      <p:sp>
        <p:nvSpPr>
          <p:cNvPr id="2530" name="Google Shape;2530;p26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Types of Operations</a:t>
            </a:r>
            <a:endParaRPr/>
          </a:p>
        </p:txBody>
      </p:sp>
      <p:sp>
        <p:nvSpPr>
          <p:cNvPr id="2531" name="Google Shape;2531;p267"/>
          <p:cNvSpPr txBox="1"/>
          <p:nvPr>
            <p:ph idx="1" type="body"/>
          </p:nvPr>
        </p:nvSpPr>
        <p:spPr>
          <a:xfrm>
            <a:off x="609600" y="1447800"/>
            <a:ext cx="7918500" cy="2968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Intermediate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filter()</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map() </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peek()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Terminal</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forEach()</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count()</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sum() average()  </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min()  </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max()</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collect()</a:t>
            </a:r>
            <a:endParaRPr b="0" i="0" sz="20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Terminal short-circuit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findFirst()  findAny()  anyMatch()  allMatch()  noneMatch()</a:t>
            </a:r>
            <a:endParaRPr/>
          </a:p>
        </p:txBody>
      </p:sp>
      <p:sp>
        <p:nvSpPr>
          <p:cNvPr id="2532" name="Google Shape;2532;p2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26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Extracting Data with Map</a:t>
            </a:r>
            <a:endParaRPr/>
          </a:p>
        </p:txBody>
      </p:sp>
      <p:sp>
        <p:nvSpPr>
          <p:cNvPr id="2539" name="Google Shape;2539;p268"/>
          <p:cNvSpPr txBox="1"/>
          <p:nvPr>
            <p:ph idx="1" type="body"/>
          </p:nvPr>
        </p:nvSpPr>
        <p:spPr>
          <a:xfrm>
            <a:off x="609600" y="1447800"/>
            <a:ext cx="7918500" cy="1916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map(Function&lt;? super T,? extends R&gt; mapper)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map takes one </a:t>
            </a:r>
            <a:r>
              <a:rPr b="0" i="0" lang="en-US" sz="2200" u="none" cap="none" strike="noStrike">
                <a:solidFill>
                  <a:schemeClr val="dk1"/>
                </a:solidFill>
                <a:latin typeface="Courier New"/>
                <a:ea typeface="Courier New"/>
                <a:cs typeface="Courier New"/>
                <a:sym typeface="Courier New"/>
              </a:rPr>
              <a:t>Function</a:t>
            </a:r>
            <a:r>
              <a:rPr b="0" i="0" lang="en-US" sz="2200" u="none" cap="none" strike="noStrike">
                <a:solidFill>
                  <a:schemeClr val="dk1"/>
                </a:solidFill>
                <a:latin typeface="Arial"/>
                <a:ea typeface="Arial"/>
                <a:cs typeface="Arial"/>
                <a:sym typeface="Arial"/>
              </a:rPr>
              <a:t> as an argument.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a:t>
            </a:r>
            <a:r>
              <a:rPr b="0" i="0" lang="en-US" sz="2000" u="none" cap="none" strike="noStrike">
                <a:solidFill>
                  <a:schemeClr val="dk1"/>
                </a:solidFill>
                <a:latin typeface="Courier New"/>
                <a:ea typeface="Courier New"/>
                <a:cs typeface="Courier New"/>
                <a:sym typeface="Courier New"/>
              </a:rPr>
              <a:t>Function</a:t>
            </a:r>
            <a:r>
              <a:rPr b="0" i="0" lang="en-US" sz="2000" u="none" cap="none" strike="noStrike">
                <a:solidFill>
                  <a:schemeClr val="dk1"/>
                </a:solidFill>
                <a:latin typeface="Arial"/>
                <a:ea typeface="Arial"/>
                <a:cs typeface="Arial"/>
                <a:sym typeface="Arial"/>
              </a:rPr>
              <a:t> takes one generic and returns something else.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Primitive versions of </a:t>
            </a:r>
            <a:r>
              <a:rPr b="0" i="0" lang="en-US" sz="2200" u="none" cap="none" strike="noStrike">
                <a:solidFill>
                  <a:schemeClr val="dk1"/>
                </a:solidFill>
                <a:latin typeface="Courier New"/>
                <a:ea typeface="Courier New"/>
                <a:cs typeface="Courier New"/>
                <a:sym typeface="Courier New"/>
              </a:rPr>
              <a:t>map</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mapToInt()  mapToLong()  mapToDouble()</a:t>
            </a:r>
            <a:endParaRPr/>
          </a:p>
        </p:txBody>
      </p:sp>
      <p:sp>
        <p:nvSpPr>
          <p:cNvPr id="2540" name="Google Shape;2540;p26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Google Shape;2546;p26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Taking a Peek</a:t>
            </a:r>
            <a:endParaRPr/>
          </a:p>
        </p:txBody>
      </p:sp>
      <p:sp>
        <p:nvSpPr>
          <p:cNvPr id="2547" name="Google Shape;2547;p269"/>
          <p:cNvSpPr txBox="1"/>
          <p:nvPr>
            <p:ph idx="1" type="body"/>
          </p:nvPr>
        </p:nvSpPr>
        <p:spPr>
          <a:xfrm>
            <a:off x="609600" y="1447800"/>
            <a:ext cx="7918500" cy="1516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peek(Consumer&lt;? super T&gt; action)</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peek method performs the operation specified by the lambda expression and returns the elements to the stream.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Great for printing intermediate results</a:t>
            </a:r>
            <a:endParaRPr/>
          </a:p>
        </p:txBody>
      </p:sp>
      <p:sp>
        <p:nvSpPr>
          <p:cNvPr id="2548" name="Google Shape;2548;p26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27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Search Methods: Overview</a:t>
            </a:r>
            <a:endParaRPr/>
          </a:p>
        </p:txBody>
      </p:sp>
      <p:sp>
        <p:nvSpPr>
          <p:cNvPr id="2555" name="Google Shape;2555;p270"/>
          <p:cNvSpPr txBox="1"/>
          <p:nvPr>
            <p:ph idx="1" type="body"/>
          </p:nvPr>
        </p:nvSpPr>
        <p:spPr>
          <a:xfrm>
            <a:off x="609600" y="1447800"/>
            <a:ext cx="7918500" cy="2690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findFirst()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Returns the first element that meets the specified criteria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allMatch()</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Returns </a:t>
            </a:r>
            <a:r>
              <a:rPr b="0" i="0" lang="en-US" sz="2000" u="none" cap="none" strike="noStrike">
                <a:solidFill>
                  <a:schemeClr val="dk1"/>
                </a:solidFill>
                <a:latin typeface="Courier New"/>
                <a:ea typeface="Courier New"/>
                <a:cs typeface="Courier New"/>
                <a:sym typeface="Courier New"/>
              </a:rPr>
              <a:t>true</a:t>
            </a:r>
            <a:r>
              <a:rPr b="0" i="0" lang="en-US" sz="2000" u="none" cap="none" strike="noStrike">
                <a:solidFill>
                  <a:schemeClr val="dk1"/>
                </a:solidFill>
                <a:latin typeface="Arial"/>
                <a:ea typeface="Arial"/>
                <a:cs typeface="Arial"/>
                <a:sym typeface="Arial"/>
              </a:rPr>
              <a:t> if all the elements meet the criteria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noneMatch()</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Returns </a:t>
            </a:r>
            <a:r>
              <a:rPr b="0" i="0" lang="en-US" sz="2000" u="none" cap="none" strike="noStrike">
                <a:solidFill>
                  <a:schemeClr val="dk1"/>
                </a:solidFill>
                <a:latin typeface="Courier New"/>
                <a:ea typeface="Courier New"/>
                <a:cs typeface="Courier New"/>
                <a:sym typeface="Courier New"/>
              </a:rPr>
              <a:t>true</a:t>
            </a:r>
            <a:r>
              <a:rPr b="0" i="0" lang="en-US" sz="2000" u="none" cap="none" strike="noStrike">
                <a:solidFill>
                  <a:schemeClr val="dk1"/>
                </a:solidFill>
                <a:latin typeface="Arial"/>
                <a:ea typeface="Arial"/>
                <a:cs typeface="Arial"/>
                <a:sym typeface="Arial"/>
              </a:rPr>
              <a:t> if none of the elements meet the criteria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 of the above are short-circuit terminal operations.</a:t>
            </a:r>
            <a:endParaRPr/>
          </a:p>
        </p:txBody>
      </p:sp>
      <p:sp>
        <p:nvSpPr>
          <p:cNvPr id="2556" name="Google Shape;2556;p27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1" name="Shape 2561"/>
        <p:cNvGrpSpPr/>
        <p:nvPr/>
      </p:nvGrpSpPr>
      <p:grpSpPr>
        <a:xfrm>
          <a:off x="0" y="0"/>
          <a:ext cx="0" cy="0"/>
          <a:chOff x="0" y="0"/>
          <a:chExt cx="0" cy="0"/>
        </a:xfrm>
      </p:grpSpPr>
      <p:sp>
        <p:nvSpPr>
          <p:cNvPr id="2562" name="Google Shape;2562;p27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Search Methods</a:t>
            </a:r>
            <a:endParaRPr/>
          </a:p>
        </p:txBody>
      </p:sp>
      <p:sp>
        <p:nvSpPr>
          <p:cNvPr id="2563" name="Google Shape;2563;p271"/>
          <p:cNvSpPr txBox="1"/>
          <p:nvPr>
            <p:ph idx="1" type="body"/>
          </p:nvPr>
        </p:nvSpPr>
        <p:spPr>
          <a:xfrm>
            <a:off x="609600" y="1447800"/>
            <a:ext cx="7918500" cy="407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Nondeterministic search methods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Used for nondeterministic cases. In effect, situations where parallel is more effective.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Results may vary between invocations.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findAny()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Returns the first element found that meets the specified criteria</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Results may vary when performed in parallel.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anyMatch()</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Returns true if any elements meet the criteria</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Results may vary when performed in parallel.</a:t>
            </a:r>
            <a:endParaRPr/>
          </a:p>
        </p:txBody>
      </p:sp>
      <p:sp>
        <p:nvSpPr>
          <p:cNvPr id="2564" name="Google Shape;2564;p27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Google Shape;2570;p27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Optional Class</a:t>
            </a:r>
            <a:endParaRPr/>
          </a:p>
        </p:txBody>
      </p:sp>
      <p:sp>
        <p:nvSpPr>
          <p:cNvPr id="2571" name="Google Shape;2571;p272"/>
          <p:cNvSpPr txBox="1"/>
          <p:nvPr>
            <p:ph idx="1" type="body"/>
          </p:nvPr>
        </p:nvSpPr>
        <p:spPr>
          <a:xfrm>
            <a:off x="609600" y="1447800"/>
            <a:ext cx="7918500" cy="2924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Optional&lt;T&gt;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container object that may or may not contain a non-null value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If a value is present, </a:t>
            </a:r>
            <a:r>
              <a:rPr b="0" i="0" lang="en-US" sz="2000" u="none" cap="none" strike="noStrike">
                <a:solidFill>
                  <a:schemeClr val="dk1"/>
                </a:solidFill>
                <a:latin typeface="Courier New"/>
                <a:ea typeface="Courier New"/>
                <a:cs typeface="Courier New"/>
                <a:sym typeface="Courier New"/>
              </a:rPr>
              <a:t>isPresent()</a:t>
            </a:r>
            <a:r>
              <a:rPr b="0" i="0" lang="en-US" sz="2000" u="none" cap="none" strike="noStrike">
                <a:solidFill>
                  <a:schemeClr val="dk1"/>
                </a:solidFill>
                <a:latin typeface="Arial"/>
                <a:ea typeface="Arial"/>
                <a:cs typeface="Arial"/>
                <a:sym typeface="Arial"/>
              </a:rPr>
              <a:t> returns true.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get()</a:t>
            </a:r>
            <a:r>
              <a:rPr b="0" i="0" lang="en-US" sz="2000" u="none" cap="none" strike="noStrike">
                <a:solidFill>
                  <a:schemeClr val="dk1"/>
                </a:solidFill>
                <a:latin typeface="Arial"/>
                <a:ea typeface="Arial"/>
                <a:cs typeface="Arial"/>
                <a:sym typeface="Arial"/>
              </a:rPr>
              <a:t> returns the value.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Found in </a:t>
            </a:r>
            <a:r>
              <a:rPr b="0" i="0" lang="en-US" sz="2000" u="none" cap="none" strike="noStrike">
                <a:solidFill>
                  <a:schemeClr val="dk1"/>
                </a:solidFill>
                <a:latin typeface="Courier New"/>
                <a:ea typeface="Courier New"/>
                <a:cs typeface="Courier New"/>
                <a:sym typeface="Courier New"/>
              </a:rPr>
              <a:t>java.util</a:t>
            </a:r>
            <a:r>
              <a:rPr b="0" i="0" lang="en-US" sz="20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Optional primitives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OptionalDouble OptionalInt OptionalLong</a:t>
            </a:r>
            <a:endParaRPr/>
          </a:p>
        </p:txBody>
      </p:sp>
      <p:sp>
        <p:nvSpPr>
          <p:cNvPr id="2572" name="Google Shape;2572;p2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7" name="Shape 2577"/>
        <p:cNvGrpSpPr/>
        <p:nvPr/>
      </p:nvGrpSpPr>
      <p:grpSpPr>
        <a:xfrm>
          <a:off x="0" y="0"/>
          <a:ext cx="0" cy="0"/>
          <a:chOff x="0" y="0"/>
          <a:chExt cx="0" cy="0"/>
        </a:xfrm>
      </p:grpSpPr>
      <p:sp>
        <p:nvSpPr>
          <p:cNvPr id="2578" name="Google Shape;2578;p27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Lazy Operations</a:t>
            </a:r>
            <a:endParaRPr/>
          </a:p>
        </p:txBody>
      </p:sp>
      <p:sp>
        <p:nvSpPr>
          <p:cNvPr id="2579" name="Google Shape;2579;p273"/>
          <p:cNvSpPr txBox="1"/>
          <p:nvPr>
            <p:ph idx="1" type="body"/>
          </p:nvPr>
        </p:nvSpPr>
        <p:spPr>
          <a:xfrm>
            <a:off x="609600" y="1447800"/>
            <a:ext cx="7918500" cy="1103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Lazy operations: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 be optimized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Perform only required operations</a:t>
            </a:r>
            <a:endParaRPr/>
          </a:p>
        </p:txBody>
      </p:sp>
      <p:sp>
        <p:nvSpPr>
          <p:cNvPr id="2580" name="Google Shape;2580;p273"/>
          <p:cNvSpPr txBox="1"/>
          <p:nvPr/>
        </p:nvSpPr>
        <p:spPr>
          <a:xfrm>
            <a:off x="6248400" y="1524000"/>
            <a:ext cx="3882900" cy="4635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CO Bonuses ==</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Executives</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CO Executives</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Bonus paid: $7,200.00 </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Executives</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CO Executives</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Bonus paid: $6,600.00 </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Executives</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CO Executives</a:t>
            </a:r>
            <a:endParaRPr/>
          </a:p>
          <a:p>
            <a:pPr indent="7937" lvl="0" marL="7937" marR="0" rtl="0" algn="l">
              <a:lnSpc>
                <a:spcPct val="100000"/>
              </a:lnSpc>
              <a:spcBef>
                <a:spcPts val="28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Bonus paid: $8,400.00 </a:t>
            </a:r>
            <a:endParaRPr/>
          </a:p>
        </p:txBody>
      </p:sp>
      <p:sp>
        <p:nvSpPr>
          <p:cNvPr id="2581" name="Google Shape;2581;p273"/>
          <p:cNvSpPr txBox="1"/>
          <p:nvPr/>
        </p:nvSpPr>
        <p:spPr>
          <a:xfrm>
            <a:off x="1371600" y="3048000"/>
            <a:ext cx="3882900" cy="2635200"/>
          </a:xfrm>
          <a:prstGeom prst="rect">
            <a:avLst/>
          </a:prstGeom>
          <a:noFill/>
          <a:ln>
            <a:noFill/>
          </a:ln>
        </p:spPr>
        <p:txBody>
          <a:bodyPr anchorCtr="0" anchor="t" bIns="45700" lIns="91425" spcFirstLastPara="1" rIns="91425" wrap="square" tIns="45700">
            <a:noAutofit/>
          </a:bodyPr>
          <a:lstStyle/>
          <a:p>
            <a:pPr indent="7937" lvl="0" marL="7937"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First CO Bonus ==</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Stream start</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Executives</a:t>
            </a:r>
            <a:endParaRPr/>
          </a:p>
          <a:p>
            <a:pPr indent="7937" lvl="0" marL="7937" marR="0" rtl="0" algn="l">
              <a:lnSpc>
                <a:spcPct val="100000"/>
              </a:lnSpc>
              <a:spcBef>
                <a:spcPts val="32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CO Executives</a:t>
            </a:r>
            <a:endParaRPr/>
          </a:p>
        </p:txBody>
      </p:sp>
      <p:sp>
        <p:nvSpPr>
          <p:cNvPr id="2582" name="Google Shape;2582;p27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Google Shape;2588;p27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Stream Data Methods</a:t>
            </a:r>
            <a:endParaRPr/>
          </a:p>
        </p:txBody>
      </p:sp>
      <p:sp>
        <p:nvSpPr>
          <p:cNvPr id="2589" name="Google Shape;2589;p274"/>
          <p:cNvSpPr txBox="1"/>
          <p:nvPr>
            <p:ph idx="1" type="body"/>
          </p:nvPr>
        </p:nvSpPr>
        <p:spPr>
          <a:xfrm>
            <a:off x="609600" y="1447800"/>
            <a:ext cx="7918500" cy="3073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count()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the count of elements in this stream</a:t>
            </a:r>
            <a:endParaRPr/>
          </a:p>
          <a:p>
            <a:pPr indent="7937" lvl="0" marL="7937" marR="0" rtl="0" algn="l">
              <a:lnSpc>
                <a:spcPct val="100000"/>
              </a:lnSpc>
              <a:spcBef>
                <a:spcPts val="44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max(Comparator&lt;? super T&gt; comparator)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the maximum element of this stream according to the provided </a:t>
            </a:r>
            <a:r>
              <a:rPr b="0" i="0" lang="en-US" sz="2200" u="none" cap="none" strike="noStrike">
                <a:solidFill>
                  <a:schemeClr val="dk1"/>
                </a:solidFill>
                <a:latin typeface="Courier New"/>
                <a:ea typeface="Courier New"/>
                <a:cs typeface="Courier New"/>
                <a:sym typeface="Courier New"/>
              </a:rPr>
              <a:t>Comparator</a:t>
            </a:r>
            <a:endParaRPr b="0" i="0" sz="2200" u="none" cap="none" strike="noStrik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min(Comparator&lt;? super T&gt; comparator)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the minimum element of this stream according to the provided </a:t>
            </a:r>
            <a:r>
              <a:rPr b="0" i="0" lang="en-US" sz="2200" u="none" cap="none" strike="noStrike">
                <a:solidFill>
                  <a:schemeClr val="dk1"/>
                </a:solidFill>
                <a:latin typeface="Courier New"/>
                <a:ea typeface="Courier New"/>
                <a:cs typeface="Courier New"/>
                <a:sym typeface="Courier New"/>
              </a:rPr>
              <a:t>Comparator</a:t>
            </a:r>
            <a:endParaRPr/>
          </a:p>
        </p:txBody>
      </p:sp>
      <p:sp>
        <p:nvSpPr>
          <p:cNvPr id="2590" name="Google Shape;2590;p27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nvSpPr>
        <p:spPr>
          <a:xfrm>
            <a:off x="4648200" y="2971800"/>
            <a:ext cx="3124200" cy="2133600"/>
          </a:xfrm>
          <a:prstGeom prst="rect">
            <a:avLst/>
          </a:prstGeom>
          <a:gradFill>
            <a:gsLst>
              <a:gs pos="0">
                <a:srgbClr val="FFE497"/>
              </a:gs>
              <a:gs pos="50000">
                <a:srgbClr val="FFECBF"/>
              </a:gs>
              <a:gs pos="100000">
                <a:srgbClr val="FFF5DF"/>
              </a:gs>
            </a:gsLst>
            <a:lin ang="16200000" scaled="0"/>
          </a:gra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 name="Google Shape;313;p41"/>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package</a:t>
            </a:r>
            <a:r>
              <a:rPr b="1" i="0" lang="en-US" sz="2600" u="none" cap="none" strike="noStrike">
                <a:solidFill>
                  <a:schemeClr val="dk1"/>
                </a:solidFill>
                <a:latin typeface="Arial"/>
                <a:ea typeface="Arial"/>
                <a:cs typeface="Arial"/>
                <a:sym typeface="Arial"/>
              </a:rPr>
              <a:t> Statement</a:t>
            </a:r>
            <a:endParaRPr/>
          </a:p>
        </p:txBody>
      </p:sp>
      <p:sp>
        <p:nvSpPr>
          <p:cNvPr id="314" name="Google Shape;314;p41"/>
          <p:cNvSpPr txBox="1"/>
          <p:nvPr>
            <p:ph idx="1" type="body"/>
          </p:nvPr>
        </p:nvSpPr>
        <p:spPr>
          <a:xfrm>
            <a:off x="609600" y="1066800"/>
            <a:ext cx="7918450" cy="1751012"/>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package</a:t>
            </a:r>
            <a:r>
              <a:rPr b="0" i="0" lang="en-US" sz="2200" u="none" cap="none" strike="noStrike">
                <a:solidFill>
                  <a:schemeClr val="dk1"/>
                </a:solidFill>
                <a:latin typeface="Arial"/>
                <a:ea typeface="Arial"/>
                <a:cs typeface="Arial"/>
                <a:sym typeface="Arial"/>
              </a:rPr>
              <a:t> keyword is used in Java to group classes together.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package is implemented as a folder and, like a folder, provides a </a:t>
            </a:r>
            <a:r>
              <a:rPr b="0" i="1" lang="en-US" sz="2200" u="none" cap="none" strike="noStrike">
                <a:solidFill>
                  <a:schemeClr val="dk1"/>
                </a:solidFill>
                <a:latin typeface="Arial"/>
                <a:ea typeface="Arial"/>
                <a:cs typeface="Arial"/>
                <a:sym typeface="Arial"/>
              </a:rPr>
              <a:t>namespace</a:t>
            </a:r>
            <a:r>
              <a:rPr b="0" i="0" lang="en-US" sz="2200" u="none" cap="none" strike="noStrike">
                <a:solidFill>
                  <a:schemeClr val="dk1"/>
                </a:solidFill>
                <a:latin typeface="Arial"/>
                <a:ea typeface="Arial"/>
                <a:cs typeface="Arial"/>
                <a:sym typeface="Arial"/>
              </a:rPr>
              <a:t> to a class.</a:t>
            </a:r>
            <a:endParaRPr/>
          </a:p>
        </p:txBody>
      </p:sp>
      <p:sp>
        <p:nvSpPr>
          <p:cNvPr id="315" name="Google Shape;315;p41"/>
          <p:cNvSpPr txBox="1"/>
          <p:nvPr/>
        </p:nvSpPr>
        <p:spPr>
          <a:xfrm>
            <a:off x="838200" y="2971800"/>
            <a:ext cx="3124200" cy="2133600"/>
          </a:xfrm>
          <a:prstGeom prst="rect">
            <a:avLst/>
          </a:prstGeom>
          <a:gradFill>
            <a:gsLst>
              <a:gs pos="0">
                <a:srgbClr val="FFE497"/>
              </a:gs>
              <a:gs pos="50000">
                <a:srgbClr val="FFECBF"/>
              </a:gs>
              <a:gs pos="100000">
                <a:srgbClr val="FFF5DF"/>
              </a:gs>
            </a:gsLst>
            <a:lin ang="16200000" scaled="0"/>
          </a:gra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com.example.domain</a:t>
            </a:r>
            <a:endParaRPr/>
          </a:p>
        </p:txBody>
      </p:sp>
      <p:sp>
        <p:nvSpPr>
          <p:cNvPr id="316" name="Google Shape;316;p41"/>
          <p:cNvSpPr txBox="1"/>
          <p:nvPr/>
        </p:nvSpPr>
        <p:spPr>
          <a:xfrm>
            <a:off x="4724400" y="2971800"/>
            <a:ext cx="2941637" cy="1698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+com</a:t>
            </a:r>
            <a:endParaRPr/>
          </a:p>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|_+example</a:t>
            </a:r>
            <a:endParaRPr/>
          </a:p>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|_+domain</a:t>
            </a:r>
            <a:endParaRPr/>
          </a:p>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|_+Employee.java</a:t>
            </a:r>
            <a:endParaRPr/>
          </a:p>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    |_+Manager.java</a:t>
            </a:r>
            <a:endParaRPr/>
          </a:p>
        </p:txBody>
      </p:sp>
      <p:sp>
        <p:nvSpPr>
          <p:cNvPr id="317" name="Google Shape;317;p41"/>
          <p:cNvSpPr txBox="1"/>
          <p:nvPr/>
        </p:nvSpPr>
        <p:spPr>
          <a:xfrm>
            <a:off x="1371600" y="2590800"/>
            <a:ext cx="1725612"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namespace view</a:t>
            </a:r>
            <a:endParaRPr/>
          </a:p>
        </p:txBody>
      </p:sp>
      <p:sp>
        <p:nvSpPr>
          <p:cNvPr id="318" name="Google Shape;318;p41"/>
          <p:cNvSpPr txBox="1"/>
          <p:nvPr/>
        </p:nvSpPr>
        <p:spPr>
          <a:xfrm>
            <a:off x="5029200" y="2590800"/>
            <a:ext cx="1244600"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folder view</a:t>
            </a:r>
            <a:endParaRPr/>
          </a:p>
        </p:txBody>
      </p:sp>
      <p:sp>
        <p:nvSpPr>
          <p:cNvPr id="319" name="Google Shape;319;p41"/>
          <p:cNvSpPr txBox="1"/>
          <p:nvPr/>
        </p:nvSpPr>
        <p:spPr>
          <a:xfrm rot="-780000">
            <a:off x="4732337" y="5521325"/>
            <a:ext cx="2687637" cy="369887"/>
          </a:xfrm>
          <a:prstGeom prst="rect">
            <a:avLst/>
          </a:prstGeom>
          <a:noFill/>
          <a:ln cap="flat" cmpd="sng" w="9525">
            <a:solidFill>
              <a:srgbClr val="0000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Always declare a package!</a:t>
            </a:r>
            <a:endParaRPr/>
          </a:p>
        </p:txBody>
      </p:sp>
      <p:sp>
        <p:nvSpPr>
          <p:cNvPr id="320" name="Google Shape;320;p41"/>
          <p:cNvSpPr/>
          <p:nvPr/>
        </p:nvSpPr>
        <p:spPr>
          <a:xfrm>
            <a:off x="1219200" y="3449637"/>
            <a:ext cx="2209800" cy="609600"/>
          </a:xfrm>
          <a:prstGeom prst="roundRect">
            <a:avLst>
              <a:gd fmla="val 16667" name="adj"/>
            </a:avLst>
          </a:prstGeom>
          <a:solidFill>
            <a:srgbClr val="CCEC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Employee</a:t>
            </a:r>
            <a:endParaRPr/>
          </a:p>
        </p:txBody>
      </p:sp>
      <p:sp>
        <p:nvSpPr>
          <p:cNvPr id="321" name="Google Shape;321;p41"/>
          <p:cNvSpPr/>
          <p:nvPr/>
        </p:nvSpPr>
        <p:spPr>
          <a:xfrm>
            <a:off x="1219200" y="4267200"/>
            <a:ext cx="2209800" cy="609600"/>
          </a:xfrm>
          <a:prstGeom prst="roundRect">
            <a:avLst>
              <a:gd fmla="val 16667" name="adj"/>
            </a:avLst>
          </a:prstGeom>
          <a:solidFill>
            <a:srgbClr val="CCEC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1" i="0" lang="en-US" sz="1800" u="none">
                <a:solidFill>
                  <a:schemeClr val="dk1"/>
                </a:solidFill>
                <a:latin typeface="Courier New"/>
                <a:ea typeface="Courier New"/>
                <a:cs typeface="Courier New"/>
                <a:sym typeface="Courier New"/>
              </a:rPr>
              <a:t>Manager</a:t>
            </a:r>
            <a:endParaRPr/>
          </a:p>
        </p:txBody>
      </p:sp>
      <p:sp>
        <p:nvSpPr>
          <p:cNvPr id="322" name="Google Shape;322;p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5" name="Shape 2595"/>
        <p:cNvGrpSpPr/>
        <p:nvPr/>
      </p:nvGrpSpPr>
      <p:grpSpPr>
        <a:xfrm>
          <a:off x="0" y="0"/>
          <a:ext cx="0" cy="0"/>
          <a:chOff x="0" y="0"/>
          <a:chExt cx="0" cy="0"/>
        </a:xfrm>
      </p:grpSpPr>
      <p:sp>
        <p:nvSpPr>
          <p:cNvPr id="2596" name="Google Shape;2596;p27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Performing Calculations</a:t>
            </a:r>
            <a:endParaRPr/>
          </a:p>
        </p:txBody>
      </p:sp>
      <p:sp>
        <p:nvSpPr>
          <p:cNvPr id="2597" name="Google Shape;2597;p275"/>
          <p:cNvSpPr txBox="1"/>
          <p:nvPr>
            <p:ph idx="1" type="body"/>
          </p:nvPr>
        </p:nvSpPr>
        <p:spPr>
          <a:xfrm>
            <a:off x="609600" y="1447800"/>
            <a:ext cx="7918500" cy="3510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average()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an optional describing the arithmetic mean of elements of this stream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an empty optional if this stream is empty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Type returned depends on primitive class.</a:t>
            </a:r>
            <a:endParaRPr/>
          </a:p>
          <a:p>
            <a:pPr indent="7937" lvl="0" marL="7937" marR="0" rtl="0" algn="l">
              <a:lnSpc>
                <a:spcPct val="100000"/>
              </a:lnSpc>
              <a:spcBef>
                <a:spcPts val="44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sum()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the sum of elements in this stream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Methods are found in primitive streams: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DoubleStream</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IntStream</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LongStream</a:t>
            </a:r>
            <a:endParaRPr/>
          </a:p>
        </p:txBody>
      </p:sp>
      <p:sp>
        <p:nvSpPr>
          <p:cNvPr id="2598" name="Google Shape;2598;p27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27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Sorting</a:t>
            </a:r>
            <a:endParaRPr/>
          </a:p>
        </p:txBody>
      </p:sp>
      <p:sp>
        <p:nvSpPr>
          <p:cNvPr id="2605" name="Google Shape;2605;p276"/>
          <p:cNvSpPr txBox="1"/>
          <p:nvPr>
            <p:ph idx="1" type="body"/>
          </p:nvPr>
        </p:nvSpPr>
        <p:spPr>
          <a:xfrm>
            <a:off x="609600" y="1447800"/>
            <a:ext cx="7918500" cy="2260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sorted()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a stream consisting of the elements sorted according to natural order</a:t>
            </a:r>
            <a:endParaRPr/>
          </a:p>
          <a:p>
            <a:pPr indent="7937" lvl="0" marL="7937" marR="0" rtl="0" algn="l">
              <a:lnSpc>
                <a:spcPct val="100000"/>
              </a:lnSpc>
              <a:spcBef>
                <a:spcPts val="44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sorted(Comparator&lt;? super T&gt; comparator)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Returns a stream consisting of the elements sorted according to the </a:t>
            </a:r>
            <a:r>
              <a:rPr b="0" i="0" lang="en-US" sz="2200" u="none" cap="none" strike="noStrike">
                <a:solidFill>
                  <a:schemeClr val="dk1"/>
                </a:solidFill>
                <a:latin typeface="Courier New"/>
                <a:ea typeface="Courier New"/>
                <a:cs typeface="Courier New"/>
                <a:sym typeface="Courier New"/>
              </a:rPr>
              <a:t>Comparator</a:t>
            </a:r>
            <a:endParaRPr/>
          </a:p>
        </p:txBody>
      </p:sp>
      <p:sp>
        <p:nvSpPr>
          <p:cNvPr id="2606" name="Google Shape;2606;p27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Google Shape;2612;p27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Comparator Updates</a:t>
            </a:r>
            <a:endParaRPr/>
          </a:p>
        </p:txBody>
      </p:sp>
      <p:sp>
        <p:nvSpPr>
          <p:cNvPr id="2613" name="Google Shape;2613;p277"/>
          <p:cNvSpPr txBox="1"/>
          <p:nvPr>
            <p:ph idx="1" type="body"/>
          </p:nvPr>
        </p:nvSpPr>
        <p:spPr>
          <a:xfrm>
            <a:off x="609600" y="1447800"/>
            <a:ext cx="7918500" cy="3041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comparing(Function&lt;? super T,? extends U&gt; keyExtractor)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Allows you to specify any field to sort on based on a method reference or lambda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Primitive versions of the Function also supported</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thenComparing(Comparator&lt;? super T&gt; other)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Specify additional fields for sorting.</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reversed()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Reverse the sort order by appending to the method chain.</a:t>
            </a:r>
            <a:endParaRPr/>
          </a:p>
        </p:txBody>
      </p:sp>
      <p:sp>
        <p:nvSpPr>
          <p:cNvPr id="2614" name="Google Shape;2614;p27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9" name="Shape 2619"/>
        <p:cNvGrpSpPr/>
        <p:nvPr/>
      </p:nvGrpSpPr>
      <p:grpSpPr>
        <a:xfrm>
          <a:off x="0" y="0"/>
          <a:ext cx="0" cy="0"/>
          <a:chOff x="0" y="0"/>
          <a:chExt cx="0" cy="0"/>
        </a:xfrm>
      </p:grpSpPr>
      <p:sp>
        <p:nvSpPr>
          <p:cNvPr id="2620" name="Google Shape;2620;p27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Saving Data from a Stream</a:t>
            </a:r>
            <a:endParaRPr/>
          </a:p>
        </p:txBody>
      </p:sp>
      <p:sp>
        <p:nvSpPr>
          <p:cNvPr id="2621" name="Google Shape;2621;p278"/>
          <p:cNvSpPr txBox="1"/>
          <p:nvPr>
            <p:ph idx="1" type="body"/>
          </p:nvPr>
        </p:nvSpPr>
        <p:spPr>
          <a:xfrm>
            <a:off x="609600" y="1447800"/>
            <a:ext cx="7918500" cy="2660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ourier New"/>
                <a:ea typeface="Courier New"/>
                <a:cs typeface="Courier New"/>
                <a:sym typeface="Courier New"/>
              </a:rPr>
              <a:t>collect(Collector&lt;? super T,A,R&gt; collector)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Allows you to save the result of a stream to a new data structure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Relies on the </a:t>
            </a:r>
            <a:r>
              <a:rPr b="0" i="0" lang="en-US" sz="2200" u="none" cap="none" strike="noStrike">
                <a:solidFill>
                  <a:schemeClr val="dk1"/>
                </a:solidFill>
                <a:latin typeface="Courier New"/>
                <a:ea typeface="Courier New"/>
                <a:cs typeface="Courier New"/>
                <a:sym typeface="Courier New"/>
              </a:rPr>
              <a:t>Collectors</a:t>
            </a:r>
            <a:r>
              <a:rPr b="0" i="0" lang="en-US" sz="2200" u="none" cap="none" strike="noStrike">
                <a:solidFill>
                  <a:schemeClr val="dk1"/>
                </a:solidFill>
                <a:latin typeface="Arial"/>
                <a:ea typeface="Arial"/>
                <a:cs typeface="Arial"/>
                <a:sym typeface="Arial"/>
              </a:rPr>
              <a:t>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stream().collect(Collectors.toList());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stream().collect(Collectors.toMap());</a:t>
            </a:r>
            <a:endParaRPr/>
          </a:p>
        </p:txBody>
      </p:sp>
      <p:sp>
        <p:nvSpPr>
          <p:cNvPr id="2622" name="Google Shape;2622;p27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27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Collectors Class</a:t>
            </a:r>
            <a:endParaRPr/>
          </a:p>
        </p:txBody>
      </p:sp>
      <p:sp>
        <p:nvSpPr>
          <p:cNvPr id="2629" name="Google Shape;2629;p279"/>
          <p:cNvSpPr txBox="1"/>
          <p:nvPr>
            <p:ph idx="1" type="body"/>
          </p:nvPr>
        </p:nvSpPr>
        <p:spPr>
          <a:xfrm>
            <a:off x="609600" y="1447800"/>
            <a:ext cx="7918500" cy="4870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000"/>
              <a:buFont typeface="Arial"/>
              <a:buChar char="•"/>
            </a:pPr>
            <a:r>
              <a:rPr b="1" i="0" lang="en-US" sz="2000" u="none" cap="none" strike="noStrike">
                <a:solidFill>
                  <a:schemeClr val="dk1"/>
                </a:solidFill>
                <a:latin typeface="Courier New"/>
                <a:ea typeface="Courier New"/>
                <a:cs typeface="Courier New"/>
                <a:sym typeface="Courier New"/>
              </a:rPr>
              <a:t>averagingDouble(ToDoubleFunction&lt;? super T&gt; mapper)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Produces the arithmetic mean of a double-valued function applied to the input elements</a:t>
            </a:r>
            <a:endParaRPr/>
          </a:p>
          <a:p>
            <a:pPr indent="-460375" lvl="1" marL="574675"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Courier New"/>
                <a:ea typeface="Courier New"/>
                <a:cs typeface="Courier New"/>
                <a:sym typeface="Courier New"/>
              </a:rPr>
              <a:t>groupingBy(Function&lt;? super T,? extends K&gt; classifier)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"group by" operation on input elements of type T, grouping elements according to a classification function, and returning the results in a map</a:t>
            </a:r>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Courier New"/>
                <a:ea typeface="Courier New"/>
                <a:cs typeface="Courier New"/>
                <a:sym typeface="Courier New"/>
              </a:rPr>
              <a:t>joining()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Concatenates the input elements into a String, in encounter order</a:t>
            </a:r>
            <a:endParaRPr/>
          </a:p>
          <a:p>
            <a:pPr indent="-460375" lvl="1" marL="574675"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Courier New"/>
                <a:ea typeface="Courier New"/>
                <a:cs typeface="Courier New"/>
                <a:sym typeface="Courier New"/>
              </a:rPr>
              <a:t>partitioningBy(Predicate&lt;? super T&gt; predicate)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Partitions the input elements according to a Predicate</a:t>
            </a:r>
            <a:endParaRPr/>
          </a:p>
        </p:txBody>
      </p:sp>
      <p:sp>
        <p:nvSpPr>
          <p:cNvPr id="2630" name="Google Shape;2630;p27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280"/>
          <p:cNvSpPr txBox="1"/>
          <p:nvPr/>
        </p:nvSpPr>
        <p:spPr>
          <a:xfrm>
            <a:off x="611187" y="2514600"/>
            <a:ext cx="7923300" cy="2057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37" name="Google Shape;2637;p28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Quick Streams with </a:t>
            </a:r>
            <a:r>
              <a:rPr b="1" i="0" lang="en-US" sz="2600" u="none" cap="none" strike="noStrike">
                <a:solidFill>
                  <a:schemeClr val="dk1"/>
                </a:solidFill>
                <a:latin typeface="Courier New"/>
                <a:ea typeface="Courier New"/>
                <a:cs typeface="Courier New"/>
                <a:sym typeface="Courier New"/>
              </a:rPr>
              <a:t>Stream.of</a:t>
            </a:r>
            <a:endParaRPr/>
          </a:p>
        </p:txBody>
      </p:sp>
      <p:sp>
        <p:nvSpPr>
          <p:cNvPr id="2638" name="Google Shape;2638;p280"/>
          <p:cNvSpPr txBox="1"/>
          <p:nvPr>
            <p:ph idx="1" type="body"/>
          </p:nvPr>
        </p:nvSpPr>
        <p:spPr>
          <a:xfrm>
            <a:off x="609600" y="1447800"/>
            <a:ext cx="7918500" cy="3127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Stream.of</a:t>
            </a:r>
            <a:r>
              <a:rPr b="0" i="0" lang="en-US" sz="2200" u="none" cap="none" strike="noStrike">
                <a:solidFill>
                  <a:schemeClr val="dk1"/>
                </a:solidFill>
                <a:latin typeface="Arial"/>
                <a:ea typeface="Arial"/>
                <a:cs typeface="Arial"/>
                <a:sym typeface="Arial"/>
              </a:rPr>
              <a:t> method allows you to easily create a stream.</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11  public static void main(String[] args)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12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a:t>
            </a:r>
            <a:r>
              <a:rPr b="1" i="0" lang="en-US" sz="1600" u="none" cap="none" strike="noStrike">
                <a:solidFill>
                  <a:schemeClr val="dk1"/>
                </a:solidFill>
                <a:latin typeface="Courier New"/>
                <a:ea typeface="Courier New"/>
                <a:cs typeface="Courier New"/>
                <a:sym typeface="Courier New"/>
              </a:rPr>
              <a:t>Stream.of("Monday", "Tuesday","Wedensday", "Thursday")</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14      .filter(s -&gt; s.startsWith("T"))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.forEach(s -&gt; System.out.println("Matching Days: " + 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a:t>
            </a:r>
            <a:endParaRPr/>
          </a:p>
        </p:txBody>
      </p:sp>
      <p:sp>
        <p:nvSpPr>
          <p:cNvPr id="2639" name="Google Shape;2639;p28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sp>
        <p:nvSpPr>
          <p:cNvPr id="2645" name="Google Shape;2645;p281"/>
          <p:cNvSpPr txBox="1"/>
          <p:nvPr/>
        </p:nvSpPr>
        <p:spPr>
          <a:xfrm>
            <a:off x="611187" y="2057400"/>
            <a:ext cx="7923300" cy="3429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46" name="Google Shape;2646;p28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Flatten Data with </a:t>
            </a:r>
            <a:r>
              <a:rPr b="1" i="0" lang="en-US" sz="2600" u="none" cap="none" strike="noStrike">
                <a:solidFill>
                  <a:schemeClr val="dk1"/>
                </a:solidFill>
                <a:latin typeface="Courier New"/>
                <a:ea typeface="Courier New"/>
                <a:cs typeface="Courier New"/>
                <a:sym typeface="Courier New"/>
              </a:rPr>
              <a:t>flatMap</a:t>
            </a:r>
            <a:endParaRPr/>
          </a:p>
        </p:txBody>
      </p:sp>
      <p:sp>
        <p:nvSpPr>
          <p:cNvPr id="2647" name="Google Shape;2647;p281"/>
          <p:cNvSpPr txBox="1"/>
          <p:nvPr>
            <p:ph idx="1" type="body"/>
          </p:nvPr>
        </p:nvSpPr>
        <p:spPr>
          <a:xfrm>
            <a:off x="609600" y="1447800"/>
            <a:ext cx="7918500" cy="4795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flatMap</a:t>
            </a:r>
            <a:r>
              <a:rPr b="0" i="0" lang="en-US" sz="2200" u="none" cap="none" strike="noStrike">
                <a:solidFill>
                  <a:schemeClr val="dk1"/>
                </a:solidFill>
                <a:latin typeface="Arial"/>
                <a:ea typeface="Arial"/>
                <a:cs typeface="Arial"/>
                <a:sym typeface="Arial"/>
              </a:rPr>
              <a:t> method to flatten data in a stream.</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17         Path file = new File("tempest.txt").toPath();</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18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19         try{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21             long matches = Files.lines(file)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22                 </a:t>
            </a:r>
            <a:r>
              <a:rPr b="1" i="0" lang="en-US" sz="1600" u="none" cap="none" strike="noStrike">
                <a:solidFill>
                  <a:schemeClr val="dk1"/>
                </a:solidFill>
                <a:latin typeface="Courier New"/>
                <a:ea typeface="Courier New"/>
                <a:cs typeface="Courier New"/>
                <a:sym typeface="Courier New"/>
              </a:rPr>
              <a:t>.flatMap(line -&gt; Stream.of(line.split("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23                 .filter(word -&gt; word.contains("my"))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24                 .peek(s -&gt; System.out.println("Match: " + 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25                 .count();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26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27             System.out.println("# of Matches: " + matches);</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2648" name="Google Shape;2648;p28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Google Shape;2654;p28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2655" name="Google Shape;2655;p282"/>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Extract data from an object using map</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types of stream operations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Optional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lazy processing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Sort a stream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Save results to a collection by using the </a:t>
            </a:r>
            <a:r>
              <a:rPr b="0" i="0" lang="en-US" sz="2200" u="none" cap="none" strike="noStrike">
                <a:solidFill>
                  <a:schemeClr val="dk1"/>
                </a:solidFill>
                <a:latin typeface="Courier New"/>
                <a:ea typeface="Courier New"/>
                <a:cs typeface="Courier New"/>
                <a:sym typeface="Courier New"/>
              </a:rPr>
              <a:t>collect</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Group and partition data by using the </a:t>
            </a:r>
            <a:r>
              <a:rPr b="0" i="0" lang="en-US" sz="2200" u="none" cap="none" strike="noStrike">
                <a:solidFill>
                  <a:schemeClr val="dk1"/>
                </a:solidFill>
                <a:latin typeface="Courier New"/>
                <a:ea typeface="Courier New"/>
                <a:cs typeface="Courier New"/>
                <a:sym typeface="Courier New"/>
              </a:rPr>
              <a:t>Collectors</a:t>
            </a:r>
            <a:r>
              <a:rPr b="0" i="0" lang="en-US" sz="2200" u="none" cap="none" strike="noStrike">
                <a:solidFill>
                  <a:schemeClr val="dk1"/>
                </a:solidFill>
                <a:latin typeface="Arial"/>
                <a:ea typeface="Arial"/>
                <a:cs typeface="Arial"/>
                <a:sym typeface="Arial"/>
              </a:rPr>
              <a:t> class</a:t>
            </a:r>
            <a:endParaRPr/>
          </a:p>
        </p:txBody>
      </p:sp>
      <p:sp>
        <p:nvSpPr>
          <p:cNvPr id="2656" name="Google Shape;2656;p28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28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Overview</a:t>
            </a:r>
            <a:endParaRPr/>
          </a:p>
        </p:txBody>
      </p:sp>
      <p:sp>
        <p:nvSpPr>
          <p:cNvPr id="2663" name="Google Shape;2663;p283"/>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10-1: Using Map and Peek</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10-2: FindFirst and Lazy Operations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10-3: Analyze Transactions with Stream Methods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10-4: Perform Calculations with Primitive Streams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10-5: Sort Transactions with Comparator</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10-6: Collect Results with Streams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10-7: Join Data with Streams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10-8: Group Data with Streams</a:t>
            </a:r>
            <a:endParaRPr/>
          </a:p>
        </p:txBody>
      </p:sp>
      <p:sp>
        <p:nvSpPr>
          <p:cNvPr id="2664" name="Google Shape;2664;p28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8" name="Shape 2668"/>
        <p:cNvGrpSpPr/>
        <p:nvPr/>
      </p:nvGrpSpPr>
      <p:grpSpPr>
        <a:xfrm>
          <a:off x="0" y="0"/>
          <a:ext cx="0" cy="0"/>
          <a:chOff x="0" y="0"/>
          <a:chExt cx="0" cy="0"/>
        </a:xfrm>
      </p:grpSpPr>
      <p:sp>
        <p:nvSpPr>
          <p:cNvPr id="2669" name="Google Shape;2669;p284"/>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Exceptions and Assertions</a:t>
            </a:r>
            <a:endParaRPr/>
          </a:p>
        </p:txBody>
      </p:sp>
      <p:cxnSp>
        <p:nvCxnSpPr>
          <p:cNvPr id="2670" name="Google Shape;2670;p284"/>
          <p:cNvCxnSpPr/>
          <p:nvPr/>
        </p:nvCxnSpPr>
        <p:spPr>
          <a:xfrm>
            <a:off x="1828800" y="4495800"/>
            <a:ext cx="990600" cy="0"/>
          </a:xfrm>
          <a:prstGeom prst="straightConnector1">
            <a:avLst/>
          </a:prstGeom>
          <a:noFill/>
          <a:ln>
            <a:noFil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2"/>
          <p:cNvSpPr txBox="1"/>
          <p:nvPr/>
        </p:nvSpPr>
        <p:spPr>
          <a:xfrm>
            <a:off x="609600" y="4570412"/>
            <a:ext cx="7924800" cy="68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9" name="Google Shape;329;p42"/>
          <p:cNvSpPr txBox="1"/>
          <p:nvPr/>
        </p:nvSpPr>
        <p:spPr>
          <a:xfrm>
            <a:off x="609600" y="3640137"/>
            <a:ext cx="7924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0" name="Google Shape;330;p42"/>
          <p:cNvSpPr txBox="1"/>
          <p:nvPr/>
        </p:nvSpPr>
        <p:spPr>
          <a:xfrm>
            <a:off x="609600" y="2720975"/>
            <a:ext cx="7924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1" name="Google Shape;331;p42"/>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import</a:t>
            </a:r>
            <a:r>
              <a:rPr b="1" i="0" lang="en-US" sz="2600" u="none" cap="none" strike="noStrike">
                <a:solidFill>
                  <a:schemeClr val="dk1"/>
                </a:solidFill>
                <a:latin typeface="Arial"/>
                <a:ea typeface="Arial"/>
                <a:cs typeface="Arial"/>
                <a:sym typeface="Arial"/>
              </a:rPr>
              <a:t> Statements</a:t>
            </a:r>
            <a:endParaRPr/>
          </a:p>
        </p:txBody>
      </p:sp>
      <p:sp>
        <p:nvSpPr>
          <p:cNvPr id="332" name="Google Shape;332;p42"/>
          <p:cNvSpPr txBox="1"/>
          <p:nvPr>
            <p:ph idx="1" type="body"/>
          </p:nvPr>
        </p:nvSpPr>
        <p:spPr>
          <a:xfrm>
            <a:off x="609600" y="1208087"/>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import</a:t>
            </a:r>
            <a:r>
              <a:rPr b="0" i="0" lang="en-US" sz="2200" u="none">
                <a:solidFill>
                  <a:schemeClr val="dk1"/>
                </a:solidFill>
                <a:latin typeface="Arial"/>
                <a:ea typeface="Arial"/>
                <a:cs typeface="Arial"/>
                <a:sym typeface="Arial"/>
              </a:rPr>
              <a:t> keyword is used to identify classes you want to reference in your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import</a:t>
            </a:r>
            <a:r>
              <a:rPr b="0" i="0" lang="en-US" sz="2200" u="none" cap="none" strike="noStrike">
                <a:solidFill>
                  <a:schemeClr val="dk1"/>
                </a:solidFill>
                <a:latin typeface="Arial"/>
                <a:ea typeface="Arial"/>
                <a:cs typeface="Arial"/>
                <a:sym typeface="Arial"/>
              </a:rPr>
              <a:t> statement provides a convenient way to identify classes that you want to reference in your class.</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java.util.Date;</a:t>
            </a:r>
            <a:endParaRPr/>
          </a:p>
          <a:p>
            <a:pPr indent="7938" lvl="0" marL="7936"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import a single class or an entire package:</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java.util.*;</a:t>
            </a:r>
            <a:endParaRPr/>
          </a:p>
          <a:p>
            <a:pPr indent="7938" lvl="0" marL="7936"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include multiple </a:t>
            </a:r>
            <a:r>
              <a:rPr b="0" i="0" lang="en-US" sz="2200" u="none" cap="none" strike="noStrike">
                <a:solidFill>
                  <a:schemeClr val="dk1"/>
                </a:solidFill>
                <a:latin typeface="Courier New"/>
                <a:ea typeface="Courier New"/>
                <a:cs typeface="Courier New"/>
                <a:sym typeface="Courier New"/>
              </a:rPr>
              <a:t>import</a:t>
            </a:r>
            <a:r>
              <a:rPr b="0" i="0" lang="en-US" sz="2200" u="none" cap="none" strike="noStrike">
                <a:solidFill>
                  <a:schemeClr val="dk1"/>
                </a:solidFill>
                <a:latin typeface="Arial"/>
                <a:ea typeface="Arial"/>
                <a:cs typeface="Arial"/>
                <a:sym typeface="Arial"/>
              </a:rPr>
              <a:t> statements:</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java.util.Date;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java.util.Calendar;</a:t>
            </a:r>
            <a:endParaRPr/>
          </a:p>
          <a:p>
            <a:pPr indent="7938" lvl="0" marL="7936"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 is good </a:t>
            </a:r>
            <a:r>
              <a:rPr lang="en-US"/>
              <a:t>Lab </a:t>
            </a:r>
            <a:r>
              <a:rPr b="0" i="0" lang="en-US" sz="2200" u="none" cap="none" strike="noStrike">
                <a:solidFill>
                  <a:schemeClr val="dk1"/>
                </a:solidFill>
                <a:latin typeface="Arial"/>
                <a:ea typeface="Arial"/>
                <a:cs typeface="Arial"/>
                <a:sym typeface="Arial"/>
              </a:rPr>
              <a:t>to use the full package and class name rather than the wildcard </a:t>
            </a:r>
            <a:r>
              <a:rPr b="0" i="0" lang="en-US" sz="2200" u="none" cap="none" strike="noStrike">
                <a:solidFill>
                  <a:schemeClr val="dk1"/>
                </a:solidFill>
                <a:latin typeface="Courier New"/>
                <a:ea typeface="Courier New"/>
                <a:cs typeface="Courier New"/>
                <a:sym typeface="Courier New"/>
              </a:rPr>
              <a:t>*</a:t>
            </a:r>
            <a:r>
              <a:rPr b="0" i="0" lang="en-US" sz="2200" u="none" cap="none" strike="noStrike">
                <a:solidFill>
                  <a:schemeClr val="dk1"/>
                </a:solidFill>
                <a:latin typeface="Arial"/>
                <a:ea typeface="Arial"/>
                <a:cs typeface="Arial"/>
                <a:sym typeface="Arial"/>
              </a:rPr>
              <a:t> to avoid class name conflicts.</a:t>
            </a:r>
            <a:endParaRPr/>
          </a:p>
        </p:txBody>
      </p:sp>
      <p:sp>
        <p:nvSpPr>
          <p:cNvPr id="333" name="Google Shape;333;p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5" name="Shape 2675"/>
        <p:cNvGrpSpPr/>
        <p:nvPr/>
      </p:nvGrpSpPr>
      <p:grpSpPr>
        <a:xfrm>
          <a:off x="0" y="0"/>
          <a:ext cx="0" cy="0"/>
          <a:chOff x="0" y="0"/>
          <a:chExt cx="0" cy="0"/>
        </a:xfrm>
      </p:grpSpPr>
      <p:pic>
        <p:nvPicPr>
          <p:cNvPr descr="Duke-with-Dart.gif" id="2676" name="Google Shape;2676;p285"/>
          <p:cNvPicPr preferRelativeResize="0"/>
          <p:nvPr/>
        </p:nvPicPr>
        <p:blipFill rotWithShape="1">
          <a:blip r:embed="rId3">
            <a:alphaModFix/>
          </a:blip>
          <a:srcRect b="0" l="0" r="0" t="0"/>
          <a:stretch/>
        </p:blipFill>
        <p:spPr>
          <a:xfrm>
            <a:off x="4876800" y="4706937"/>
            <a:ext cx="3829050" cy="1355725"/>
          </a:xfrm>
          <a:prstGeom prst="rect">
            <a:avLst/>
          </a:prstGeom>
          <a:noFill/>
          <a:ln>
            <a:noFill/>
          </a:ln>
        </p:spPr>
      </p:pic>
      <p:sp>
        <p:nvSpPr>
          <p:cNvPr id="2677" name="Google Shape;2677;p28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2678" name="Google Shape;2678;p285"/>
          <p:cNvSpPr txBox="1"/>
          <p:nvPr>
            <p:ph idx="1" type="body"/>
          </p:nvPr>
        </p:nvSpPr>
        <p:spPr>
          <a:xfrm>
            <a:off x="609600" y="12192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the purpose of Java exceptions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throw</a:t>
            </a:r>
            <a:r>
              <a:rPr b="0" i="0" lang="en-US" sz="2200" u="none" cap="none" strike="noStrike">
                <a:solidFill>
                  <a:schemeClr val="dk1"/>
                </a:solidFill>
                <a:latin typeface="Arial"/>
                <a:ea typeface="Arial"/>
                <a:cs typeface="Arial"/>
                <a:sym typeface="Arial"/>
              </a:rPr>
              <a:t> statements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catch</a:t>
            </a:r>
            <a:r>
              <a:rPr b="0" i="0" lang="en-US" sz="2200" u="none" cap="none" strike="noStrike">
                <a:solidFill>
                  <a:schemeClr val="dk1"/>
                </a:solidFill>
                <a:latin typeface="Arial"/>
                <a:ea typeface="Arial"/>
                <a:cs typeface="Arial"/>
                <a:sym typeface="Arial"/>
              </a:rPr>
              <a:t>, multi-</a:t>
            </a:r>
            <a:r>
              <a:rPr b="0" i="0" lang="en-US" sz="2200" u="none" cap="none" strike="noStrike">
                <a:solidFill>
                  <a:schemeClr val="dk1"/>
                </a:solidFill>
                <a:latin typeface="Courier New"/>
                <a:ea typeface="Courier New"/>
                <a:cs typeface="Courier New"/>
                <a:sym typeface="Courier New"/>
              </a:rPr>
              <a:t>catch</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finally</a:t>
            </a:r>
            <a:r>
              <a:rPr b="0" i="0" lang="en-US" sz="2200" u="none" cap="none" strike="noStrike">
                <a:solidFill>
                  <a:schemeClr val="dk1"/>
                </a:solidFill>
                <a:latin typeface="Arial"/>
                <a:ea typeface="Arial"/>
                <a:cs typeface="Arial"/>
                <a:sym typeface="Arial"/>
              </a:rPr>
              <a:t> clauses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Autoclose resources with a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-with-resources statement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Recognize common exception classes and categories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custom exceptions and auto-closeable resources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Test invariants by using assertions</a:t>
            </a:r>
            <a:endParaRPr/>
          </a:p>
        </p:txBody>
      </p:sp>
      <p:sp>
        <p:nvSpPr>
          <p:cNvPr id="2679" name="Google Shape;2679;p28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4" name="Shape 2684"/>
        <p:cNvGrpSpPr/>
        <p:nvPr/>
      </p:nvGrpSpPr>
      <p:grpSpPr>
        <a:xfrm>
          <a:off x="0" y="0"/>
          <a:ext cx="0" cy="0"/>
          <a:chOff x="0" y="0"/>
          <a:chExt cx="0" cy="0"/>
        </a:xfrm>
      </p:grpSpPr>
      <p:pic>
        <p:nvPicPr>
          <p:cNvPr descr="Duke-New-Series14.gif" id="2685" name="Google Shape;2685;p286"/>
          <p:cNvPicPr preferRelativeResize="0"/>
          <p:nvPr/>
        </p:nvPicPr>
        <p:blipFill rotWithShape="1">
          <a:blip r:embed="rId3">
            <a:alphaModFix/>
          </a:blip>
          <a:srcRect b="0" l="0" r="0" t="0"/>
          <a:stretch/>
        </p:blipFill>
        <p:spPr>
          <a:xfrm>
            <a:off x="5791200" y="3908425"/>
            <a:ext cx="2514600" cy="2162175"/>
          </a:xfrm>
          <a:prstGeom prst="rect">
            <a:avLst/>
          </a:prstGeom>
          <a:noFill/>
          <a:ln>
            <a:noFill/>
          </a:ln>
        </p:spPr>
      </p:pic>
      <p:sp>
        <p:nvSpPr>
          <p:cNvPr id="2686" name="Google Shape;2686;p28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Error Handling</a:t>
            </a:r>
            <a:endParaRPr/>
          </a:p>
        </p:txBody>
      </p:sp>
      <p:sp>
        <p:nvSpPr>
          <p:cNvPr id="2687" name="Google Shape;2687;p286"/>
          <p:cNvSpPr txBox="1"/>
          <p:nvPr>
            <p:ph idx="1" type="body"/>
          </p:nvPr>
        </p:nvSpPr>
        <p:spPr>
          <a:xfrm>
            <a:off x="609600" y="1219200"/>
            <a:ext cx="7918500" cy="4149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Applications sometimes encounter errors while executing. Reliable applications should handle errors as gracefully as possible. Errors: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Should be an exception and not the expected behavior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Must be handled to create reliable applications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occur as the result of application bugs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occur because of factors beyond the control of the application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Databases becoming unreachable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Hard drives failing</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688" name="Google Shape;2688;p28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3" name="Shape 2693"/>
        <p:cNvGrpSpPr/>
        <p:nvPr/>
      </p:nvGrpSpPr>
      <p:grpSpPr>
        <a:xfrm>
          <a:off x="0" y="0"/>
          <a:ext cx="0" cy="0"/>
          <a:chOff x="0" y="0"/>
          <a:chExt cx="0" cy="0"/>
        </a:xfrm>
      </p:grpSpPr>
      <p:sp>
        <p:nvSpPr>
          <p:cNvPr id="2694" name="Google Shape;2694;p28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Exception Handling in Java</a:t>
            </a:r>
            <a:endParaRPr/>
          </a:p>
        </p:txBody>
      </p:sp>
      <p:sp>
        <p:nvSpPr>
          <p:cNvPr id="2695" name="Google Shape;2695;p287"/>
          <p:cNvSpPr txBox="1"/>
          <p:nvPr>
            <p:ph idx="1" type="body"/>
          </p:nvPr>
        </p:nvSpPr>
        <p:spPr>
          <a:xfrm>
            <a:off x="609600" y="1447800"/>
            <a:ext cx="7918500" cy="2530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you are using Java libraries that rely on external resources, the compiler will require you to “handle or declare” the exceptions that might occur.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Handling an exception means that you must add in a code block to handle the error.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Declaring an exception means that you declare that a method may fail to execute successfully.</a:t>
            </a:r>
            <a:endParaRPr/>
          </a:p>
        </p:txBody>
      </p:sp>
      <p:sp>
        <p:nvSpPr>
          <p:cNvPr id="2696" name="Google Shape;2696;p28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Google Shape;2702;p288"/>
          <p:cNvSpPr txBox="1"/>
          <p:nvPr/>
        </p:nvSpPr>
        <p:spPr>
          <a:xfrm>
            <a:off x="609600" y="2133600"/>
            <a:ext cx="7924800" cy="2667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03" name="Google Shape;2703;p28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try-catch</a:t>
            </a:r>
            <a:r>
              <a:rPr b="1" i="0" lang="en-US" sz="2600" u="none" cap="none" strike="noStrike">
                <a:solidFill>
                  <a:schemeClr val="dk1"/>
                </a:solidFill>
                <a:latin typeface="Arial"/>
                <a:ea typeface="Arial"/>
                <a:cs typeface="Arial"/>
                <a:sym typeface="Arial"/>
              </a:rPr>
              <a:t> Statement</a:t>
            </a:r>
            <a:endParaRPr/>
          </a:p>
        </p:txBody>
      </p:sp>
      <p:sp>
        <p:nvSpPr>
          <p:cNvPr id="2704" name="Google Shape;2704;p28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try-catch</a:t>
            </a:r>
            <a:r>
              <a:rPr b="0" i="0" lang="en-US" sz="2200" u="none">
                <a:solidFill>
                  <a:schemeClr val="dk1"/>
                </a:solidFill>
                <a:latin typeface="Arial"/>
                <a:ea typeface="Arial"/>
                <a:cs typeface="Arial"/>
                <a:sym typeface="Arial"/>
              </a:rPr>
              <a:t> statement is used to handle exceptions.</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try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System.out.println("About to open a file");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InputStream in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new FileInputStream("missingfile.txt");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System.out.println("File open");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catch (Exception 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System.out.println("Something went wrong!");</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p:txBody>
      </p:sp>
      <p:sp>
        <p:nvSpPr>
          <p:cNvPr id="2705" name="Google Shape;2705;p288"/>
          <p:cNvSpPr/>
          <p:nvPr/>
        </p:nvSpPr>
        <p:spPr>
          <a:xfrm>
            <a:off x="6172200" y="3429000"/>
            <a:ext cx="2133600" cy="738300"/>
          </a:xfrm>
          <a:prstGeom prst="wedgeRectCallout">
            <a:avLst>
              <a:gd fmla="val -5509" name="adj1"/>
              <a:gd fmla="val 550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This line is skipped if the previous line failed to open the file.</a:t>
            </a:r>
            <a:endParaRPr/>
          </a:p>
        </p:txBody>
      </p:sp>
      <p:sp>
        <p:nvSpPr>
          <p:cNvPr id="2706" name="Google Shape;2706;p288"/>
          <p:cNvSpPr/>
          <p:nvPr/>
        </p:nvSpPr>
        <p:spPr>
          <a:xfrm>
            <a:off x="1219200" y="5029200"/>
            <a:ext cx="2057400" cy="738300"/>
          </a:xfrm>
          <a:prstGeom prst="wedgeRectCallout">
            <a:avLst>
              <a:gd fmla="val 5620" name="adj1"/>
              <a:gd fmla="val -1744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This line runs only if something went wrong in the </a:t>
            </a:r>
            <a:r>
              <a:rPr b="0" i="0" lang="en-US" sz="1400" u="none">
                <a:solidFill>
                  <a:schemeClr val="dk1"/>
                </a:solidFill>
                <a:latin typeface="Courier New"/>
                <a:ea typeface="Courier New"/>
                <a:cs typeface="Courier New"/>
                <a:sym typeface="Courier New"/>
              </a:rPr>
              <a:t>try</a:t>
            </a:r>
            <a:r>
              <a:rPr b="0" i="0" lang="en-US" sz="1400" u="none">
                <a:solidFill>
                  <a:schemeClr val="dk1"/>
                </a:solidFill>
                <a:latin typeface="Arial"/>
                <a:ea typeface="Arial"/>
                <a:cs typeface="Arial"/>
                <a:sym typeface="Arial"/>
              </a:rPr>
              <a:t> block.</a:t>
            </a:r>
            <a:endParaRPr/>
          </a:p>
        </p:txBody>
      </p:sp>
      <p:sp>
        <p:nvSpPr>
          <p:cNvPr id="2707" name="Google Shape;2707;p28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2" name="Shape 2712"/>
        <p:cNvGrpSpPr/>
        <p:nvPr/>
      </p:nvGrpSpPr>
      <p:grpSpPr>
        <a:xfrm>
          <a:off x="0" y="0"/>
          <a:ext cx="0" cy="0"/>
          <a:chOff x="0" y="0"/>
          <a:chExt cx="0" cy="0"/>
        </a:xfrm>
      </p:grpSpPr>
      <p:sp>
        <p:nvSpPr>
          <p:cNvPr id="2713" name="Google Shape;2713;p289"/>
          <p:cNvSpPr txBox="1"/>
          <p:nvPr/>
        </p:nvSpPr>
        <p:spPr>
          <a:xfrm>
            <a:off x="609600" y="3124200"/>
            <a:ext cx="7924800" cy="2133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14" name="Google Shape;2714;p28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Exception Objects</a:t>
            </a:r>
            <a:endParaRPr/>
          </a:p>
        </p:txBody>
      </p:sp>
      <p:sp>
        <p:nvSpPr>
          <p:cNvPr id="2715" name="Google Shape;2715;p289"/>
          <p:cNvSpPr txBox="1"/>
          <p:nvPr>
            <p:ph idx="1" type="body"/>
          </p:nvPr>
        </p:nvSpPr>
        <p:spPr>
          <a:xfrm>
            <a:off x="609600" y="1447800"/>
            <a:ext cx="7918500" cy="3775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a:t>
            </a:r>
            <a:r>
              <a:rPr b="0" i="0" lang="en-US" sz="2200" u="none">
                <a:solidFill>
                  <a:schemeClr val="dk1"/>
                </a:solidFill>
                <a:latin typeface="Courier New"/>
                <a:ea typeface="Courier New"/>
                <a:cs typeface="Courier New"/>
                <a:sym typeface="Courier New"/>
              </a:rPr>
              <a:t>catch</a:t>
            </a:r>
            <a:r>
              <a:rPr b="0" i="0" lang="en-US" sz="2200" u="none">
                <a:solidFill>
                  <a:schemeClr val="dk1"/>
                </a:solidFill>
                <a:latin typeface="Arial"/>
                <a:ea typeface="Arial"/>
                <a:cs typeface="Arial"/>
                <a:sym typeface="Arial"/>
              </a:rPr>
              <a:t> clause is passed as a reference to a </a:t>
            </a:r>
            <a:r>
              <a:rPr b="0" i="0" lang="en-US" sz="2200" u="none">
                <a:solidFill>
                  <a:schemeClr val="dk1"/>
                </a:solidFill>
                <a:latin typeface="Courier New"/>
                <a:ea typeface="Courier New"/>
                <a:cs typeface="Courier New"/>
                <a:sym typeface="Courier New"/>
              </a:rPr>
              <a:t>java.lang.Exception</a:t>
            </a:r>
            <a:r>
              <a:rPr b="0" i="0" lang="en-US" sz="2200" u="none">
                <a:solidFill>
                  <a:schemeClr val="dk1"/>
                </a:solidFill>
                <a:latin typeface="Arial"/>
                <a:ea typeface="Arial"/>
                <a:cs typeface="Arial"/>
                <a:sym typeface="Arial"/>
              </a:rPr>
              <a:t> object.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java.lang.Throwable</a:t>
            </a:r>
            <a:r>
              <a:rPr b="0" i="0" lang="en-US" sz="2200" u="none">
                <a:solidFill>
                  <a:schemeClr val="dk1"/>
                </a:solidFill>
                <a:latin typeface="Arial"/>
                <a:ea typeface="Arial"/>
                <a:cs typeface="Arial"/>
                <a:sym typeface="Arial"/>
              </a:rPr>
              <a:t> class is the parent class for </a:t>
            </a:r>
            <a:r>
              <a:rPr b="0" i="0" lang="en-US" sz="2200" u="none">
                <a:solidFill>
                  <a:schemeClr val="dk1"/>
                </a:solidFill>
                <a:latin typeface="Courier New"/>
                <a:ea typeface="Courier New"/>
                <a:cs typeface="Courier New"/>
                <a:sym typeface="Courier New"/>
              </a:rPr>
              <a:t>Exception</a:t>
            </a:r>
            <a:r>
              <a:rPr b="0" i="0" lang="en-US" sz="2200" u="none">
                <a:solidFill>
                  <a:schemeClr val="dk1"/>
                </a:solidFill>
                <a:latin typeface="Arial"/>
                <a:ea typeface="Arial"/>
                <a:cs typeface="Arial"/>
                <a:sym typeface="Arial"/>
              </a:rPr>
              <a:t> and it outlines several methods that you may use.</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try{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catch (Exception 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System.out.println(e.getMessage());</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2716" name="Google Shape;2716;p28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29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Exception Categories</a:t>
            </a:r>
            <a:endParaRPr/>
          </a:p>
        </p:txBody>
      </p:sp>
      <p:sp>
        <p:nvSpPr>
          <p:cNvPr id="2723" name="Google Shape;2723;p290"/>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java.lang.Throwable</a:t>
            </a:r>
            <a:r>
              <a:rPr b="0" i="0" lang="en-US" sz="2200" u="none">
                <a:solidFill>
                  <a:schemeClr val="dk1"/>
                </a:solidFill>
                <a:latin typeface="Arial"/>
                <a:ea typeface="Arial"/>
                <a:cs typeface="Arial"/>
                <a:sym typeface="Arial"/>
              </a:rPr>
              <a:t> class forms the basis of the hierarchy of exception classes. There are two main categories of exceptions:</a:t>
            </a:r>
            <a:endParaRPr/>
          </a:p>
        </p:txBody>
      </p:sp>
      <p:sp>
        <p:nvSpPr>
          <p:cNvPr id="2724" name="Google Shape;2724;p290"/>
          <p:cNvSpPr txBox="1"/>
          <p:nvPr/>
        </p:nvSpPr>
        <p:spPr>
          <a:xfrm>
            <a:off x="609600" y="2667000"/>
            <a:ext cx="3429000" cy="1933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Checked exceptions, which must be “handled or declared”</a:t>
            </a:r>
            <a:endParaRPr/>
          </a:p>
          <a:p>
            <a:pPr indent="-460375" lvl="1" marL="574675" marR="0" rtl="0" algn="l">
              <a:lnSpc>
                <a:spcPct val="100000"/>
              </a:lnSpc>
              <a:spcBef>
                <a:spcPts val="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Unchecked exceptions, which are not typically “handled or declared”</a:t>
            </a:r>
            <a:endParaRPr/>
          </a:p>
        </p:txBody>
      </p:sp>
      <p:sp>
        <p:nvSpPr>
          <p:cNvPr id="2725" name="Google Shape;2725;p290"/>
          <p:cNvSpPr txBox="1"/>
          <p:nvPr/>
        </p:nvSpPr>
        <p:spPr>
          <a:xfrm>
            <a:off x="4953000" y="2362200"/>
            <a:ext cx="1371600" cy="381000"/>
          </a:xfrm>
          <a:prstGeom prst="rect">
            <a:avLst/>
          </a:prstGeom>
          <a:solidFill>
            <a:srgbClr val="FFCCCC"/>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Throwable</a:t>
            </a:r>
            <a:endParaRPr/>
          </a:p>
        </p:txBody>
      </p:sp>
      <p:sp>
        <p:nvSpPr>
          <p:cNvPr id="2726" name="Google Shape;2726;p290"/>
          <p:cNvSpPr txBox="1"/>
          <p:nvPr/>
        </p:nvSpPr>
        <p:spPr>
          <a:xfrm>
            <a:off x="4152900" y="3429000"/>
            <a:ext cx="1371600" cy="381000"/>
          </a:xfrm>
          <a:prstGeom prst="rect">
            <a:avLst/>
          </a:prstGeom>
          <a:solidFill>
            <a:srgbClr val="CCECFF"/>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Error</a:t>
            </a:r>
            <a:endParaRPr/>
          </a:p>
        </p:txBody>
      </p:sp>
      <p:sp>
        <p:nvSpPr>
          <p:cNvPr id="2727" name="Google Shape;2727;p290"/>
          <p:cNvSpPr txBox="1"/>
          <p:nvPr/>
        </p:nvSpPr>
        <p:spPr>
          <a:xfrm>
            <a:off x="5791200" y="3429000"/>
            <a:ext cx="1371600" cy="381000"/>
          </a:xfrm>
          <a:prstGeom prst="rect">
            <a:avLst/>
          </a:prstGeom>
          <a:solidFill>
            <a:srgbClr val="D9D9D9"/>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Exception</a:t>
            </a:r>
            <a:endParaRPr/>
          </a:p>
        </p:txBody>
      </p:sp>
      <p:sp>
        <p:nvSpPr>
          <p:cNvPr id="2728" name="Google Shape;2728;p290"/>
          <p:cNvSpPr txBox="1"/>
          <p:nvPr/>
        </p:nvSpPr>
        <p:spPr>
          <a:xfrm>
            <a:off x="4076700" y="4343400"/>
            <a:ext cx="1524000" cy="381000"/>
          </a:xfrm>
          <a:prstGeom prst="rect">
            <a:avLst/>
          </a:prstGeom>
          <a:solidFill>
            <a:srgbClr val="CCECFF"/>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RuntimeException</a:t>
            </a:r>
            <a:endParaRPr/>
          </a:p>
        </p:txBody>
      </p:sp>
      <p:sp>
        <p:nvSpPr>
          <p:cNvPr id="2729" name="Google Shape;2729;p290"/>
          <p:cNvSpPr txBox="1"/>
          <p:nvPr/>
        </p:nvSpPr>
        <p:spPr>
          <a:xfrm>
            <a:off x="5715000" y="4343400"/>
            <a:ext cx="1524000" cy="381000"/>
          </a:xfrm>
          <a:prstGeom prst="rect">
            <a:avLst/>
          </a:prstGeom>
          <a:solidFill>
            <a:srgbClr val="D9D9D9"/>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SQLException</a:t>
            </a:r>
            <a:endParaRPr/>
          </a:p>
        </p:txBody>
      </p:sp>
      <p:sp>
        <p:nvSpPr>
          <p:cNvPr id="2730" name="Google Shape;2730;p290"/>
          <p:cNvSpPr txBox="1"/>
          <p:nvPr/>
        </p:nvSpPr>
        <p:spPr>
          <a:xfrm>
            <a:off x="7391400" y="4343400"/>
            <a:ext cx="1524000" cy="381000"/>
          </a:xfrm>
          <a:prstGeom prst="rect">
            <a:avLst/>
          </a:prstGeom>
          <a:solidFill>
            <a:srgbClr val="D9D9D9"/>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IOException</a:t>
            </a:r>
            <a:endParaRPr/>
          </a:p>
        </p:txBody>
      </p:sp>
      <p:sp>
        <p:nvSpPr>
          <p:cNvPr id="2731" name="Google Shape;2731;p290"/>
          <p:cNvSpPr txBox="1"/>
          <p:nvPr/>
        </p:nvSpPr>
        <p:spPr>
          <a:xfrm>
            <a:off x="4038600" y="5257800"/>
            <a:ext cx="1600200" cy="381000"/>
          </a:xfrm>
          <a:prstGeom prst="rect">
            <a:avLst/>
          </a:prstGeom>
          <a:solidFill>
            <a:srgbClr val="CCECFF"/>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ArithmeticException</a:t>
            </a:r>
            <a:endParaRPr/>
          </a:p>
        </p:txBody>
      </p:sp>
      <p:sp>
        <p:nvSpPr>
          <p:cNvPr id="2732" name="Google Shape;2732;p290"/>
          <p:cNvSpPr txBox="1"/>
          <p:nvPr/>
        </p:nvSpPr>
        <p:spPr>
          <a:xfrm>
            <a:off x="7162800" y="5257800"/>
            <a:ext cx="1828800" cy="381000"/>
          </a:xfrm>
          <a:prstGeom prst="rect">
            <a:avLst/>
          </a:prstGeom>
          <a:solidFill>
            <a:srgbClr val="D9D9D9"/>
          </a:solidFill>
          <a:ln cap="flat" cmpd="sng" w="28575">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FileNotFoundException</a:t>
            </a:r>
            <a:endParaRPr/>
          </a:p>
        </p:txBody>
      </p:sp>
      <p:cxnSp>
        <p:nvCxnSpPr>
          <p:cNvPr id="2733" name="Google Shape;2733;p290"/>
          <p:cNvCxnSpPr/>
          <p:nvPr/>
        </p:nvCxnSpPr>
        <p:spPr>
          <a:xfrm rot="-5400000">
            <a:off x="4808550" y="2811450"/>
            <a:ext cx="685800" cy="5493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2734" name="Google Shape;2734;p290"/>
          <p:cNvCxnSpPr/>
          <p:nvPr/>
        </p:nvCxnSpPr>
        <p:spPr>
          <a:xfrm flipH="1" rot="-5400000">
            <a:off x="5815875" y="2766149"/>
            <a:ext cx="685800" cy="639900"/>
          </a:xfrm>
          <a:prstGeom prst="bentConnector3">
            <a:avLst>
              <a:gd fmla="val 50000" name="adj1"/>
            </a:avLst>
          </a:prstGeom>
          <a:noFill/>
          <a:ln cap="flat" cmpd="sng" w="28575">
            <a:solidFill>
              <a:schemeClr val="dk1"/>
            </a:solidFill>
            <a:prstDash val="solid"/>
            <a:round/>
            <a:headEnd len="med" w="med" type="triangle"/>
            <a:tailEnd len="med" w="med" type="none"/>
          </a:ln>
        </p:spPr>
      </p:cxnSp>
      <p:cxnSp>
        <p:nvCxnSpPr>
          <p:cNvPr id="2735" name="Google Shape;2735;p290"/>
          <p:cNvCxnSpPr/>
          <p:nvPr/>
        </p:nvCxnSpPr>
        <p:spPr>
          <a:xfrm rot="5400000">
            <a:off x="4572000" y="4991100"/>
            <a:ext cx="5334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2736" name="Google Shape;2736;p290"/>
          <p:cNvCxnSpPr/>
          <p:nvPr/>
        </p:nvCxnSpPr>
        <p:spPr>
          <a:xfrm rot="5400000">
            <a:off x="7886700" y="4991100"/>
            <a:ext cx="5334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2737" name="Google Shape;2737;p290"/>
          <p:cNvCxnSpPr/>
          <p:nvPr/>
        </p:nvCxnSpPr>
        <p:spPr>
          <a:xfrm rot="5400000">
            <a:off x="6210300" y="4076700"/>
            <a:ext cx="533400" cy="0"/>
          </a:xfrm>
          <a:prstGeom prst="straightConnector1">
            <a:avLst/>
          </a:prstGeom>
          <a:noFill/>
          <a:ln cap="flat" cmpd="sng" w="28575">
            <a:solidFill>
              <a:schemeClr val="dk1"/>
            </a:solidFill>
            <a:prstDash val="solid"/>
            <a:miter lim="800000"/>
            <a:headEnd len="med" w="med" type="none"/>
            <a:tailEnd len="med" w="med" type="none"/>
          </a:ln>
        </p:spPr>
      </p:cxnSp>
      <p:cxnSp>
        <p:nvCxnSpPr>
          <p:cNvPr id="2738" name="Google Shape;2738;p290"/>
          <p:cNvCxnSpPr/>
          <p:nvPr/>
        </p:nvCxnSpPr>
        <p:spPr>
          <a:xfrm flipH="1" rot="10800000">
            <a:off x="4495800" y="3810000"/>
            <a:ext cx="1638300" cy="533400"/>
          </a:xfrm>
          <a:prstGeom prst="bentConnector3">
            <a:avLst>
              <a:gd fmla="val 0" name="adj1"/>
            </a:avLst>
          </a:prstGeom>
          <a:noFill/>
          <a:ln cap="flat" cmpd="sng" w="28575">
            <a:solidFill>
              <a:schemeClr val="dk1"/>
            </a:solidFill>
            <a:prstDash val="solid"/>
            <a:round/>
            <a:headEnd len="med" w="med" type="none"/>
            <a:tailEnd len="med" w="med" type="triangle"/>
          </a:ln>
        </p:spPr>
      </p:cxnSp>
      <p:cxnSp>
        <p:nvCxnSpPr>
          <p:cNvPr id="2739" name="Google Shape;2739;p290"/>
          <p:cNvCxnSpPr/>
          <p:nvPr/>
        </p:nvCxnSpPr>
        <p:spPr>
          <a:xfrm rot="10800000">
            <a:off x="6781800" y="3810000"/>
            <a:ext cx="1676400" cy="533400"/>
          </a:xfrm>
          <a:prstGeom prst="bentConnector3">
            <a:avLst>
              <a:gd fmla="val 50000" name="adj1"/>
            </a:avLst>
          </a:prstGeom>
          <a:noFill/>
          <a:ln cap="flat" cmpd="sng" w="28575">
            <a:solidFill>
              <a:schemeClr val="dk1"/>
            </a:solidFill>
            <a:prstDash val="solid"/>
            <a:round/>
            <a:headEnd len="med" w="med" type="none"/>
            <a:tailEnd len="med" w="med" type="triangle"/>
          </a:ln>
        </p:spPr>
      </p:cxnSp>
      <p:sp>
        <p:nvSpPr>
          <p:cNvPr id="2740" name="Google Shape;2740;p29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5" name="Shape 2745"/>
        <p:cNvGrpSpPr/>
        <p:nvPr/>
      </p:nvGrpSpPr>
      <p:grpSpPr>
        <a:xfrm>
          <a:off x="0" y="0"/>
          <a:ext cx="0" cy="0"/>
          <a:chOff x="0" y="0"/>
          <a:chExt cx="0" cy="0"/>
        </a:xfrm>
      </p:grpSpPr>
      <p:sp>
        <p:nvSpPr>
          <p:cNvPr id="2746" name="Google Shape;2746;p291"/>
          <p:cNvSpPr txBox="1"/>
          <p:nvPr/>
        </p:nvSpPr>
        <p:spPr>
          <a:xfrm>
            <a:off x="609600" y="2057400"/>
            <a:ext cx="7924800" cy="3962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47" name="Google Shape;2747;p29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Handling Exceptions</a:t>
            </a:r>
            <a:endParaRPr/>
          </a:p>
        </p:txBody>
      </p:sp>
      <p:sp>
        <p:nvSpPr>
          <p:cNvPr id="2748" name="Google Shape;2748;p291"/>
          <p:cNvSpPr txBox="1"/>
          <p:nvPr>
            <p:ph idx="1" type="body"/>
          </p:nvPr>
        </p:nvSpPr>
        <p:spPr>
          <a:xfrm>
            <a:off x="609600" y="1219200"/>
            <a:ext cx="7918500" cy="469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You should always catch the most specific type of exception. Multiple catch blocks can be associated with a single try.</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try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System.out.println("About to open a file");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InputStream in = new FileInputStream("missingfile.txt");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System.out.println("File open");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data = in.read();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in.close();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catch (FileNotFoundException 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System.out.println(e.getClass().getName());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System.out.println("Quitting");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catch (IOException 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System.out.println(e.getClass().getName());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System.out.println("Quitting");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2749" name="Google Shape;2749;p291"/>
          <p:cNvSpPr/>
          <p:nvPr/>
        </p:nvSpPr>
        <p:spPr>
          <a:xfrm>
            <a:off x="6019800" y="2940050"/>
            <a:ext cx="2438400" cy="1170000"/>
          </a:xfrm>
          <a:prstGeom prst="wedgeRectCallout">
            <a:avLst>
              <a:gd fmla="val -9157" name="adj1"/>
              <a:gd fmla="val 2100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Order is important. You must catch the most specific exceptions first (that is, child classes before parent classes).</a:t>
            </a:r>
            <a:endParaRPr/>
          </a:p>
        </p:txBody>
      </p:sp>
      <p:sp>
        <p:nvSpPr>
          <p:cNvPr id="2750" name="Google Shape;2750;p29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5" name="Shape 2755"/>
        <p:cNvGrpSpPr/>
        <p:nvPr/>
      </p:nvGrpSpPr>
      <p:grpSpPr>
        <a:xfrm>
          <a:off x="0" y="0"/>
          <a:ext cx="0" cy="0"/>
          <a:chOff x="0" y="0"/>
          <a:chExt cx="0" cy="0"/>
        </a:xfrm>
      </p:grpSpPr>
      <p:sp>
        <p:nvSpPr>
          <p:cNvPr id="2756" name="Google Shape;2756;p292"/>
          <p:cNvSpPr txBox="1"/>
          <p:nvPr/>
        </p:nvSpPr>
        <p:spPr>
          <a:xfrm>
            <a:off x="609600" y="1143000"/>
            <a:ext cx="7924800" cy="4953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57" name="Google Shape;2757;p29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finally</a:t>
            </a:r>
            <a:r>
              <a:rPr b="1" i="0" lang="en-US" sz="2600" u="none" cap="none" strike="noStrike">
                <a:solidFill>
                  <a:schemeClr val="dk1"/>
                </a:solidFill>
                <a:latin typeface="Arial"/>
                <a:ea typeface="Arial"/>
                <a:cs typeface="Arial"/>
                <a:sym typeface="Arial"/>
              </a:rPr>
              <a:t> Clause</a:t>
            </a:r>
            <a:endParaRPr/>
          </a:p>
        </p:txBody>
      </p:sp>
      <p:sp>
        <p:nvSpPr>
          <p:cNvPr id="2758" name="Google Shape;2758;p292"/>
          <p:cNvSpPr txBox="1"/>
          <p:nvPr>
            <p:ph idx="1" type="body"/>
          </p:nvPr>
        </p:nvSpPr>
        <p:spPr>
          <a:xfrm>
            <a:off x="609600" y="11430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InputStream in = null;</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try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System.out.println("About to open a file");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 = new FileInputStream("missingfile.txt");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System.out.println("File open");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data = in.read();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catch (IOException 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System.out.println(e.getMessage());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finally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try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if(in != null) in.close();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catch(IOException 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System.out.println("Failed to close file");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2759" name="Google Shape;2759;p292"/>
          <p:cNvSpPr/>
          <p:nvPr/>
        </p:nvSpPr>
        <p:spPr>
          <a:xfrm>
            <a:off x="6324600" y="4495800"/>
            <a:ext cx="1930500" cy="523800"/>
          </a:xfrm>
          <a:prstGeom prst="wedgeRectCallout">
            <a:avLst>
              <a:gd fmla="val -10456" name="adj1"/>
              <a:gd fmla="val 472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You always want to close open resources.</a:t>
            </a:r>
            <a:endParaRPr/>
          </a:p>
        </p:txBody>
      </p:sp>
      <p:sp>
        <p:nvSpPr>
          <p:cNvPr id="2760" name="Google Shape;2760;p292"/>
          <p:cNvSpPr txBox="1"/>
          <p:nvPr/>
        </p:nvSpPr>
        <p:spPr>
          <a:xfrm>
            <a:off x="838200" y="3733800"/>
            <a:ext cx="1066800" cy="3429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61" name="Google Shape;2761;p292"/>
          <p:cNvSpPr/>
          <p:nvPr/>
        </p:nvSpPr>
        <p:spPr>
          <a:xfrm>
            <a:off x="2590800" y="3810000"/>
            <a:ext cx="3886200" cy="523800"/>
          </a:xfrm>
          <a:prstGeom prst="wedgeRectCallout">
            <a:avLst>
              <a:gd fmla="val -2034" name="adj1"/>
              <a:gd fmla="val 421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A </a:t>
            </a:r>
            <a:r>
              <a:rPr b="0" i="0" lang="en-US" sz="1400" u="none">
                <a:solidFill>
                  <a:schemeClr val="dk1"/>
                </a:solidFill>
                <a:latin typeface="Courier New"/>
                <a:ea typeface="Courier New"/>
                <a:cs typeface="Courier New"/>
                <a:sym typeface="Courier New"/>
              </a:rPr>
              <a:t>finally</a:t>
            </a:r>
            <a:r>
              <a:rPr b="0" i="0" lang="en-US" sz="1400" u="none">
                <a:solidFill>
                  <a:schemeClr val="dk1"/>
                </a:solidFill>
                <a:latin typeface="Arial"/>
                <a:ea typeface="Arial"/>
                <a:cs typeface="Arial"/>
                <a:sym typeface="Arial"/>
              </a:rPr>
              <a:t> clause runs regardless of whether or not an </a:t>
            </a:r>
            <a:r>
              <a:rPr b="0" i="0" lang="en-US" sz="1400" u="none">
                <a:solidFill>
                  <a:schemeClr val="dk1"/>
                </a:solidFill>
                <a:latin typeface="Courier New"/>
                <a:ea typeface="Courier New"/>
                <a:cs typeface="Courier New"/>
                <a:sym typeface="Courier New"/>
              </a:rPr>
              <a:t>Exception</a:t>
            </a:r>
            <a:r>
              <a:rPr b="0" i="0" lang="en-US" sz="1400" u="none">
                <a:solidFill>
                  <a:schemeClr val="dk1"/>
                </a:solidFill>
                <a:latin typeface="Arial"/>
                <a:ea typeface="Arial"/>
                <a:cs typeface="Arial"/>
                <a:sym typeface="Arial"/>
              </a:rPr>
              <a:t> was generated.</a:t>
            </a:r>
            <a:endParaRPr/>
          </a:p>
        </p:txBody>
      </p:sp>
      <p:sp>
        <p:nvSpPr>
          <p:cNvPr id="2762" name="Google Shape;2762;p29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6" name="Shape 2766"/>
        <p:cNvGrpSpPr/>
        <p:nvPr/>
      </p:nvGrpSpPr>
      <p:grpSpPr>
        <a:xfrm>
          <a:off x="0" y="0"/>
          <a:ext cx="0" cy="0"/>
          <a:chOff x="0" y="0"/>
          <a:chExt cx="0" cy="0"/>
        </a:xfrm>
      </p:grpSpPr>
      <p:sp>
        <p:nvSpPr>
          <p:cNvPr id="2767" name="Google Shape;2767;p293"/>
          <p:cNvSpPr txBox="1"/>
          <p:nvPr>
            <p:ph type="title"/>
          </p:nvPr>
        </p:nvSpPr>
        <p:spPr>
          <a:xfrm>
            <a:off x="609600" y="439737"/>
            <a:ext cx="7918500" cy="6270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try</a:t>
            </a:r>
            <a:r>
              <a:rPr b="1" i="0" lang="en-US" sz="2600" u="none" cap="none" strike="noStrike">
                <a:solidFill>
                  <a:schemeClr val="dk1"/>
                </a:solidFill>
                <a:latin typeface="Arial"/>
                <a:ea typeface="Arial"/>
                <a:cs typeface="Arial"/>
                <a:sym typeface="Arial"/>
              </a:rPr>
              <a:t>-with-resources Statement</a:t>
            </a:r>
            <a:endParaRPr/>
          </a:p>
        </p:txBody>
      </p:sp>
      <p:sp>
        <p:nvSpPr>
          <p:cNvPr id="2768" name="Google Shape;2768;p293"/>
          <p:cNvSpPr txBox="1"/>
          <p:nvPr>
            <p:ph idx="1" type="body"/>
          </p:nvPr>
        </p:nvSpPr>
        <p:spPr>
          <a:xfrm>
            <a:off x="609600" y="1371600"/>
            <a:ext cx="7918500" cy="1854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-with-resources statement is a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 statement that declares one or more resources.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Any class that implements </a:t>
            </a:r>
            <a:r>
              <a:rPr b="0" i="0" lang="en-US" sz="2200" u="none" cap="none" strike="noStrike">
                <a:solidFill>
                  <a:schemeClr val="dk1"/>
                </a:solidFill>
                <a:latin typeface="Courier New"/>
                <a:ea typeface="Courier New"/>
                <a:cs typeface="Courier New"/>
                <a:sym typeface="Courier New"/>
              </a:rPr>
              <a:t>java.lang.AutoCloseable</a:t>
            </a:r>
            <a:r>
              <a:rPr b="0" i="0" lang="en-US" sz="2200" u="none" cap="none" strike="noStrike">
                <a:solidFill>
                  <a:schemeClr val="dk1"/>
                </a:solidFill>
                <a:latin typeface="Arial"/>
                <a:ea typeface="Arial"/>
                <a:cs typeface="Arial"/>
                <a:sym typeface="Arial"/>
              </a:rPr>
              <a:t> can be used as a resource.</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769" name="Google Shape;2769;p293"/>
          <p:cNvSpPr txBox="1"/>
          <p:nvPr/>
        </p:nvSpPr>
        <p:spPr>
          <a:xfrm>
            <a:off x="609600" y="2971800"/>
            <a:ext cx="7924800" cy="2895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System.out.println("About to open a file");</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try (InputStream in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new FileInputStream("missingfile.txt"))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System.out.println("File open");</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int data = in.read();</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catch (FileNotFoundException e)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System.out.println(e.getMessage());</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catch (IOException e) {</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System.out.println(e.getMessage());</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a:t>
            </a:r>
            <a:endParaRPr/>
          </a:p>
        </p:txBody>
      </p:sp>
      <p:sp>
        <p:nvSpPr>
          <p:cNvPr id="2770" name="Google Shape;2770;p293"/>
          <p:cNvSpPr txBox="1"/>
          <p:nvPr/>
        </p:nvSpPr>
        <p:spPr>
          <a:xfrm>
            <a:off x="685800" y="3300412"/>
            <a:ext cx="6172200" cy="609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71" name="Google Shape;2771;p29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Google Shape;2777;p294"/>
          <p:cNvSpPr txBox="1"/>
          <p:nvPr/>
        </p:nvSpPr>
        <p:spPr>
          <a:xfrm>
            <a:off x="609600" y="2081212"/>
            <a:ext cx="7924800" cy="2667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78" name="Google Shape;2778;p29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Catching Multiple Exceptions</a:t>
            </a:r>
            <a:endParaRPr/>
          </a:p>
        </p:txBody>
      </p:sp>
      <p:sp>
        <p:nvSpPr>
          <p:cNvPr id="2779" name="Google Shape;2779;p294"/>
          <p:cNvSpPr txBox="1"/>
          <p:nvPr>
            <p:ph idx="1" type="body"/>
          </p:nvPr>
        </p:nvSpPr>
        <p:spPr>
          <a:xfrm>
            <a:off x="609600" y="1371600"/>
            <a:ext cx="7918500" cy="3362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Using the multi-</a:t>
            </a:r>
            <a:r>
              <a:rPr b="0" i="0" lang="en-US" sz="2200" u="none">
                <a:solidFill>
                  <a:schemeClr val="dk1"/>
                </a:solidFill>
                <a:latin typeface="Courier New"/>
                <a:ea typeface="Courier New"/>
                <a:cs typeface="Courier New"/>
                <a:sym typeface="Courier New"/>
              </a:rPr>
              <a:t>catch</a:t>
            </a:r>
            <a:r>
              <a:rPr b="0" i="0" lang="en-US" sz="2200" u="none">
                <a:solidFill>
                  <a:schemeClr val="dk1"/>
                </a:solidFill>
                <a:latin typeface="Arial"/>
                <a:ea typeface="Arial"/>
                <a:cs typeface="Arial"/>
                <a:sym typeface="Arial"/>
              </a:rPr>
              <a:t> clause, a single catch block can handle more than one type of exception.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ShoppingCart cart = null;</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try (InputStream is = new FileInputStream(cartFile);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ObjectInputStream in = new ObjectInputStream(is))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cart = (ShoppingCart)in.readObject();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catch (ClassNotFoundException | IOException 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System.out.println("Exception deserializing " + cartFile);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System.exit(-1);</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p:txBody>
      </p:sp>
      <p:sp>
        <p:nvSpPr>
          <p:cNvPr id="2780" name="Google Shape;2780;p294"/>
          <p:cNvSpPr/>
          <p:nvPr/>
        </p:nvSpPr>
        <p:spPr>
          <a:xfrm>
            <a:off x="3657600" y="4367212"/>
            <a:ext cx="2133600" cy="738300"/>
          </a:xfrm>
          <a:prstGeom prst="wedgeRectCallout">
            <a:avLst>
              <a:gd fmla="val 9595" name="adj1"/>
              <a:gd fmla="val -2506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Multiple exception types are separated with a vertical bar.</a:t>
            </a:r>
            <a:endParaRPr/>
          </a:p>
        </p:txBody>
      </p:sp>
      <p:sp>
        <p:nvSpPr>
          <p:cNvPr id="2781" name="Google Shape;2781;p29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3"/>
          <p:cNvSpPr txBox="1"/>
          <p:nvPr/>
        </p:nvSpPr>
        <p:spPr>
          <a:xfrm>
            <a:off x="609600" y="3832225"/>
            <a:ext cx="7924800" cy="68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0" name="Google Shape;340;p43"/>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import</a:t>
            </a:r>
            <a:r>
              <a:rPr b="1" i="0" lang="en-US" sz="2600" u="none" cap="none" strike="noStrike">
                <a:solidFill>
                  <a:schemeClr val="dk1"/>
                </a:solidFill>
                <a:latin typeface="Arial"/>
                <a:ea typeface="Arial"/>
                <a:cs typeface="Arial"/>
                <a:sym typeface="Arial"/>
              </a:rPr>
              <a:t> Statements</a:t>
            </a:r>
            <a:endParaRPr/>
          </a:p>
        </p:txBody>
      </p:sp>
      <p:sp>
        <p:nvSpPr>
          <p:cNvPr id="341" name="Google Shape;341;p43"/>
          <p:cNvSpPr txBox="1"/>
          <p:nvPr>
            <p:ph idx="1" type="body"/>
          </p:nvPr>
        </p:nvSpPr>
        <p:spPr>
          <a:xfrm>
            <a:off x="609600" y="1447800"/>
            <a:ext cx="7918450" cy="3478212"/>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import</a:t>
            </a:r>
            <a:r>
              <a:rPr b="0" i="0" lang="en-US" sz="2200" u="none" cap="none" strike="noStrike">
                <a:solidFill>
                  <a:schemeClr val="dk1"/>
                </a:solidFill>
                <a:latin typeface="Arial"/>
                <a:ea typeface="Arial"/>
                <a:cs typeface="Arial"/>
                <a:sym typeface="Arial"/>
              </a:rPr>
              <a:t> statements follow the package declaration and precede the class declaration.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a:t>
            </a:r>
            <a:r>
              <a:rPr b="0" i="0" lang="en-US" sz="2200" u="none" cap="none" strike="noStrike">
                <a:solidFill>
                  <a:schemeClr val="dk1"/>
                </a:solidFill>
                <a:latin typeface="Courier New"/>
                <a:ea typeface="Courier New"/>
                <a:cs typeface="Courier New"/>
                <a:sym typeface="Courier New"/>
              </a:rPr>
              <a:t>import</a:t>
            </a:r>
            <a:r>
              <a:rPr b="0" i="0" lang="en-US" sz="2200" u="none" cap="none" strike="noStrike">
                <a:solidFill>
                  <a:schemeClr val="dk1"/>
                </a:solidFill>
                <a:latin typeface="Arial"/>
                <a:ea typeface="Arial"/>
                <a:cs typeface="Arial"/>
                <a:sym typeface="Arial"/>
              </a:rPr>
              <a:t> statement is not required.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By default, your class always imports </a:t>
            </a:r>
            <a:r>
              <a:rPr b="0" i="0" lang="en-US" sz="2200" u="none" cap="none" strike="noStrike">
                <a:solidFill>
                  <a:schemeClr val="dk1"/>
                </a:solidFill>
                <a:latin typeface="Courier New"/>
                <a:ea typeface="Courier New"/>
                <a:cs typeface="Courier New"/>
                <a:sym typeface="Courier New"/>
              </a:rPr>
              <a:t>java.lang</a:t>
            </a:r>
            <a:r>
              <a:rPr b="0" i="0" lang="en-US" sz="2200" u="none" cap="none" strike="noStrike">
                <a:solidFill>
                  <a:schemeClr val="dk1"/>
                </a:solidFill>
                <a:latin typeface="Arial"/>
                <a:ea typeface="Arial"/>
                <a:cs typeface="Arial"/>
                <a:sym typeface="Arial"/>
              </a:rPr>
              <a:t>.</a:t>
            </a:r>
            <a:r>
              <a:rPr b="0" i="0" lang="en-US" sz="22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do not need to import classes that are in the same package:</a:t>
            </a:r>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Arial"/>
              <a:ea typeface="Arial"/>
              <a:cs typeface="Arial"/>
              <a:sym typeface="Arial"/>
            </a:endParaRPr>
          </a:p>
          <a:p>
            <a:pPr indent="7937" lvl="0" marL="111125"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package com.example.domain;</a:t>
            </a:r>
            <a:endParaRPr/>
          </a:p>
          <a:p>
            <a:pPr indent="7937" lvl="0" marL="111125"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com.example.domain.Manager; // unused import</a:t>
            </a:r>
            <a:endParaRPr/>
          </a:p>
          <a:p>
            <a:pPr indent="7938" lvl="0" marL="7938" marR="0" rtl="0" algn="l">
              <a:spcBef>
                <a:spcPts val="360"/>
              </a:spcBef>
              <a:spcAft>
                <a:spcPts val="0"/>
              </a:spcAft>
              <a:buNone/>
            </a:pPr>
            <a:r>
              <a:t/>
            </a:r>
            <a:endParaRPr b="0" i="0" sz="1800" u="none">
              <a:solidFill>
                <a:schemeClr val="dk1"/>
              </a:solidFill>
              <a:latin typeface="Courier New"/>
              <a:ea typeface="Courier New"/>
              <a:cs typeface="Courier New"/>
              <a:sym typeface="Courier New"/>
            </a:endParaRPr>
          </a:p>
        </p:txBody>
      </p:sp>
      <p:sp>
        <p:nvSpPr>
          <p:cNvPr id="342" name="Google Shape;342;p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6" name="Shape 2786"/>
        <p:cNvGrpSpPr/>
        <p:nvPr/>
      </p:nvGrpSpPr>
      <p:grpSpPr>
        <a:xfrm>
          <a:off x="0" y="0"/>
          <a:ext cx="0" cy="0"/>
          <a:chOff x="0" y="0"/>
          <a:chExt cx="0" cy="0"/>
        </a:xfrm>
      </p:grpSpPr>
      <p:sp>
        <p:nvSpPr>
          <p:cNvPr id="2787" name="Google Shape;2787;p295"/>
          <p:cNvSpPr txBox="1"/>
          <p:nvPr/>
        </p:nvSpPr>
        <p:spPr>
          <a:xfrm>
            <a:off x="609600" y="2286000"/>
            <a:ext cx="7924800" cy="2057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88" name="Google Shape;2788;p29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Declaring Exceptions</a:t>
            </a:r>
            <a:endParaRPr/>
          </a:p>
        </p:txBody>
      </p:sp>
      <p:sp>
        <p:nvSpPr>
          <p:cNvPr id="2789" name="Google Shape;2789;p295"/>
          <p:cNvSpPr txBox="1"/>
          <p:nvPr>
            <p:ph idx="1" type="body"/>
          </p:nvPr>
        </p:nvSpPr>
        <p:spPr>
          <a:xfrm>
            <a:off x="609600" y="1447800"/>
            <a:ext cx="7918500" cy="685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You may declare that a method throws an exception instead of handling it.</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static int readByteFromFile() throws IOException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try (InputStream in = new FileInputStream("a.txt"))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System.out.println("File open");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in.read();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2790" name="Google Shape;2790;p295"/>
          <p:cNvSpPr txBox="1"/>
          <p:nvPr/>
        </p:nvSpPr>
        <p:spPr>
          <a:xfrm>
            <a:off x="5638800" y="2362200"/>
            <a:ext cx="2514600" cy="228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91" name="Google Shape;2791;p295"/>
          <p:cNvSpPr/>
          <p:nvPr/>
        </p:nvSpPr>
        <p:spPr>
          <a:xfrm>
            <a:off x="2743200" y="4468812"/>
            <a:ext cx="2133600" cy="1170000"/>
          </a:xfrm>
          <a:prstGeom prst="wedgeRectCallout">
            <a:avLst>
              <a:gd fmla="val -13756" name="adj1"/>
              <a:gd fmla="val -1819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Notice the lack of </a:t>
            </a:r>
            <a:r>
              <a:rPr b="0" i="0" lang="en-US" sz="1400" u="none">
                <a:solidFill>
                  <a:schemeClr val="dk1"/>
                </a:solidFill>
                <a:latin typeface="Courier New"/>
                <a:ea typeface="Courier New"/>
                <a:cs typeface="Courier New"/>
                <a:sym typeface="Courier New"/>
              </a:rPr>
              <a:t>catch</a:t>
            </a:r>
            <a:r>
              <a:rPr b="0" i="0" lang="en-US" sz="1400" u="none">
                <a:solidFill>
                  <a:schemeClr val="dk1"/>
                </a:solidFill>
                <a:latin typeface="Arial"/>
                <a:ea typeface="Arial"/>
                <a:cs typeface="Arial"/>
                <a:sym typeface="Arial"/>
              </a:rPr>
              <a:t> clauses. The </a:t>
            </a:r>
            <a:r>
              <a:rPr b="0" i="0" lang="en-US" sz="1400" u="none">
                <a:solidFill>
                  <a:schemeClr val="dk1"/>
                </a:solidFill>
                <a:latin typeface="Courier New"/>
                <a:ea typeface="Courier New"/>
                <a:cs typeface="Courier New"/>
                <a:sym typeface="Courier New"/>
              </a:rPr>
              <a:t>try</a:t>
            </a:r>
            <a:r>
              <a:rPr b="0" i="0" lang="en-US" sz="1400" u="none">
                <a:solidFill>
                  <a:schemeClr val="dk1"/>
                </a:solidFill>
                <a:latin typeface="Arial"/>
                <a:ea typeface="Arial"/>
                <a:cs typeface="Arial"/>
                <a:sym typeface="Arial"/>
              </a:rPr>
              <a:t>-with-resources statement is being used only to close resources.</a:t>
            </a:r>
            <a:endParaRPr/>
          </a:p>
        </p:txBody>
      </p:sp>
      <p:sp>
        <p:nvSpPr>
          <p:cNvPr id="2792" name="Google Shape;2792;p29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7" name="Shape 2797"/>
        <p:cNvGrpSpPr/>
        <p:nvPr/>
      </p:nvGrpSpPr>
      <p:grpSpPr>
        <a:xfrm>
          <a:off x="0" y="0"/>
          <a:ext cx="0" cy="0"/>
          <a:chOff x="0" y="0"/>
          <a:chExt cx="0" cy="0"/>
        </a:xfrm>
      </p:grpSpPr>
      <p:sp>
        <p:nvSpPr>
          <p:cNvPr id="2798" name="Google Shape;2798;p296"/>
          <p:cNvSpPr txBox="1"/>
          <p:nvPr/>
        </p:nvSpPr>
        <p:spPr>
          <a:xfrm>
            <a:off x="609600" y="2590800"/>
            <a:ext cx="7924800" cy="2362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99" name="Google Shape;2799;p29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Handling Declared Exceptions</a:t>
            </a:r>
            <a:endParaRPr/>
          </a:p>
        </p:txBody>
      </p:sp>
      <p:sp>
        <p:nvSpPr>
          <p:cNvPr id="2800" name="Google Shape;2800;p296"/>
          <p:cNvSpPr txBox="1"/>
          <p:nvPr>
            <p:ph idx="1" type="body"/>
          </p:nvPr>
        </p:nvSpPr>
        <p:spPr>
          <a:xfrm>
            <a:off x="609600" y="1447800"/>
            <a:ext cx="7918500" cy="990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exceptions that methods may throw must still be handled. Declaring an exception just makes it someone else’s job to handle them.</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static void main(String[] args)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try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data = readByteFromFile();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catch (IOException 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System.out.println(e.getMessage());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2801" name="Google Shape;2801;p296"/>
          <p:cNvSpPr/>
          <p:nvPr/>
        </p:nvSpPr>
        <p:spPr>
          <a:xfrm>
            <a:off x="6248400" y="2667000"/>
            <a:ext cx="2057400" cy="523800"/>
          </a:xfrm>
          <a:prstGeom prst="wedgeRectCallout">
            <a:avLst>
              <a:gd fmla="val -17386" name="adj1"/>
              <a:gd fmla="val 2916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Method that declared an exception</a:t>
            </a:r>
            <a:endParaRPr/>
          </a:p>
        </p:txBody>
      </p:sp>
      <p:sp>
        <p:nvSpPr>
          <p:cNvPr id="2802" name="Google Shape;2802;p29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7" name="Shape 2807"/>
        <p:cNvGrpSpPr/>
        <p:nvPr/>
      </p:nvGrpSpPr>
      <p:grpSpPr>
        <a:xfrm>
          <a:off x="0" y="0"/>
          <a:ext cx="0" cy="0"/>
          <a:chOff x="0" y="0"/>
          <a:chExt cx="0" cy="0"/>
        </a:xfrm>
      </p:grpSpPr>
      <p:sp>
        <p:nvSpPr>
          <p:cNvPr id="2808" name="Google Shape;2808;p297"/>
          <p:cNvSpPr txBox="1"/>
          <p:nvPr>
            <p:ph type="title"/>
          </p:nvPr>
        </p:nvSpPr>
        <p:spPr>
          <a:xfrm>
            <a:off x="609600" y="439737"/>
            <a:ext cx="7918500" cy="5508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Throwing Exceptions</a:t>
            </a:r>
            <a:endParaRPr/>
          </a:p>
        </p:txBody>
      </p:sp>
      <p:sp>
        <p:nvSpPr>
          <p:cNvPr id="2809" name="Google Shape;2809;p297"/>
          <p:cNvSpPr txBox="1"/>
          <p:nvPr>
            <p:ph idx="1" type="body"/>
          </p:nvPr>
        </p:nvSpPr>
        <p:spPr>
          <a:xfrm>
            <a:off x="533400" y="1143000"/>
            <a:ext cx="7918500" cy="703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throw</a:t>
            </a:r>
            <a:r>
              <a:rPr b="0" i="0" lang="en-US" sz="2200" u="none">
                <a:solidFill>
                  <a:schemeClr val="dk1"/>
                </a:solidFill>
                <a:latin typeface="Arial"/>
                <a:ea typeface="Arial"/>
                <a:cs typeface="Arial"/>
                <a:sym typeface="Arial"/>
              </a:rPr>
              <a:t> statement is used to throw an instance of exception.</a:t>
            </a:r>
            <a:endParaRPr/>
          </a:p>
        </p:txBody>
      </p:sp>
      <p:sp>
        <p:nvSpPr>
          <p:cNvPr id="2810" name="Google Shape;2810;p297"/>
          <p:cNvSpPr txBox="1"/>
          <p:nvPr/>
        </p:nvSpPr>
        <p:spPr>
          <a:xfrm>
            <a:off x="533400" y="1981200"/>
            <a:ext cx="7772400" cy="36813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1 import java.io.FileNotFoundException;</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2 class DemoThrowsException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3 public void readFile(String file) throws</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4 FileNotFoundException {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5   boolean found = findFile(file);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6   if (!found)</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7    throw new FileNotFoundException("Missing file");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8    else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9           //code to read file</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10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11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12   boolean findFile(String file) {</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13        //code to return true if file can be located</a:t>
            </a:r>
            <a:endParaRPr/>
          </a:p>
          <a:p>
            <a:pPr indent="0" lvl="0" marL="0" marR="0" rtl="0" algn="l">
              <a:lnSpc>
                <a:spcPct val="100000"/>
              </a:lnSpc>
              <a:spcBef>
                <a:spcPts val="0"/>
              </a:spcBef>
              <a:spcAft>
                <a:spcPts val="0"/>
              </a:spcAft>
              <a:buClr>
                <a:schemeClr val="dk1"/>
              </a:buClr>
              <a:buSzPts val="1700"/>
              <a:buFont typeface="Courier New"/>
              <a:buNone/>
            </a:pPr>
            <a:r>
              <a:rPr b="0" i="0" lang="en-US" sz="1700" u="none">
                <a:solidFill>
                  <a:schemeClr val="dk1"/>
                </a:solidFill>
                <a:latin typeface="Courier New"/>
                <a:ea typeface="Courier New"/>
                <a:cs typeface="Courier New"/>
                <a:sym typeface="Courier New"/>
              </a:rPr>
              <a:t>14 } }</a:t>
            </a:r>
            <a:endParaRPr/>
          </a:p>
        </p:txBody>
      </p:sp>
      <p:sp>
        <p:nvSpPr>
          <p:cNvPr id="2811" name="Google Shape;2811;p297"/>
          <p:cNvSpPr txBox="1"/>
          <p:nvPr/>
        </p:nvSpPr>
        <p:spPr>
          <a:xfrm>
            <a:off x="5257800" y="2465387"/>
            <a:ext cx="990600" cy="3810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12" name="Google Shape;2812;p297"/>
          <p:cNvSpPr txBox="1"/>
          <p:nvPr/>
        </p:nvSpPr>
        <p:spPr>
          <a:xfrm>
            <a:off x="1219200" y="3532187"/>
            <a:ext cx="6324600" cy="3048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13" name="Google Shape;2813;p29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8" name="Shape 2818"/>
        <p:cNvGrpSpPr/>
        <p:nvPr/>
      </p:nvGrpSpPr>
      <p:grpSpPr>
        <a:xfrm>
          <a:off x="0" y="0"/>
          <a:ext cx="0" cy="0"/>
          <a:chOff x="0" y="0"/>
          <a:chExt cx="0" cy="0"/>
        </a:xfrm>
      </p:grpSpPr>
      <p:sp>
        <p:nvSpPr>
          <p:cNvPr id="2819" name="Google Shape;2819;p298"/>
          <p:cNvSpPr txBox="1"/>
          <p:nvPr/>
        </p:nvSpPr>
        <p:spPr>
          <a:xfrm>
            <a:off x="609600" y="2438400"/>
            <a:ext cx="7924800" cy="3352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20" name="Google Shape;2820;p29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Custom Exceptions</a:t>
            </a:r>
            <a:endParaRPr/>
          </a:p>
        </p:txBody>
      </p:sp>
      <p:sp>
        <p:nvSpPr>
          <p:cNvPr id="2821" name="Google Shape;2821;p298"/>
          <p:cNvSpPr txBox="1"/>
          <p:nvPr>
            <p:ph idx="1" type="body"/>
          </p:nvPr>
        </p:nvSpPr>
        <p:spPr>
          <a:xfrm>
            <a:off x="609600" y="1447800"/>
            <a:ext cx="7918500" cy="4284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You can create custom exception classes by extending </a:t>
            </a:r>
            <a:r>
              <a:rPr b="0" i="0" lang="en-US" sz="2200" u="none">
                <a:solidFill>
                  <a:schemeClr val="dk1"/>
                </a:solidFill>
                <a:latin typeface="Courier New"/>
                <a:ea typeface="Courier New"/>
                <a:cs typeface="Courier New"/>
                <a:sym typeface="Courier New"/>
              </a:rPr>
              <a:t>Exception</a:t>
            </a:r>
            <a:r>
              <a:rPr b="0" i="0" lang="en-US" sz="2200" u="none">
                <a:solidFill>
                  <a:schemeClr val="dk1"/>
                </a:solidFill>
                <a:latin typeface="Arial"/>
                <a:ea typeface="Arial"/>
                <a:cs typeface="Arial"/>
                <a:sym typeface="Arial"/>
              </a:rPr>
              <a:t> or one of its subclasses.</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class InvalidPasswordException extends Exception {</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InvalidPasswordException()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InvalidPasswordException(String message)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super(message);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InvalidPasswordException(String message, Throwable cause)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super(message, cause);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2822" name="Google Shape;2822;p29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7" name="Shape 2827"/>
        <p:cNvGrpSpPr/>
        <p:nvPr/>
      </p:nvGrpSpPr>
      <p:grpSpPr>
        <a:xfrm>
          <a:off x="0" y="0"/>
          <a:ext cx="0" cy="0"/>
          <a:chOff x="0" y="0"/>
          <a:chExt cx="0" cy="0"/>
        </a:xfrm>
      </p:grpSpPr>
      <p:sp>
        <p:nvSpPr>
          <p:cNvPr id="2828" name="Google Shape;2828;p29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Assertions</a:t>
            </a:r>
            <a:endParaRPr/>
          </a:p>
        </p:txBody>
      </p:sp>
      <p:sp>
        <p:nvSpPr>
          <p:cNvPr id="2829" name="Google Shape;2829;p299"/>
          <p:cNvSpPr txBox="1"/>
          <p:nvPr>
            <p:ph idx="1" type="body"/>
          </p:nvPr>
        </p:nvSpPr>
        <p:spPr>
          <a:xfrm>
            <a:off x="609600" y="1447800"/>
            <a:ext cx="7918500" cy="3571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assertions to document and verify the assumptions and internal logic of a single method: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Internal invariants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Control flow invariants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Class invariants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Inappropriate uses of assertions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 not use assertions to check the parameters of a public method.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 not use methods that can cause side effects in the assertion check.</a:t>
            </a:r>
            <a:endParaRPr/>
          </a:p>
        </p:txBody>
      </p:sp>
      <p:sp>
        <p:nvSpPr>
          <p:cNvPr id="2830" name="Google Shape;2830;p29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5" name="Shape 2835"/>
        <p:cNvGrpSpPr/>
        <p:nvPr/>
      </p:nvGrpSpPr>
      <p:grpSpPr>
        <a:xfrm>
          <a:off x="0" y="0"/>
          <a:ext cx="0" cy="0"/>
          <a:chOff x="0" y="0"/>
          <a:chExt cx="0" cy="0"/>
        </a:xfrm>
      </p:grpSpPr>
      <p:sp>
        <p:nvSpPr>
          <p:cNvPr id="2836" name="Google Shape;2836;p30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Assertion Syntax</a:t>
            </a:r>
            <a:endParaRPr/>
          </a:p>
        </p:txBody>
      </p:sp>
      <p:sp>
        <p:nvSpPr>
          <p:cNvPr id="2837" name="Google Shape;2837;p300"/>
          <p:cNvSpPr txBox="1"/>
          <p:nvPr>
            <p:ph idx="1" type="body"/>
          </p:nvPr>
        </p:nvSpPr>
        <p:spPr>
          <a:xfrm>
            <a:off x="609600" y="1447800"/>
            <a:ext cx="7918500" cy="3946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There are two forms of the </a:t>
            </a:r>
            <a:r>
              <a:rPr b="0" i="0" lang="en-US" sz="2200" u="none">
                <a:solidFill>
                  <a:schemeClr val="dk1"/>
                </a:solidFill>
                <a:latin typeface="Courier New"/>
                <a:ea typeface="Courier New"/>
                <a:cs typeface="Courier New"/>
                <a:sym typeface="Courier New"/>
              </a:rPr>
              <a:t>assert</a:t>
            </a:r>
            <a:r>
              <a:rPr b="0" i="0" lang="en-US" sz="2200" u="none">
                <a:solidFill>
                  <a:schemeClr val="dk1"/>
                </a:solidFill>
                <a:latin typeface="Arial"/>
                <a:ea typeface="Arial"/>
                <a:cs typeface="Arial"/>
                <a:sym typeface="Arial"/>
              </a:rPr>
              <a:t> statement:</a:t>
            </a:r>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Courier New"/>
                <a:ea typeface="Courier New"/>
                <a:cs typeface="Courier New"/>
                <a:sym typeface="Courier New"/>
              </a:rPr>
              <a:t>assert booleanExpression;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This statement tests the boolean expression.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It does nothing if the boolean expression evaluates to </a:t>
            </a:r>
            <a:r>
              <a:rPr b="0" i="0" lang="en-US" sz="2000" u="none" cap="none" strike="noStrike">
                <a:solidFill>
                  <a:schemeClr val="dk1"/>
                </a:solidFill>
                <a:latin typeface="Courier New"/>
                <a:ea typeface="Courier New"/>
                <a:cs typeface="Courier New"/>
                <a:sym typeface="Courier New"/>
              </a:rPr>
              <a:t>true</a:t>
            </a:r>
            <a:r>
              <a:rPr b="0" i="0" lang="en-US" sz="20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If the boolean expression evaluates to </a:t>
            </a:r>
            <a:r>
              <a:rPr b="0" i="0" lang="en-US" sz="2000" u="none" cap="none" strike="noStrike">
                <a:solidFill>
                  <a:schemeClr val="dk1"/>
                </a:solidFill>
                <a:latin typeface="Courier New"/>
                <a:ea typeface="Courier New"/>
                <a:cs typeface="Courier New"/>
                <a:sym typeface="Courier New"/>
              </a:rPr>
              <a:t>false</a:t>
            </a:r>
            <a:r>
              <a:rPr b="0" i="0" lang="en-US" sz="2000" u="none" cap="none" strike="noStrike">
                <a:solidFill>
                  <a:schemeClr val="dk1"/>
                </a:solidFill>
                <a:latin typeface="Arial"/>
                <a:ea typeface="Arial"/>
                <a:cs typeface="Arial"/>
                <a:sym typeface="Arial"/>
              </a:rPr>
              <a:t>, this statement throws an </a:t>
            </a:r>
            <a:r>
              <a:rPr b="0" i="0" lang="en-US" sz="2000" u="none" cap="none" strike="noStrike">
                <a:solidFill>
                  <a:schemeClr val="dk1"/>
                </a:solidFill>
                <a:latin typeface="Courier New"/>
                <a:ea typeface="Courier New"/>
                <a:cs typeface="Courier New"/>
                <a:sym typeface="Courier New"/>
              </a:rPr>
              <a:t>AssertionError</a:t>
            </a:r>
            <a:r>
              <a:rPr b="0" i="0" lang="en-US" sz="20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 </a:t>
            </a:r>
            <a:r>
              <a:rPr b="1" i="0" lang="en-US" sz="2200" u="none" cap="none" strike="noStrike">
                <a:solidFill>
                  <a:schemeClr val="dk1"/>
                </a:solidFill>
                <a:latin typeface="Courier New"/>
                <a:ea typeface="Courier New"/>
                <a:cs typeface="Courier New"/>
                <a:sym typeface="Courier New"/>
              </a:rPr>
              <a:t>assert booleanExpression : expression</a:t>
            </a:r>
            <a:r>
              <a:rPr b="1" i="0" lang="en-US" sz="22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This form acts just like </a:t>
            </a:r>
            <a:r>
              <a:rPr b="1" i="0" lang="en-US" sz="2000" u="none" cap="none" strike="noStrike">
                <a:solidFill>
                  <a:schemeClr val="dk1"/>
                </a:solidFill>
                <a:latin typeface="Courier New"/>
                <a:ea typeface="Courier New"/>
                <a:cs typeface="Courier New"/>
                <a:sym typeface="Courier New"/>
              </a:rPr>
              <a:t>assert booleanExpression;</a:t>
            </a:r>
            <a:r>
              <a:rPr b="0" i="0" lang="en-US" sz="20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 addition, if the boolean expression evaluates to </a:t>
            </a:r>
            <a:r>
              <a:rPr b="0" i="0" lang="en-US" sz="2000" u="none" cap="none" strike="noStrike">
                <a:solidFill>
                  <a:schemeClr val="dk1"/>
                </a:solidFill>
                <a:latin typeface="Courier New"/>
                <a:ea typeface="Courier New"/>
                <a:cs typeface="Courier New"/>
                <a:sym typeface="Courier New"/>
              </a:rPr>
              <a:t>false</a:t>
            </a:r>
            <a:r>
              <a:rPr b="0" i="0" lang="en-US" sz="2000" u="none" cap="none" strike="noStrike">
                <a:solidFill>
                  <a:schemeClr val="dk1"/>
                </a:solidFill>
                <a:latin typeface="Arial"/>
                <a:ea typeface="Arial"/>
                <a:cs typeface="Arial"/>
                <a:sym typeface="Arial"/>
              </a:rPr>
              <a:t>, the second argument is converted to a string and is used as descriptive text in the </a:t>
            </a:r>
            <a:r>
              <a:rPr b="0" i="0" lang="en-US" sz="2000" u="none" cap="none" strike="noStrike">
                <a:solidFill>
                  <a:schemeClr val="dk1"/>
                </a:solidFill>
                <a:latin typeface="Courier New"/>
                <a:ea typeface="Courier New"/>
                <a:cs typeface="Courier New"/>
                <a:sym typeface="Courier New"/>
              </a:rPr>
              <a:t>AssertionError</a:t>
            </a:r>
            <a:r>
              <a:rPr b="0" i="0" lang="en-US" sz="2000" u="none" cap="none" strike="noStrike">
                <a:solidFill>
                  <a:schemeClr val="dk1"/>
                </a:solidFill>
                <a:latin typeface="Arial"/>
                <a:ea typeface="Arial"/>
                <a:cs typeface="Arial"/>
                <a:sym typeface="Arial"/>
              </a:rPr>
              <a:t> message.</a:t>
            </a:r>
            <a:endParaRPr/>
          </a:p>
        </p:txBody>
      </p:sp>
      <p:sp>
        <p:nvSpPr>
          <p:cNvPr id="2838" name="Google Shape;2838;p30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3" name="Shape 2843"/>
        <p:cNvGrpSpPr/>
        <p:nvPr/>
      </p:nvGrpSpPr>
      <p:grpSpPr>
        <a:xfrm>
          <a:off x="0" y="0"/>
          <a:ext cx="0" cy="0"/>
          <a:chOff x="0" y="0"/>
          <a:chExt cx="0" cy="0"/>
        </a:xfrm>
      </p:grpSpPr>
      <p:sp>
        <p:nvSpPr>
          <p:cNvPr id="2844" name="Google Shape;2844;p301"/>
          <p:cNvSpPr txBox="1"/>
          <p:nvPr>
            <p:ph type="title"/>
          </p:nvPr>
        </p:nvSpPr>
        <p:spPr>
          <a:xfrm>
            <a:off x="609600" y="439737"/>
            <a:ext cx="7918500" cy="6270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Internal Invariants</a:t>
            </a:r>
            <a:endParaRPr/>
          </a:p>
        </p:txBody>
      </p:sp>
      <p:sp>
        <p:nvSpPr>
          <p:cNvPr id="2845" name="Google Shape;2845;p301"/>
          <p:cNvSpPr txBox="1"/>
          <p:nvPr>
            <p:ph idx="1" type="body"/>
          </p:nvPr>
        </p:nvSpPr>
        <p:spPr>
          <a:xfrm>
            <a:off x="685800" y="914400"/>
            <a:ext cx="7918500" cy="52881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Invariant {</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static void checkNum(int num)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x = num;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if (x &gt; 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 "number is positive" + x);</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else if (x == 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System.out.print("number is zero" + x);</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else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            assert (x &gt; 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checkNum(-4);</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2846" name="Google Shape;2846;p301"/>
          <p:cNvSpPr txBox="1"/>
          <p:nvPr/>
        </p:nvSpPr>
        <p:spPr>
          <a:xfrm>
            <a:off x="2209800" y="3886200"/>
            <a:ext cx="1905000" cy="381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47" name="Google Shape;2847;p301"/>
          <p:cNvSpPr/>
          <p:nvPr/>
        </p:nvSpPr>
        <p:spPr>
          <a:xfrm>
            <a:off x="5791200" y="3651250"/>
            <a:ext cx="2057400" cy="308100"/>
          </a:xfrm>
          <a:prstGeom prst="wedgeRectCallout">
            <a:avLst>
              <a:gd fmla="val -17386" name="adj1"/>
              <a:gd fmla="val 2916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Internal Invariant</a:t>
            </a:r>
            <a:endParaRPr/>
          </a:p>
        </p:txBody>
      </p:sp>
      <p:sp>
        <p:nvSpPr>
          <p:cNvPr id="2848" name="Google Shape;2848;p30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3" name="Shape 2853"/>
        <p:cNvGrpSpPr/>
        <p:nvPr/>
      </p:nvGrpSpPr>
      <p:grpSpPr>
        <a:xfrm>
          <a:off x="0" y="0"/>
          <a:ext cx="0" cy="0"/>
          <a:chOff x="0" y="0"/>
          <a:chExt cx="0" cy="0"/>
        </a:xfrm>
      </p:grpSpPr>
      <p:sp>
        <p:nvSpPr>
          <p:cNvPr id="2854" name="Google Shape;2854;p302"/>
          <p:cNvSpPr txBox="1"/>
          <p:nvPr>
            <p:ph type="title"/>
          </p:nvPr>
        </p:nvSpPr>
        <p:spPr>
          <a:xfrm>
            <a:off x="609600" y="439737"/>
            <a:ext cx="7918500" cy="6270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Control Flow Invariants</a:t>
            </a:r>
            <a:endParaRPr/>
          </a:p>
        </p:txBody>
      </p:sp>
      <p:sp>
        <p:nvSpPr>
          <p:cNvPr id="2855" name="Google Shape;2855;p302"/>
          <p:cNvSpPr txBox="1"/>
          <p:nvPr>
            <p:ph idx="1" type="body"/>
          </p:nvPr>
        </p:nvSpPr>
        <p:spPr>
          <a:xfrm>
            <a:off x="685800" y="1657350"/>
            <a:ext cx="7918500" cy="4107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7937" lvl="0" marL="111125"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 switch (suit) {</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   		case Suit.CLUBS: // ...</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     		break;</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4   		case Suit.DIAMONDS: // ...</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5     		break;</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6   		case Suit.HEARTS: // ...</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7     		break;</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8   		case Suit.SPADES: // ...</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9     		break;</a:t>
            </a:r>
            <a:endParaRPr/>
          </a:p>
          <a:p>
            <a:pPr indent="-7937" lvl="0" marL="119062" marR="0" rtl="0" algn="l">
              <a:lnSpc>
                <a:spcPct val="100000"/>
              </a:lnSpc>
              <a:spcBef>
                <a:spcPts val="320"/>
              </a:spcBef>
              <a:spcAft>
                <a:spcPts val="0"/>
              </a:spcAft>
              <a:buClr>
                <a:srgbClr val="000000"/>
              </a:buClr>
              <a:buSzPts val="1600"/>
              <a:buFont typeface="Arial"/>
              <a:buAutoNum type="arabicPlain" startAt="10"/>
            </a:pPr>
            <a:r>
              <a:rPr b="0" i="0" lang="en-US" sz="1600" u="none">
                <a:solidFill>
                  <a:schemeClr val="dk1"/>
                </a:solidFill>
                <a:latin typeface="Courier New"/>
                <a:ea typeface="Courier New"/>
                <a:cs typeface="Courier New"/>
                <a:sym typeface="Courier New"/>
              </a:rPr>
              <a:t>    default: </a:t>
            </a:r>
            <a:endParaRPr/>
          </a:p>
          <a:p>
            <a:pPr indent="-7937" lvl="0" marL="119062" marR="0" rtl="0" algn="l">
              <a:lnSpc>
                <a:spcPct val="100000"/>
              </a:lnSpc>
              <a:spcBef>
                <a:spcPts val="320"/>
              </a:spcBef>
              <a:spcAft>
                <a:spcPts val="0"/>
              </a:spcAft>
              <a:buClr>
                <a:srgbClr val="000000"/>
              </a:buClr>
              <a:buSzPts val="1600"/>
              <a:buFont typeface="Arial"/>
              <a:buAutoNum type="arabicPlain" startAt="10"/>
            </a:pPr>
            <a:r>
              <a:rPr b="1" i="0" lang="en-US" sz="1600" u="none">
                <a:solidFill>
                  <a:schemeClr val="dk1"/>
                </a:solidFill>
                <a:latin typeface="Courier New"/>
                <a:ea typeface="Courier New"/>
                <a:cs typeface="Courier New"/>
                <a:sym typeface="Courier New"/>
              </a:rPr>
              <a:t>    assert false : "Unknown playing card suit"; </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break;</a:t>
            </a:r>
            <a:endParaRPr/>
          </a:p>
          <a:p>
            <a:pPr indent="7937" lvl="0" marL="111125"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2856" name="Google Shape;2856;p302"/>
          <p:cNvSpPr txBox="1"/>
          <p:nvPr/>
        </p:nvSpPr>
        <p:spPr>
          <a:xfrm>
            <a:off x="1524000" y="4572000"/>
            <a:ext cx="5410200" cy="3048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57" name="Google Shape;2857;p302"/>
          <p:cNvSpPr/>
          <p:nvPr/>
        </p:nvSpPr>
        <p:spPr>
          <a:xfrm>
            <a:off x="6400800" y="3962400"/>
            <a:ext cx="2057400" cy="308100"/>
          </a:xfrm>
          <a:prstGeom prst="wedgeRectCallout">
            <a:avLst>
              <a:gd fmla="val -17205" name="adj1"/>
              <a:gd fmla="val 4369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Control  Flow Invariant</a:t>
            </a:r>
            <a:endParaRPr/>
          </a:p>
        </p:txBody>
      </p:sp>
      <p:sp>
        <p:nvSpPr>
          <p:cNvPr id="2858" name="Google Shape;2858;p30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3" name="Shape 2863"/>
        <p:cNvGrpSpPr/>
        <p:nvPr/>
      </p:nvGrpSpPr>
      <p:grpSpPr>
        <a:xfrm>
          <a:off x="0" y="0"/>
          <a:ext cx="0" cy="0"/>
          <a:chOff x="0" y="0"/>
          <a:chExt cx="0" cy="0"/>
        </a:xfrm>
      </p:grpSpPr>
      <p:sp>
        <p:nvSpPr>
          <p:cNvPr id="2864" name="Google Shape;2864;p303"/>
          <p:cNvSpPr txBox="1"/>
          <p:nvPr>
            <p:ph type="title"/>
          </p:nvPr>
        </p:nvSpPr>
        <p:spPr>
          <a:xfrm>
            <a:off x="609600" y="439737"/>
            <a:ext cx="7918500" cy="6270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Class Invariants</a:t>
            </a:r>
            <a:endParaRPr/>
          </a:p>
        </p:txBody>
      </p:sp>
      <p:sp>
        <p:nvSpPr>
          <p:cNvPr id="2865" name="Google Shape;2865;p303"/>
          <p:cNvSpPr txBox="1"/>
          <p:nvPr>
            <p:ph idx="1" type="body"/>
          </p:nvPr>
        </p:nvSpPr>
        <p:spPr>
          <a:xfrm>
            <a:off x="685800" y="1066800"/>
            <a:ext cx="7918500" cy="4992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PersonClassInvariant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String 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String ssn;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age;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private void checkAge()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assert age &gt;= 18 &amp;&amp; age &lt; 150;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void changeName(String fname)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r>
              <a:rPr b="1" i="0" lang="en-US" sz="1600" u="none">
                <a:solidFill>
                  <a:schemeClr val="dk1"/>
                </a:solidFill>
                <a:latin typeface="Courier New"/>
                <a:ea typeface="Courier New"/>
                <a:cs typeface="Courier New"/>
                <a:sym typeface="Courier New"/>
              </a:rPr>
              <a:t>checkAge();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name=fname;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2866" name="Google Shape;2866;p303"/>
          <p:cNvSpPr txBox="1"/>
          <p:nvPr/>
        </p:nvSpPr>
        <p:spPr>
          <a:xfrm>
            <a:off x="1676400" y="2976562"/>
            <a:ext cx="3886200" cy="381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67" name="Google Shape;2867;p303"/>
          <p:cNvSpPr/>
          <p:nvPr/>
        </p:nvSpPr>
        <p:spPr>
          <a:xfrm>
            <a:off x="6477000" y="2138362"/>
            <a:ext cx="2057400" cy="308100"/>
          </a:xfrm>
          <a:prstGeom prst="wedgeRectCallout">
            <a:avLst>
              <a:gd fmla="val -11046" name="adj1"/>
              <a:gd fmla="val 5944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Class Invariant</a:t>
            </a:r>
            <a:endParaRPr/>
          </a:p>
        </p:txBody>
      </p:sp>
      <p:sp>
        <p:nvSpPr>
          <p:cNvPr id="2868" name="Google Shape;2868;p303"/>
          <p:cNvSpPr txBox="1"/>
          <p:nvPr/>
        </p:nvSpPr>
        <p:spPr>
          <a:xfrm>
            <a:off x="1676400" y="4881562"/>
            <a:ext cx="1524000" cy="3048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69" name="Google Shape;2869;p30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4" name="Shape 2874"/>
        <p:cNvGrpSpPr/>
        <p:nvPr/>
      </p:nvGrpSpPr>
      <p:grpSpPr>
        <a:xfrm>
          <a:off x="0" y="0"/>
          <a:ext cx="0" cy="0"/>
          <a:chOff x="0" y="0"/>
          <a:chExt cx="0" cy="0"/>
        </a:xfrm>
      </p:grpSpPr>
      <p:sp>
        <p:nvSpPr>
          <p:cNvPr id="2875" name="Google Shape;2875;p304"/>
          <p:cNvSpPr txBox="1"/>
          <p:nvPr/>
        </p:nvSpPr>
        <p:spPr>
          <a:xfrm>
            <a:off x="615950" y="3657600"/>
            <a:ext cx="7886700" cy="4572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76" name="Google Shape;2876;p304"/>
          <p:cNvSpPr txBox="1"/>
          <p:nvPr/>
        </p:nvSpPr>
        <p:spPr>
          <a:xfrm>
            <a:off x="615950" y="2895600"/>
            <a:ext cx="7886700" cy="4572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77" name="Google Shape;2877;p30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Controlling Runtime Evaluation of Assertions</a:t>
            </a:r>
            <a:endParaRPr/>
          </a:p>
        </p:txBody>
      </p:sp>
      <p:sp>
        <p:nvSpPr>
          <p:cNvPr id="2878" name="Google Shape;2878;p304"/>
          <p:cNvSpPr txBox="1"/>
          <p:nvPr>
            <p:ph idx="1" type="body"/>
          </p:nvPr>
        </p:nvSpPr>
        <p:spPr>
          <a:xfrm>
            <a:off x="609600" y="1447800"/>
            <a:ext cx="7918500" cy="4087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assertion checking is disabled, the code runs as fast as it would if the check were not there.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Assertion checks are disabled by default. Enable assertions with either of the following commands:</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		  </a:t>
            </a:r>
            <a:r>
              <a:rPr b="0" i="0" lang="en-US" sz="2200" u="none">
                <a:solidFill>
                  <a:schemeClr val="dk1"/>
                </a:solidFill>
                <a:latin typeface="Courier New"/>
                <a:ea typeface="Courier New"/>
                <a:cs typeface="Courier New"/>
                <a:sym typeface="Courier New"/>
              </a:rPr>
              <a:t>java -enableassertions MyProgram</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		  </a:t>
            </a:r>
            <a:r>
              <a:rPr b="0" i="0" lang="en-US" sz="2200" u="none">
                <a:solidFill>
                  <a:schemeClr val="dk1"/>
                </a:solidFill>
                <a:latin typeface="Courier New"/>
                <a:ea typeface="Courier New"/>
                <a:cs typeface="Courier New"/>
                <a:sym typeface="Courier New"/>
              </a:rPr>
              <a:t>java -ea MyProgram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Assertion checking can be controlled on class, package, and package hierarchy basis. See: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http://download.oracle.com/javase/7/docs/technotes/guides/language/assert.html</a:t>
            </a:r>
            <a:endParaRPr/>
          </a:p>
        </p:txBody>
      </p:sp>
      <p:sp>
        <p:nvSpPr>
          <p:cNvPr id="2879" name="Google Shape;2879;p30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txBox="1"/>
          <p:nvPr/>
        </p:nvSpPr>
        <p:spPr>
          <a:xfrm>
            <a:off x="609600" y="2427287"/>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9" name="Google Shape;349;p44"/>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Is Pass-By-Value</a:t>
            </a:r>
            <a:endParaRPr/>
          </a:p>
        </p:txBody>
      </p:sp>
      <p:sp>
        <p:nvSpPr>
          <p:cNvPr id="350" name="Google Shape;350;p44"/>
          <p:cNvSpPr txBox="1"/>
          <p:nvPr>
            <p:ph idx="1" type="body"/>
          </p:nvPr>
        </p:nvSpPr>
        <p:spPr>
          <a:xfrm>
            <a:off x="609600" y="12192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Java language (unlike C++) uses pass-by-value for all assignment operations.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visualize this with primitives, consider the following:</a:t>
            </a:r>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Arial"/>
              <a:ea typeface="Arial"/>
              <a:cs typeface="Arial"/>
              <a:sym typeface="Arial"/>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int x = 3;</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int y = x;</a:t>
            </a:r>
            <a:endParaRPr/>
          </a:p>
          <a:p>
            <a:pPr indent="7938" lvl="0" marL="7936"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value of </a:t>
            </a:r>
            <a:r>
              <a:rPr b="0" i="0" lang="en-US" sz="2200" u="none" cap="none" strike="noStrike">
                <a:solidFill>
                  <a:schemeClr val="dk1"/>
                </a:solidFill>
                <a:latin typeface="Courier New"/>
                <a:ea typeface="Courier New"/>
                <a:cs typeface="Courier New"/>
                <a:sym typeface="Courier New"/>
              </a:rPr>
              <a:t>x</a:t>
            </a:r>
            <a:r>
              <a:rPr b="0" i="0" lang="en-US" sz="2200" u="none" cap="none" strike="noStrike">
                <a:solidFill>
                  <a:schemeClr val="dk1"/>
                </a:solidFill>
                <a:latin typeface="Arial"/>
                <a:ea typeface="Arial"/>
                <a:cs typeface="Arial"/>
                <a:sym typeface="Arial"/>
              </a:rPr>
              <a:t> is copied and passed to </a:t>
            </a:r>
            <a:r>
              <a:rPr b="0" i="0" lang="en-US" sz="2200" u="none" cap="none" strike="noStrike">
                <a:solidFill>
                  <a:schemeClr val="dk1"/>
                </a:solidFill>
                <a:latin typeface="Courier New"/>
                <a:ea typeface="Courier New"/>
                <a:cs typeface="Courier New"/>
                <a:sym typeface="Courier New"/>
              </a:rPr>
              <a:t>y</a:t>
            </a:r>
            <a:r>
              <a:rPr b="0" i="0" lang="en-US" sz="2200" u="none" cap="none" strike="noStrike">
                <a:solidFill>
                  <a:schemeClr val="dk1"/>
                </a:solidFill>
                <a:latin typeface="Arial"/>
                <a:ea typeface="Arial"/>
                <a:cs typeface="Arial"/>
                <a:sym typeface="Arial"/>
              </a:rPr>
              <a:t>:</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a:t>
            </a:r>
            <a:r>
              <a:rPr b="0" i="0" lang="en-US" sz="2200" u="none" cap="none" strike="noStrike">
                <a:solidFill>
                  <a:schemeClr val="dk1"/>
                </a:solidFill>
                <a:latin typeface="Courier New"/>
                <a:ea typeface="Courier New"/>
                <a:cs typeface="Courier New"/>
                <a:sym typeface="Courier New"/>
              </a:rPr>
              <a:t>x</a:t>
            </a:r>
            <a:r>
              <a:rPr b="0" i="0" lang="en-US" sz="2200" u="none" cap="none" strike="noStrike">
                <a:solidFill>
                  <a:schemeClr val="dk1"/>
                </a:solidFill>
                <a:latin typeface="Arial"/>
                <a:ea typeface="Arial"/>
                <a:cs typeface="Arial"/>
                <a:sym typeface="Arial"/>
              </a:rPr>
              <a:t> is later modified (for example, </a:t>
            </a:r>
            <a:r>
              <a:rPr b="0" i="0" lang="en-US" sz="2200" u="none" cap="none" strike="noStrike">
                <a:solidFill>
                  <a:schemeClr val="dk1"/>
                </a:solidFill>
                <a:latin typeface="Courier New"/>
                <a:ea typeface="Courier New"/>
                <a:cs typeface="Courier New"/>
                <a:sym typeface="Courier New"/>
              </a:rPr>
              <a:t>x = 5;</a:t>
            </a:r>
            <a:r>
              <a:rPr b="0" i="0" lang="en-US" sz="2200" u="none" cap="none" strike="noStrike">
                <a:solidFill>
                  <a:schemeClr val="dk1"/>
                </a:solidFill>
                <a:latin typeface="Arial"/>
                <a:ea typeface="Arial"/>
                <a:cs typeface="Arial"/>
                <a:sym typeface="Arial"/>
              </a:rPr>
              <a:t>), the value of </a:t>
            </a:r>
            <a:r>
              <a:rPr b="0" i="0" lang="en-US" sz="2200" u="none" cap="none" strike="noStrike">
                <a:solidFill>
                  <a:schemeClr val="dk1"/>
                </a:solidFill>
                <a:latin typeface="Courier New"/>
                <a:ea typeface="Courier New"/>
                <a:cs typeface="Courier New"/>
                <a:sym typeface="Courier New"/>
              </a:rPr>
              <a:t>y</a:t>
            </a:r>
            <a:r>
              <a:rPr b="0" i="0" lang="en-US" sz="2200" u="none" cap="none" strike="noStrike">
                <a:solidFill>
                  <a:schemeClr val="dk1"/>
                </a:solidFill>
                <a:latin typeface="Arial"/>
                <a:ea typeface="Arial"/>
                <a:cs typeface="Arial"/>
                <a:sym typeface="Arial"/>
              </a:rPr>
              <a:t> remains unchanged.</a:t>
            </a:r>
            <a:endParaRPr/>
          </a:p>
        </p:txBody>
      </p:sp>
      <p:sp>
        <p:nvSpPr>
          <p:cNvPr id="351" name="Google Shape;351;p44"/>
          <p:cNvSpPr/>
          <p:nvPr/>
        </p:nvSpPr>
        <p:spPr>
          <a:xfrm>
            <a:off x="2971800" y="3787775"/>
            <a:ext cx="457200" cy="685800"/>
          </a:xfrm>
          <a:prstGeom prst="roundRect">
            <a:avLst>
              <a:gd fmla="val 16667"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3</a:t>
            </a:r>
            <a:endParaRPr/>
          </a:p>
        </p:txBody>
      </p:sp>
      <p:sp>
        <p:nvSpPr>
          <p:cNvPr id="352" name="Google Shape;352;p44"/>
          <p:cNvSpPr/>
          <p:nvPr/>
        </p:nvSpPr>
        <p:spPr>
          <a:xfrm>
            <a:off x="5334000" y="3787775"/>
            <a:ext cx="457200" cy="685800"/>
          </a:xfrm>
          <a:prstGeom prst="roundRect">
            <a:avLst>
              <a:gd fmla="val 16667"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3</a:t>
            </a:r>
            <a:endParaRPr/>
          </a:p>
        </p:txBody>
      </p:sp>
      <p:sp>
        <p:nvSpPr>
          <p:cNvPr id="353" name="Google Shape;353;p44"/>
          <p:cNvSpPr txBox="1"/>
          <p:nvPr/>
        </p:nvSpPr>
        <p:spPr>
          <a:xfrm>
            <a:off x="3040062" y="4549775"/>
            <a:ext cx="3190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x</a:t>
            </a:r>
            <a:endParaRPr/>
          </a:p>
        </p:txBody>
      </p:sp>
      <p:sp>
        <p:nvSpPr>
          <p:cNvPr id="354" name="Google Shape;354;p44"/>
          <p:cNvSpPr txBox="1"/>
          <p:nvPr/>
        </p:nvSpPr>
        <p:spPr>
          <a:xfrm>
            <a:off x="5402262" y="4549775"/>
            <a:ext cx="3190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y</a:t>
            </a:r>
            <a:endParaRPr/>
          </a:p>
        </p:txBody>
      </p:sp>
      <p:sp>
        <p:nvSpPr>
          <p:cNvPr id="355" name="Google Shape;355;p44"/>
          <p:cNvSpPr txBox="1"/>
          <p:nvPr/>
        </p:nvSpPr>
        <p:spPr>
          <a:xfrm>
            <a:off x="3325812" y="4964112"/>
            <a:ext cx="22034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copy the value of x</a:t>
            </a:r>
            <a:endParaRPr/>
          </a:p>
        </p:txBody>
      </p:sp>
      <p:sp>
        <p:nvSpPr>
          <p:cNvPr id="356" name="Google Shape;356;p44"/>
          <p:cNvSpPr/>
          <p:nvPr/>
        </p:nvSpPr>
        <p:spPr>
          <a:xfrm>
            <a:off x="3435350" y="4541837"/>
            <a:ext cx="1898650" cy="334962"/>
          </a:xfrm>
          <a:custGeom>
            <a:rect b="b" l="l" r="r" t="t"/>
            <a:pathLst>
              <a:path extrusionOk="0" h="334536" w="1471961">
                <a:moveTo>
                  <a:pt x="0" y="0"/>
                </a:moveTo>
                <a:cubicBezTo>
                  <a:pt x="245326" y="167268"/>
                  <a:pt x="490653" y="334536"/>
                  <a:pt x="735980" y="334536"/>
                </a:cubicBezTo>
                <a:cubicBezTo>
                  <a:pt x="981307" y="334536"/>
                  <a:pt x="1226634" y="167268"/>
                  <a:pt x="1471961" y="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7" name="Google Shape;357;p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4" name="Shape 2884"/>
        <p:cNvGrpSpPr/>
        <p:nvPr/>
      </p:nvGrpSpPr>
      <p:grpSpPr>
        <a:xfrm>
          <a:off x="0" y="0"/>
          <a:ext cx="0" cy="0"/>
          <a:chOff x="0" y="0"/>
          <a:chExt cx="0" cy="0"/>
        </a:xfrm>
      </p:grpSpPr>
      <p:pic>
        <p:nvPicPr>
          <p:cNvPr descr="Duke-Summary.gif" id="2885" name="Google Shape;2885;p305"/>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2886" name="Google Shape;2886;p30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2887" name="Google Shape;2887;p305"/>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the purpose of Java exceptions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throw</a:t>
            </a:r>
            <a:r>
              <a:rPr b="0" i="0" lang="en-US" sz="2200" u="none" cap="none" strike="noStrike">
                <a:solidFill>
                  <a:schemeClr val="dk1"/>
                </a:solidFill>
                <a:latin typeface="Arial"/>
                <a:ea typeface="Arial"/>
                <a:cs typeface="Arial"/>
                <a:sym typeface="Arial"/>
              </a:rPr>
              <a:t> statements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catch</a:t>
            </a:r>
            <a:r>
              <a:rPr b="0" i="0" lang="en-US" sz="2200" u="none" cap="none" strike="noStrike">
                <a:solidFill>
                  <a:schemeClr val="dk1"/>
                </a:solidFill>
                <a:latin typeface="Arial"/>
                <a:ea typeface="Arial"/>
                <a:cs typeface="Arial"/>
                <a:sym typeface="Arial"/>
              </a:rPr>
              <a:t>, multi-</a:t>
            </a:r>
            <a:r>
              <a:rPr b="0" i="0" lang="en-US" sz="2200" u="none" cap="none" strike="noStrike">
                <a:solidFill>
                  <a:schemeClr val="dk1"/>
                </a:solidFill>
                <a:latin typeface="Courier New"/>
                <a:ea typeface="Courier New"/>
                <a:cs typeface="Courier New"/>
                <a:sym typeface="Courier New"/>
              </a:rPr>
              <a:t>catch</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finally</a:t>
            </a:r>
            <a:r>
              <a:rPr b="0" i="0" lang="en-US" sz="2200" u="none" cap="none" strike="noStrike">
                <a:solidFill>
                  <a:schemeClr val="dk1"/>
                </a:solidFill>
                <a:latin typeface="Arial"/>
                <a:ea typeface="Arial"/>
                <a:cs typeface="Arial"/>
                <a:sym typeface="Arial"/>
              </a:rPr>
              <a:t> clauses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Autoclose resources with a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-with-resources statement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Recognize common exception classes and categories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custom exceptions and auto-closeable resources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Test invariants by using assertions</a:t>
            </a:r>
            <a:endParaRPr/>
          </a:p>
        </p:txBody>
      </p:sp>
      <p:sp>
        <p:nvSpPr>
          <p:cNvPr id="2888" name="Google Shape;2888;p30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30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11-1 Overview: Catching Exceptions</a:t>
            </a:r>
            <a:endParaRPr/>
          </a:p>
        </p:txBody>
      </p:sp>
      <p:sp>
        <p:nvSpPr>
          <p:cNvPr id="2895" name="Google Shape;2895;p306"/>
          <p:cNvSpPr txBox="1"/>
          <p:nvPr>
            <p:ph idx="1" type="body"/>
          </p:nvPr>
        </p:nvSpPr>
        <p:spPr>
          <a:xfrm>
            <a:off x="609600" y="1447800"/>
            <a:ext cx="7918500" cy="1176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Adding </a:t>
            </a:r>
            <a:r>
              <a:rPr b="0" i="0" lang="en-US" sz="2200" u="none" cap="none" strike="noStrike">
                <a:solidFill>
                  <a:schemeClr val="dk1"/>
                </a:solidFill>
                <a:latin typeface="Courier New"/>
                <a:ea typeface="Courier New"/>
                <a:cs typeface="Courier New"/>
                <a:sym typeface="Courier New"/>
              </a:rPr>
              <a:t>try-catch</a:t>
            </a:r>
            <a:r>
              <a:rPr b="0" i="0" lang="en-US" sz="2200" u="none" cap="none" strike="noStrike">
                <a:solidFill>
                  <a:schemeClr val="dk1"/>
                </a:solidFill>
                <a:latin typeface="Arial"/>
                <a:ea typeface="Arial"/>
                <a:cs typeface="Arial"/>
                <a:sym typeface="Arial"/>
              </a:rPr>
              <a:t> statements to a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Handling exceptions</a:t>
            </a:r>
            <a:endParaRPr/>
          </a:p>
        </p:txBody>
      </p:sp>
      <p:pic>
        <p:nvPicPr>
          <p:cNvPr descr="Duke-Practise-Overview.gif" id="2896" name="Google Shape;2896;p306"/>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2897" name="Google Shape;2897;p30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2" name="Shape 2902"/>
        <p:cNvGrpSpPr/>
        <p:nvPr/>
      </p:nvGrpSpPr>
      <p:grpSpPr>
        <a:xfrm>
          <a:off x="0" y="0"/>
          <a:ext cx="0" cy="0"/>
          <a:chOff x="0" y="0"/>
          <a:chExt cx="0" cy="0"/>
        </a:xfrm>
      </p:grpSpPr>
      <p:sp>
        <p:nvSpPr>
          <p:cNvPr id="2903" name="Google Shape;2903;p30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11-2 Overview: Extending </a:t>
            </a:r>
            <a:r>
              <a:rPr b="1" i="0" lang="en-US" sz="2600" u="none" cap="none" strike="noStrike">
                <a:solidFill>
                  <a:schemeClr val="dk1"/>
                </a:solidFill>
                <a:latin typeface="Courier New"/>
                <a:ea typeface="Courier New"/>
                <a:cs typeface="Courier New"/>
                <a:sym typeface="Courier New"/>
              </a:rPr>
              <a:t>Exception</a:t>
            </a:r>
            <a:r>
              <a:rPr b="1" i="0" lang="en-US" sz="2600" u="none" cap="none" strike="noStrike">
                <a:solidFill>
                  <a:schemeClr val="dk1"/>
                </a:solidFill>
                <a:latin typeface="Arial"/>
                <a:ea typeface="Arial"/>
                <a:cs typeface="Arial"/>
                <a:sym typeface="Arial"/>
              </a:rPr>
              <a:t> and Using </a:t>
            </a:r>
            <a:r>
              <a:rPr b="1" i="0" lang="en-US" sz="2600" u="none" cap="none" strike="noStrike">
                <a:solidFill>
                  <a:schemeClr val="dk1"/>
                </a:solidFill>
                <a:latin typeface="Courier New"/>
                <a:ea typeface="Courier New"/>
                <a:cs typeface="Courier New"/>
                <a:sym typeface="Courier New"/>
              </a:rPr>
              <a:t>throw</a:t>
            </a:r>
            <a:r>
              <a:rPr b="1" i="0" lang="en-US" sz="2600" u="none" cap="none" strike="noStrike">
                <a:solidFill>
                  <a:schemeClr val="dk1"/>
                </a:solidFill>
                <a:latin typeface="Arial"/>
                <a:ea typeface="Arial"/>
                <a:cs typeface="Arial"/>
                <a:sym typeface="Arial"/>
              </a:rPr>
              <a:t> and </a:t>
            </a:r>
            <a:r>
              <a:rPr b="1" i="0" lang="en-US" sz="2600" u="none" cap="none" strike="noStrike">
                <a:solidFill>
                  <a:schemeClr val="dk1"/>
                </a:solidFill>
                <a:latin typeface="Courier New"/>
                <a:ea typeface="Courier New"/>
                <a:cs typeface="Courier New"/>
                <a:sym typeface="Courier New"/>
              </a:rPr>
              <a:t>throws</a:t>
            </a:r>
            <a:br>
              <a:rPr b="1" i="0" lang="en-US" sz="2800" u="none" cap="none" strike="noStrike">
                <a:solidFill>
                  <a:schemeClr val="dk1"/>
                </a:solidFill>
                <a:latin typeface="Arial"/>
                <a:ea typeface="Arial"/>
                <a:cs typeface="Arial"/>
                <a:sym typeface="Arial"/>
              </a:rPr>
            </a:br>
            <a:endParaRPr/>
          </a:p>
        </p:txBody>
      </p:sp>
      <p:sp>
        <p:nvSpPr>
          <p:cNvPr id="2904" name="Google Shape;2904;p307"/>
          <p:cNvSpPr txBox="1"/>
          <p:nvPr>
            <p:ph idx="1" type="body"/>
          </p:nvPr>
        </p:nvSpPr>
        <p:spPr>
          <a:xfrm>
            <a:off x="609600" y="1447800"/>
            <a:ext cx="7918500" cy="1176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Extending the </a:t>
            </a:r>
            <a:r>
              <a:rPr b="0" i="0" lang="en-US" sz="2200" u="none" cap="none" strike="noStrike">
                <a:solidFill>
                  <a:schemeClr val="dk1"/>
                </a:solidFill>
                <a:latin typeface="Courier New"/>
                <a:ea typeface="Courier New"/>
                <a:cs typeface="Courier New"/>
                <a:sym typeface="Courier New"/>
              </a:rPr>
              <a:t>Exception</a:t>
            </a:r>
            <a:r>
              <a:rPr b="0" i="0" lang="en-US" sz="2200" u="none" cap="none" strike="noStrike">
                <a:solidFill>
                  <a:schemeClr val="dk1"/>
                </a:solidFill>
                <a:latin typeface="Arial"/>
                <a:ea typeface="Arial"/>
                <a:cs typeface="Arial"/>
                <a:sym typeface="Arial"/>
              </a:rPr>
              <a:t>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Throwing exceptions using </a:t>
            </a:r>
            <a:r>
              <a:rPr b="0" i="0" lang="en-US" sz="2200" u="none" cap="none" strike="noStrike">
                <a:solidFill>
                  <a:schemeClr val="dk1"/>
                </a:solidFill>
                <a:latin typeface="Courier New"/>
                <a:ea typeface="Courier New"/>
                <a:cs typeface="Courier New"/>
                <a:sym typeface="Courier New"/>
              </a:rPr>
              <a:t>throw</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throws</a:t>
            </a:r>
            <a:endParaRPr/>
          </a:p>
        </p:txBody>
      </p:sp>
      <p:sp>
        <p:nvSpPr>
          <p:cNvPr id="2905" name="Google Shape;2905;p30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0" name="Shape 2910"/>
        <p:cNvGrpSpPr/>
        <p:nvPr/>
      </p:nvGrpSpPr>
      <p:grpSpPr>
        <a:xfrm>
          <a:off x="0" y="0"/>
          <a:ext cx="0" cy="0"/>
          <a:chOff x="0" y="0"/>
          <a:chExt cx="0" cy="0"/>
        </a:xfrm>
      </p:grpSpPr>
      <p:sp>
        <p:nvSpPr>
          <p:cNvPr id="2911" name="Google Shape;2911;p30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2912" name="Google Shape;2912;p308"/>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a:t>
            </a:r>
            <a:r>
              <a:rPr b="0" i="0" lang="en-US" sz="2200" u="none">
                <a:solidFill>
                  <a:schemeClr val="dk1"/>
                </a:solidFill>
                <a:latin typeface="Courier New"/>
                <a:ea typeface="Courier New"/>
                <a:cs typeface="Courier New"/>
                <a:sym typeface="Courier New"/>
              </a:rPr>
              <a:t>NullPointerException</a:t>
            </a:r>
            <a:r>
              <a:rPr b="0" i="0" lang="en-US" sz="2200" u="none">
                <a:solidFill>
                  <a:schemeClr val="dk1"/>
                </a:solidFill>
                <a:latin typeface="Arial"/>
                <a:ea typeface="Arial"/>
                <a:cs typeface="Arial"/>
                <a:sym typeface="Arial"/>
              </a:rPr>
              <a:t> must be caught by using a </a:t>
            </a:r>
            <a:br>
              <a:rPr b="0" i="0" lang="en-US" sz="2200" u="none">
                <a:solidFill>
                  <a:schemeClr val="dk1"/>
                </a:solidFill>
                <a:latin typeface="Arial"/>
                <a:ea typeface="Arial"/>
                <a:cs typeface="Arial"/>
                <a:sym typeface="Arial"/>
              </a:rPr>
            </a:br>
            <a:r>
              <a:rPr b="0" i="0" lang="en-US" sz="2200" u="none">
                <a:solidFill>
                  <a:schemeClr val="dk1"/>
                </a:solidFill>
                <a:latin typeface="Courier New"/>
                <a:ea typeface="Courier New"/>
                <a:cs typeface="Courier New"/>
                <a:sym typeface="Courier New"/>
              </a:rPr>
              <a:t>try-catch</a:t>
            </a:r>
            <a:r>
              <a:rPr b="0" i="0" lang="en-US" sz="2200" u="none">
                <a:solidFill>
                  <a:schemeClr val="dk1"/>
                </a:solidFill>
                <a:latin typeface="Arial"/>
                <a:ea typeface="Arial"/>
                <a:cs typeface="Arial"/>
                <a:sym typeface="Arial"/>
              </a:rPr>
              <a:t> statement.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2913" name="Google Shape;2913;p30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sp>
        <p:nvSpPr>
          <p:cNvPr id="2919" name="Google Shape;2919;p30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2920" name="Google Shape;2920;p309"/>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of the following types are all checked exceptions (</a:t>
            </a:r>
            <a:r>
              <a:rPr b="0" i="0" lang="en-US" sz="2200" u="none">
                <a:solidFill>
                  <a:schemeClr val="dk1"/>
                </a:solidFill>
                <a:latin typeface="Courier New"/>
                <a:ea typeface="Courier New"/>
                <a:cs typeface="Courier New"/>
                <a:sym typeface="Courier New"/>
              </a:rPr>
              <a:t>instanceof)</a:t>
            </a:r>
            <a:r>
              <a:rPr b="0" i="0" lang="en-US" sz="2200" u="none">
                <a:solidFill>
                  <a:schemeClr val="dk1"/>
                </a:solidFill>
                <a:latin typeface="Arial"/>
                <a:ea typeface="Arial"/>
                <a:cs typeface="Arial"/>
                <a:sym typeface="Arial"/>
              </a:rPr>
              <a: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Error</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Throwable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RuntimeException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Exception</a:t>
            </a:r>
            <a:endParaRPr/>
          </a:p>
        </p:txBody>
      </p:sp>
      <p:sp>
        <p:nvSpPr>
          <p:cNvPr id="2921" name="Google Shape;2921;p30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6" name="Shape 2926"/>
        <p:cNvGrpSpPr/>
        <p:nvPr/>
      </p:nvGrpSpPr>
      <p:grpSpPr>
        <a:xfrm>
          <a:off x="0" y="0"/>
          <a:ext cx="0" cy="0"/>
          <a:chOff x="0" y="0"/>
          <a:chExt cx="0" cy="0"/>
        </a:xfrm>
      </p:grpSpPr>
      <p:sp>
        <p:nvSpPr>
          <p:cNvPr id="2927" name="Google Shape;2927;p31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2928" name="Google Shape;2928;p310"/>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keyword would you use to add a clause to a method stating that the method might produce an exception?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throw</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thrown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throws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assert</a:t>
            </a:r>
            <a:endParaRPr/>
          </a:p>
        </p:txBody>
      </p:sp>
      <p:sp>
        <p:nvSpPr>
          <p:cNvPr id="2929" name="Google Shape;2929;p31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4" name="Shape 2934"/>
        <p:cNvGrpSpPr/>
        <p:nvPr/>
      </p:nvGrpSpPr>
      <p:grpSpPr>
        <a:xfrm>
          <a:off x="0" y="0"/>
          <a:ext cx="0" cy="0"/>
          <a:chOff x="0" y="0"/>
          <a:chExt cx="0" cy="0"/>
        </a:xfrm>
      </p:grpSpPr>
      <p:sp>
        <p:nvSpPr>
          <p:cNvPr id="2935" name="Google Shape;2935;p31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2936" name="Google Shape;2936;p311"/>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Assertions should be used to perform user-input validation.</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2937" name="Google Shape;2937;p3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312"/>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Date/Time API</a:t>
            </a:r>
            <a:br>
              <a:rPr b="1" i="0" lang="en-US" sz="2600" u="none" cap="none" strike="noStrike">
                <a:solidFill>
                  <a:schemeClr val="dk1"/>
                </a:solidFill>
                <a:latin typeface="Arial"/>
                <a:ea typeface="Arial"/>
                <a:cs typeface="Arial"/>
                <a:sym typeface="Arial"/>
              </a:rPr>
            </a:b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7" name="Shape 2947"/>
        <p:cNvGrpSpPr/>
        <p:nvPr/>
      </p:nvGrpSpPr>
      <p:grpSpPr>
        <a:xfrm>
          <a:off x="0" y="0"/>
          <a:ext cx="0" cy="0"/>
          <a:chOff x="0" y="0"/>
          <a:chExt cx="0" cy="0"/>
        </a:xfrm>
      </p:grpSpPr>
      <p:sp>
        <p:nvSpPr>
          <p:cNvPr id="2948" name="Google Shape;2948;p31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2949" name="Google Shape;2949;p313"/>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manage date-based events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manage time-based events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Combine date and time into a single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Work with dates and times across time zones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Manage changes resulting from daylight savings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and create timestamps, periods, and durations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Apply formatting to local and zoned dates and times</a:t>
            </a:r>
            <a:endParaRPr/>
          </a:p>
        </p:txBody>
      </p:sp>
      <p:sp>
        <p:nvSpPr>
          <p:cNvPr id="2950" name="Google Shape;2950;p31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5" name="Shape 2955"/>
        <p:cNvGrpSpPr/>
        <p:nvPr/>
      </p:nvGrpSpPr>
      <p:grpSpPr>
        <a:xfrm>
          <a:off x="0" y="0"/>
          <a:ext cx="0" cy="0"/>
          <a:chOff x="0" y="0"/>
          <a:chExt cx="0" cy="0"/>
        </a:xfrm>
      </p:grpSpPr>
      <p:sp>
        <p:nvSpPr>
          <p:cNvPr id="2956" name="Google Shape;2956;p31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Why Is Date and Time Important?</a:t>
            </a:r>
            <a:endParaRPr/>
          </a:p>
        </p:txBody>
      </p:sp>
      <p:sp>
        <p:nvSpPr>
          <p:cNvPr id="2957" name="Google Shape;2957;p314"/>
          <p:cNvSpPr txBox="1"/>
          <p:nvPr>
            <p:ph idx="1" type="body"/>
          </p:nvPr>
        </p:nvSpPr>
        <p:spPr>
          <a:xfrm>
            <a:off x="609600" y="1447800"/>
            <a:ext cx="7918500" cy="422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In the development of applications, programmers often need to represent time and use it to perform calculations: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current date and time (locally)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date and/or time in the future or past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difference between two dates/time in seconds, minutes, hours, days, months, years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time or date in another country (time zone)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correct time after daylight savings time is applied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number of days in the month of February (leap years)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time duration (hours, mins, secs) or a period (years, months, days)</a:t>
            </a:r>
            <a:endParaRPr/>
          </a:p>
        </p:txBody>
      </p:sp>
      <p:sp>
        <p:nvSpPr>
          <p:cNvPr id="2958" name="Google Shape;2958;p31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Language Review</a:t>
            </a:r>
            <a:endParaRPr/>
          </a:p>
        </p:txBody>
      </p:sp>
      <p:sp>
        <p:nvSpPr>
          <p:cNvPr id="86" name="Google Shape;86;p18"/>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This lesson is a review of fundamental Java and programming concepts. It is assumed that students are familiar with the following concepts: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basic structure of a Java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Program block and comments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Variables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Basic </a:t>
            </a:r>
            <a:r>
              <a:rPr b="0" i="0" lang="en-US" sz="2200" u="none" cap="none" strike="noStrike">
                <a:solidFill>
                  <a:schemeClr val="dk1"/>
                </a:solidFill>
                <a:latin typeface="Courier New"/>
                <a:ea typeface="Courier New"/>
                <a:cs typeface="Courier New"/>
                <a:sym typeface="Courier New"/>
              </a:rPr>
              <a:t>if-else</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switch</a:t>
            </a:r>
            <a:r>
              <a:rPr b="0" i="0" lang="en-US" sz="2200" u="none" cap="none" strike="noStrike">
                <a:solidFill>
                  <a:schemeClr val="dk1"/>
                </a:solidFill>
                <a:latin typeface="Arial"/>
                <a:ea typeface="Arial"/>
                <a:cs typeface="Arial"/>
                <a:sym typeface="Arial"/>
              </a:rPr>
              <a:t> branching constructs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Iteration with </a:t>
            </a:r>
            <a:r>
              <a:rPr b="0" i="0" lang="en-US" sz="2200" u="none" cap="none" strike="noStrike">
                <a:solidFill>
                  <a:schemeClr val="dk1"/>
                </a:solidFill>
                <a:latin typeface="Courier New"/>
                <a:ea typeface="Courier New"/>
                <a:cs typeface="Courier New"/>
                <a:sym typeface="Courier New"/>
              </a:rPr>
              <a:t>for</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while</a:t>
            </a:r>
            <a:r>
              <a:rPr b="0" i="0" lang="en-US" sz="2200" u="none" cap="none" strike="noStrike">
                <a:solidFill>
                  <a:schemeClr val="dk1"/>
                </a:solidFill>
                <a:latin typeface="Arial"/>
                <a:ea typeface="Arial"/>
                <a:cs typeface="Arial"/>
                <a:sym typeface="Arial"/>
              </a:rPr>
              <a:t> loops</a:t>
            </a:r>
            <a:endParaRPr/>
          </a:p>
        </p:txBody>
      </p:sp>
      <p:pic>
        <p:nvPicPr>
          <p:cNvPr descr="pointing_Duke.gif" id="87" name="Google Shape;87;p18"/>
          <p:cNvPicPr preferRelativeResize="0"/>
          <p:nvPr/>
        </p:nvPicPr>
        <p:blipFill rotWithShape="1">
          <a:blip r:embed="rId3">
            <a:alphaModFix/>
          </a:blip>
          <a:srcRect b="0" l="0" r="0" t="0"/>
          <a:stretch/>
        </p:blipFill>
        <p:spPr>
          <a:xfrm>
            <a:off x="6248400" y="4572000"/>
            <a:ext cx="1952625" cy="1522412"/>
          </a:xfrm>
          <a:prstGeom prst="rect">
            <a:avLst/>
          </a:prstGeom>
          <a:noFill/>
          <a:ln>
            <a:noFill/>
          </a:ln>
        </p:spPr>
      </p:pic>
      <p:sp>
        <p:nvSpPr>
          <p:cNvPr id="88" name="Google Shape;88;p1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5"/>
          <p:cNvSpPr txBox="1"/>
          <p:nvPr/>
        </p:nvSpPr>
        <p:spPr>
          <a:xfrm>
            <a:off x="609600" y="1927225"/>
            <a:ext cx="7924800" cy="68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4" name="Google Shape;364;p45"/>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Pass-By-Value for Object References</a:t>
            </a:r>
            <a:endParaRPr/>
          </a:p>
        </p:txBody>
      </p:sp>
      <p:sp>
        <p:nvSpPr>
          <p:cNvPr id="365" name="Google Shape;365;p45"/>
          <p:cNvSpPr txBox="1"/>
          <p:nvPr>
            <p:ph idx="1" type="body"/>
          </p:nvPr>
        </p:nvSpPr>
        <p:spPr>
          <a:xfrm>
            <a:off x="609600" y="1230312"/>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For Java objects, the </a:t>
            </a:r>
            <a:r>
              <a:rPr b="0" i="1" lang="en-US" sz="2200" u="none">
                <a:solidFill>
                  <a:schemeClr val="dk1"/>
                </a:solidFill>
                <a:latin typeface="Arial"/>
                <a:ea typeface="Arial"/>
                <a:cs typeface="Arial"/>
                <a:sym typeface="Arial"/>
              </a:rPr>
              <a:t>value</a:t>
            </a:r>
            <a:r>
              <a:rPr b="0" i="0" lang="en-US" sz="2200" u="none">
                <a:solidFill>
                  <a:schemeClr val="dk1"/>
                </a:solidFill>
                <a:latin typeface="Arial"/>
                <a:ea typeface="Arial"/>
                <a:cs typeface="Arial"/>
                <a:sym typeface="Arial"/>
              </a:rPr>
              <a:t> of the right side of an assignment is a reference to memory that stores a Java object.</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Employee x = new Employee();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Employee y = x;</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reference is some address in memory.  </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After the assignment, the value of </a:t>
            </a:r>
            <a:r>
              <a:rPr b="0" i="0" lang="en-US" sz="2200" u="none" cap="none" strike="noStrike">
                <a:solidFill>
                  <a:schemeClr val="dk1"/>
                </a:solidFill>
                <a:latin typeface="Courier New"/>
                <a:ea typeface="Courier New"/>
                <a:cs typeface="Courier New"/>
                <a:sym typeface="Courier New"/>
              </a:rPr>
              <a:t>y</a:t>
            </a:r>
            <a:r>
              <a:rPr b="0" i="0" lang="en-US" sz="2200" u="none" cap="none" strike="noStrike">
                <a:solidFill>
                  <a:schemeClr val="dk1"/>
                </a:solidFill>
                <a:latin typeface="Arial"/>
                <a:ea typeface="Arial"/>
                <a:cs typeface="Arial"/>
                <a:sym typeface="Arial"/>
              </a:rPr>
              <a:t> is the same as the value of </a:t>
            </a:r>
            <a:r>
              <a:rPr b="0" i="0" lang="en-US" sz="2200" u="none" cap="none" strike="noStrike">
                <a:solidFill>
                  <a:schemeClr val="dk1"/>
                </a:solidFill>
                <a:latin typeface="Courier New"/>
                <a:ea typeface="Courier New"/>
                <a:cs typeface="Courier New"/>
                <a:sym typeface="Courier New"/>
              </a:rPr>
              <a:t>x</a:t>
            </a:r>
            <a:r>
              <a:rPr b="0" i="0" lang="en-US" sz="2200" u="none" cap="none" strike="noStrike">
                <a:solidFill>
                  <a:schemeClr val="dk1"/>
                </a:solidFill>
                <a:latin typeface="Arial"/>
                <a:ea typeface="Arial"/>
                <a:cs typeface="Arial"/>
                <a:sym typeface="Arial"/>
              </a:rPr>
              <a:t>: a reference to the same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object. </a:t>
            </a:r>
            <a:endParaRPr/>
          </a:p>
        </p:txBody>
      </p:sp>
      <p:sp>
        <p:nvSpPr>
          <p:cNvPr id="366" name="Google Shape;366;p45"/>
          <p:cNvSpPr/>
          <p:nvPr/>
        </p:nvSpPr>
        <p:spPr>
          <a:xfrm>
            <a:off x="2654300" y="3124200"/>
            <a:ext cx="609600" cy="685800"/>
          </a:xfrm>
          <a:prstGeom prst="roundRect">
            <a:avLst>
              <a:gd fmla="val 16667"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42</a:t>
            </a:r>
            <a:endParaRPr/>
          </a:p>
        </p:txBody>
      </p:sp>
      <p:sp>
        <p:nvSpPr>
          <p:cNvPr id="367" name="Google Shape;367;p45"/>
          <p:cNvSpPr/>
          <p:nvPr/>
        </p:nvSpPr>
        <p:spPr>
          <a:xfrm>
            <a:off x="2654300" y="4343400"/>
            <a:ext cx="609600" cy="685800"/>
          </a:xfrm>
          <a:prstGeom prst="roundRect">
            <a:avLst>
              <a:gd fmla="val 16667"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42</a:t>
            </a:r>
            <a:endParaRPr/>
          </a:p>
        </p:txBody>
      </p:sp>
      <p:sp>
        <p:nvSpPr>
          <p:cNvPr id="368" name="Google Shape;368;p45"/>
          <p:cNvSpPr txBox="1"/>
          <p:nvPr/>
        </p:nvSpPr>
        <p:spPr>
          <a:xfrm>
            <a:off x="2798762" y="3810000"/>
            <a:ext cx="3190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x</a:t>
            </a:r>
            <a:endParaRPr/>
          </a:p>
        </p:txBody>
      </p:sp>
      <p:sp>
        <p:nvSpPr>
          <p:cNvPr id="369" name="Google Shape;369;p45"/>
          <p:cNvSpPr txBox="1"/>
          <p:nvPr/>
        </p:nvSpPr>
        <p:spPr>
          <a:xfrm>
            <a:off x="2798762" y="5029200"/>
            <a:ext cx="3190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y</a:t>
            </a:r>
            <a:endParaRPr/>
          </a:p>
        </p:txBody>
      </p:sp>
      <p:sp>
        <p:nvSpPr>
          <p:cNvPr id="370" name="Google Shape;370;p45"/>
          <p:cNvSpPr/>
          <p:nvPr/>
        </p:nvSpPr>
        <p:spPr>
          <a:xfrm>
            <a:off x="6007100" y="3733800"/>
            <a:ext cx="1308100" cy="762000"/>
          </a:xfrm>
          <a:custGeom>
            <a:rect b="b" l="l" r="r" t="t"/>
            <a:pathLst>
              <a:path extrusionOk="0" h="762000" w="1308100">
                <a:moveTo>
                  <a:pt x="0" y="0"/>
                </a:moveTo>
                <a:lnTo>
                  <a:pt x="1181097" y="0"/>
                </a:lnTo>
                <a:lnTo>
                  <a:pt x="1308100" y="127003"/>
                </a:lnTo>
                <a:lnTo>
                  <a:pt x="1308100" y="762000"/>
                </a:lnTo>
                <a:lnTo>
                  <a:pt x="0" y="762000"/>
                </a:lnTo>
                <a:close/>
              </a:path>
            </a:pathLst>
          </a:custGeom>
          <a:solidFill>
            <a:srgbClr val="66CCFF"/>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Employee</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object</a:t>
            </a:r>
            <a:endParaRPr/>
          </a:p>
        </p:txBody>
      </p:sp>
      <p:sp>
        <p:nvSpPr>
          <p:cNvPr id="371" name="Google Shape;371;p45"/>
          <p:cNvSpPr txBox="1"/>
          <p:nvPr/>
        </p:nvSpPr>
        <p:spPr>
          <a:xfrm>
            <a:off x="5822950" y="3287712"/>
            <a:ext cx="254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memory address = </a:t>
            </a:r>
            <a:r>
              <a:rPr b="0" i="0" lang="en-US" sz="2000" u="none">
                <a:solidFill>
                  <a:srgbClr val="0000FF"/>
                </a:solidFill>
                <a:latin typeface="Arial"/>
                <a:ea typeface="Arial"/>
                <a:cs typeface="Arial"/>
                <a:sym typeface="Arial"/>
              </a:rPr>
              <a:t>42</a:t>
            </a:r>
            <a:endParaRPr/>
          </a:p>
        </p:txBody>
      </p:sp>
      <p:sp>
        <p:nvSpPr>
          <p:cNvPr id="372" name="Google Shape;372;p45"/>
          <p:cNvSpPr txBox="1"/>
          <p:nvPr/>
        </p:nvSpPr>
        <p:spPr>
          <a:xfrm>
            <a:off x="1316037" y="3973512"/>
            <a:ext cx="773112"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Shadows Into Light"/>
              <a:buNone/>
            </a:pPr>
            <a:r>
              <a:rPr b="0" i="0" lang="en-US" sz="2000" u="none">
                <a:solidFill>
                  <a:srgbClr val="0000FF"/>
                </a:solidFill>
                <a:latin typeface="Shadows Into Light"/>
                <a:ea typeface="Shadows Into Light"/>
                <a:cs typeface="Shadows Into Light"/>
                <a:sym typeface="Shadows Into Light"/>
              </a:rPr>
              <a:t>y = x;</a:t>
            </a:r>
            <a:endParaRPr/>
          </a:p>
        </p:txBody>
      </p:sp>
      <p:cxnSp>
        <p:nvCxnSpPr>
          <p:cNvPr id="373" name="Google Shape;373;p45"/>
          <p:cNvCxnSpPr/>
          <p:nvPr/>
        </p:nvCxnSpPr>
        <p:spPr>
          <a:xfrm flipH="1" rot="10800000">
            <a:off x="3263900" y="4114800"/>
            <a:ext cx="2743200" cy="5715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374" name="Google Shape;374;p45"/>
          <p:cNvCxnSpPr/>
          <p:nvPr/>
        </p:nvCxnSpPr>
        <p:spPr>
          <a:xfrm>
            <a:off x="3263900" y="3467100"/>
            <a:ext cx="2743200" cy="647700"/>
          </a:xfrm>
          <a:prstGeom prst="bentConnector3">
            <a:avLst>
              <a:gd fmla="val 50000" name="adj1"/>
            </a:avLst>
          </a:prstGeom>
          <a:noFill/>
          <a:ln cap="flat" cmpd="sng" w="28575">
            <a:solidFill>
              <a:schemeClr val="dk1"/>
            </a:solidFill>
            <a:prstDash val="solid"/>
            <a:round/>
            <a:headEnd len="med" w="med" type="none"/>
            <a:tailEnd len="med" w="med" type="triangle"/>
          </a:ln>
        </p:spPr>
      </p:cxnSp>
      <p:sp>
        <p:nvSpPr>
          <p:cNvPr id="375" name="Google Shape;375;p45"/>
          <p:cNvSpPr/>
          <p:nvPr/>
        </p:nvSpPr>
        <p:spPr>
          <a:xfrm>
            <a:off x="2166937" y="3384550"/>
            <a:ext cx="398462" cy="1447800"/>
          </a:xfrm>
          <a:custGeom>
            <a:rect b="b" l="l" r="r" t="t"/>
            <a:pathLst>
              <a:path extrusionOk="0" h="1516566" w="314092">
                <a:moveTo>
                  <a:pt x="302941" y="0"/>
                </a:moveTo>
                <a:cubicBezTo>
                  <a:pt x="151470" y="275063"/>
                  <a:pt x="0" y="550126"/>
                  <a:pt x="1858" y="802887"/>
                </a:cubicBezTo>
                <a:cubicBezTo>
                  <a:pt x="3716" y="1055648"/>
                  <a:pt x="158904" y="1286107"/>
                  <a:pt x="314092" y="1516566"/>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6" name="Google Shape;376;p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3" name="Shape 2963"/>
        <p:cNvGrpSpPr/>
        <p:nvPr/>
      </p:nvGrpSpPr>
      <p:grpSpPr>
        <a:xfrm>
          <a:off x="0" y="0"/>
          <a:ext cx="0" cy="0"/>
          <a:chOff x="0" y="0"/>
          <a:chExt cx="0" cy="0"/>
        </a:xfrm>
      </p:grpSpPr>
      <p:sp>
        <p:nvSpPr>
          <p:cNvPr id="2964" name="Google Shape;2964;p31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Previous Java Date and Time</a:t>
            </a:r>
            <a:endParaRPr/>
          </a:p>
        </p:txBody>
      </p:sp>
      <p:sp>
        <p:nvSpPr>
          <p:cNvPr id="2965" name="Google Shape;2965;p315"/>
          <p:cNvSpPr txBox="1"/>
          <p:nvPr>
            <p:ph idx="1" type="body"/>
          </p:nvPr>
        </p:nvSpPr>
        <p:spPr>
          <a:xfrm>
            <a:off x="609600" y="1447800"/>
            <a:ext cx="7918500" cy="3140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Disadvantages of </a:t>
            </a:r>
            <a:r>
              <a:rPr b="0" i="0" lang="en-US" sz="2200" u="none" cap="none" strike="noStrike">
                <a:solidFill>
                  <a:schemeClr val="dk1"/>
                </a:solidFill>
                <a:latin typeface="Courier New"/>
                <a:ea typeface="Courier New"/>
                <a:cs typeface="Courier New"/>
                <a:sym typeface="Courier New"/>
              </a:rPr>
              <a:t>java.util.Date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Calendar</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TimeZone</a:t>
            </a:r>
            <a:r>
              <a:rPr b="0" i="0" lang="en-US" sz="2200" u="none" cap="none" strike="noStrike">
                <a:solidFill>
                  <a:schemeClr val="dk1"/>
                </a:solidFill>
                <a:latin typeface="Arial"/>
                <a:ea typeface="Arial"/>
                <a:cs typeface="Arial"/>
                <a:sym typeface="Arial"/>
              </a:rPr>
              <a:t> &amp; </a:t>
            </a:r>
            <a:r>
              <a:rPr b="0" i="0" lang="en-US" sz="2200" u="none" cap="none" strike="noStrike">
                <a:solidFill>
                  <a:schemeClr val="dk1"/>
                </a:solidFill>
                <a:latin typeface="Courier New"/>
                <a:ea typeface="Courier New"/>
                <a:cs typeface="Courier New"/>
                <a:sym typeface="Courier New"/>
              </a:rPr>
              <a:t>DateFormat</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Does not support fluent API approach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Instances are mutable – not compatible with lambda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Not thread-safe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Weakly typed calendars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One size fits all</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Duke-Time.png" id="2966" name="Google Shape;2966;p315"/>
          <p:cNvPicPr preferRelativeResize="0"/>
          <p:nvPr/>
        </p:nvPicPr>
        <p:blipFill rotWithShape="1">
          <a:blip r:embed="rId3">
            <a:alphaModFix/>
          </a:blip>
          <a:srcRect b="0" l="0" r="0" t="0"/>
          <a:stretch/>
        </p:blipFill>
        <p:spPr>
          <a:xfrm>
            <a:off x="6905625" y="3505200"/>
            <a:ext cx="1695450" cy="2590800"/>
          </a:xfrm>
          <a:prstGeom prst="rect">
            <a:avLst/>
          </a:prstGeom>
          <a:noFill/>
          <a:ln>
            <a:noFill/>
          </a:ln>
        </p:spPr>
      </p:pic>
      <p:sp>
        <p:nvSpPr>
          <p:cNvPr id="2967" name="Google Shape;2967;p3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2" name="Shape 2972"/>
        <p:cNvGrpSpPr/>
        <p:nvPr/>
      </p:nvGrpSpPr>
      <p:grpSpPr>
        <a:xfrm>
          <a:off x="0" y="0"/>
          <a:ext cx="0" cy="0"/>
          <a:chOff x="0" y="0"/>
          <a:chExt cx="0" cy="0"/>
        </a:xfrm>
      </p:grpSpPr>
      <p:sp>
        <p:nvSpPr>
          <p:cNvPr id="2973" name="Google Shape;2973;p31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Date and Time API: Goals</a:t>
            </a:r>
            <a:endParaRPr/>
          </a:p>
        </p:txBody>
      </p:sp>
      <p:sp>
        <p:nvSpPr>
          <p:cNvPr id="2974" name="Google Shape;2974;p316"/>
          <p:cNvSpPr txBox="1"/>
          <p:nvPr>
            <p:ph idx="1" type="body"/>
          </p:nvPr>
        </p:nvSpPr>
        <p:spPr>
          <a:xfrm>
            <a:off x="609600" y="1447800"/>
            <a:ext cx="7918500" cy="4630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classes and methods should be straightforward.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API should support a fluent API approach.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Instances of time/date objects should be immutable. (This is important for lambda operations.)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ISO standards to define date and time.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Time and date operations should be thread-safe.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API should support strong typing, which makes it much easier to develop good code first. (The compiler is your friend!)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toString</a:t>
            </a:r>
            <a:r>
              <a:rPr b="0" i="0" lang="en-US" sz="2200" u="none" cap="none" strike="noStrike">
                <a:solidFill>
                  <a:schemeClr val="dk1"/>
                </a:solidFill>
                <a:latin typeface="Arial"/>
                <a:ea typeface="Arial"/>
                <a:cs typeface="Arial"/>
                <a:sym typeface="Arial"/>
              </a:rPr>
              <a:t> will always return a human-readable format.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Allow developers to extend the API easily.</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975" name="Google Shape;2975;p3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sp>
        <p:nvSpPr>
          <p:cNvPr id="2981" name="Google Shape;2981;p31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Local Date and Time</a:t>
            </a:r>
            <a:endParaRPr/>
          </a:p>
        </p:txBody>
      </p:sp>
      <p:sp>
        <p:nvSpPr>
          <p:cNvPr id="2982" name="Google Shape;2982;p317"/>
          <p:cNvSpPr txBox="1"/>
          <p:nvPr>
            <p:ph idx="1" type="body"/>
          </p:nvPr>
        </p:nvSpPr>
        <p:spPr>
          <a:xfrm>
            <a:off x="609600" y="1447800"/>
            <a:ext cx="7918500" cy="4913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java.time</a:t>
            </a:r>
            <a:r>
              <a:rPr b="0" i="0" lang="en-US" sz="2200" u="none">
                <a:solidFill>
                  <a:schemeClr val="dk1"/>
                </a:solidFill>
                <a:latin typeface="Arial"/>
                <a:ea typeface="Arial"/>
                <a:cs typeface="Arial"/>
                <a:sym typeface="Arial"/>
              </a:rPr>
              <a:t> API defines two classes for working with local dates and times (without a time zone):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LocalDate</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Does not include time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year-month-day representation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toString</a:t>
            </a:r>
            <a:r>
              <a:rPr b="0" i="0" lang="en-US" sz="2000" u="none" cap="none" strike="noStrike">
                <a:solidFill>
                  <a:schemeClr val="dk1"/>
                </a:solidFill>
                <a:latin typeface="Arial"/>
                <a:ea typeface="Arial"/>
                <a:cs typeface="Arial"/>
                <a:sym typeface="Arial"/>
              </a:rPr>
              <a:t> – ISO 8601 format (YYYY-MM-DD)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LocalTime</a:t>
            </a:r>
            <a:r>
              <a:rPr b="0" i="0" lang="en-US" sz="22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Does not include date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Stores hours:minutes:seconds.nanoseconds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toString</a:t>
            </a:r>
            <a:r>
              <a:rPr b="0" i="0" lang="en-US" sz="2000" u="none" cap="none" strike="noStrike">
                <a:solidFill>
                  <a:schemeClr val="dk1"/>
                </a:solidFill>
                <a:latin typeface="Arial"/>
                <a:ea typeface="Arial"/>
                <a:cs typeface="Arial"/>
                <a:sym typeface="Arial"/>
              </a:rPr>
              <a:t> – (HH:mm:ss.SSSS)</a:t>
            </a:r>
            <a:endParaRPr/>
          </a:p>
          <a:p>
            <a:pPr indent="-204787" lvl="2" marL="1020762"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2983" name="Google Shape;2983;p3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31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a:t>
            </a:r>
            <a:r>
              <a:rPr b="1" i="0" lang="en-US" sz="2600" u="none" cap="none" strike="noStrike">
                <a:solidFill>
                  <a:schemeClr val="dk1"/>
                </a:solidFill>
                <a:latin typeface="Courier New"/>
                <a:ea typeface="Courier New"/>
                <a:cs typeface="Courier New"/>
                <a:sym typeface="Courier New"/>
              </a:rPr>
              <a:t>LocalDate</a:t>
            </a:r>
            <a:r>
              <a:rPr b="1" i="0" lang="en-US" sz="2600" u="none" cap="none" strike="noStrike">
                <a:solidFill>
                  <a:schemeClr val="dk1"/>
                </a:solidFill>
                <a:latin typeface="Arial"/>
                <a:ea typeface="Arial"/>
                <a:cs typeface="Arial"/>
                <a:sym typeface="Arial"/>
              </a:rPr>
              <a:t> </a:t>
            </a:r>
            <a:endParaRPr/>
          </a:p>
        </p:txBody>
      </p:sp>
      <p:sp>
        <p:nvSpPr>
          <p:cNvPr id="2990" name="Google Shape;2990;p318"/>
          <p:cNvSpPr txBox="1"/>
          <p:nvPr>
            <p:ph idx="1" type="body"/>
          </p:nvPr>
        </p:nvSpPr>
        <p:spPr>
          <a:xfrm>
            <a:off x="609600" y="1447800"/>
            <a:ext cx="7918500" cy="4851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LocalDate</a:t>
            </a:r>
            <a:r>
              <a:rPr b="0" i="0" lang="en-US" sz="2200" u="none">
                <a:solidFill>
                  <a:schemeClr val="dk1"/>
                </a:solidFill>
                <a:latin typeface="Arial"/>
                <a:ea typeface="Arial"/>
                <a:cs typeface="Arial"/>
                <a:sym typeface="Arial"/>
              </a:rPr>
              <a:t> is a class that holds an event date: a birth date, anniversary, meeting date, and so 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date is a label for a day.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LocalDate</a:t>
            </a:r>
            <a:r>
              <a:rPr b="0" i="0" lang="en-US" sz="2200" u="none" cap="none" strike="noStrike">
                <a:solidFill>
                  <a:schemeClr val="dk1"/>
                </a:solidFill>
                <a:latin typeface="Arial"/>
                <a:ea typeface="Arial"/>
                <a:cs typeface="Arial"/>
                <a:sym typeface="Arial"/>
              </a:rPr>
              <a:t> uses the ISO calendar by default.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LocalDate</a:t>
            </a:r>
            <a:r>
              <a:rPr b="0" i="0" lang="en-US" sz="2200" u="none" cap="none" strike="noStrike">
                <a:solidFill>
                  <a:schemeClr val="dk1"/>
                </a:solidFill>
                <a:latin typeface="Arial"/>
                <a:ea typeface="Arial"/>
                <a:cs typeface="Arial"/>
                <a:sym typeface="Arial"/>
              </a:rPr>
              <a:t> does not include time, so it is portable across time zones.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answer the following questions about dates with </a:t>
            </a:r>
            <a:r>
              <a:rPr b="0" i="0" lang="en-US" sz="2200" u="none" cap="none" strike="noStrike">
                <a:solidFill>
                  <a:schemeClr val="dk1"/>
                </a:solidFill>
                <a:latin typeface="Courier New"/>
                <a:ea typeface="Courier New"/>
                <a:cs typeface="Courier New"/>
                <a:sym typeface="Courier New"/>
              </a:rPr>
              <a:t>LocalDate</a:t>
            </a:r>
            <a:r>
              <a:rPr b="0" i="0" lang="en-US" sz="22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Is it in the future or past?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Is it in a leap year?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What day of the week is it?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What is the day a month from now?</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What is the date next Tuesday?</a:t>
            </a:r>
            <a:endParaRPr/>
          </a:p>
        </p:txBody>
      </p:sp>
      <p:sp>
        <p:nvSpPr>
          <p:cNvPr id="2991" name="Google Shape;2991;p31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31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LocalDate</a:t>
            </a:r>
            <a:r>
              <a:rPr b="1" i="0" lang="en-US" sz="2600" u="none" cap="none" strike="noStrike">
                <a:solidFill>
                  <a:schemeClr val="dk1"/>
                </a:solidFill>
                <a:latin typeface="Arial"/>
                <a:ea typeface="Arial"/>
                <a:cs typeface="Arial"/>
                <a:sym typeface="Arial"/>
              </a:rPr>
              <a:t>: Example</a:t>
            </a:r>
            <a:endParaRPr/>
          </a:p>
        </p:txBody>
      </p:sp>
      <p:sp>
        <p:nvSpPr>
          <p:cNvPr id="2998" name="Google Shape;2998;p319"/>
          <p:cNvSpPr txBox="1"/>
          <p:nvPr/>
        </p:nvSpPr>
        <p:spPr>
          <a:xfrm>
            <a:off x="622300" y="1146175"/>
            <a:ext cx="7886700" cy="49530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java.time.LocalDate;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java.time.temporal.TemporalAdjusters.*;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java.time.DayOfWeek.*;</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java.lang.System.out;</a:t>
            </a:r>
            <a:endParaRPr/>
          </a:p>
          <a:p>
            <a:pPr indent="-342900" lvl="0" marL="342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public class LocalDateExample {</a:t>
            </a:r>
            <a:endParaRPr/>
          </a:p>
          <a:p>
            <a:pPr indent="-342900" lvl="0" marL="342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public static void main(String[] args)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LocalDate now, bDate, nowPlusMonth, nextTues;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now = LocalDate.now();</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out.println("Now: " + now);</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bDate = LocalDate.of(1995, 5, 23); // Java's Birthday</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out.println("Java's Bday: " + bDate);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out.println("Is Java's Bday in the past? " + bDate.isBefore(now));</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out.println("Is Java's Bday in a leap year? " + bDate.isLeapYear());</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out.println("Java's Bday day of the week: " + bDate.getDayOfWeek());</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nowPlusMonth = now.plusMonths(1);</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out.println("The date a month from now: " + nowPlusMonth);</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nextTues = now.with(next(TUESDAY));</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out.println("Next Tuesday's date: " + nextTues);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a:t>
            </a:r>
            <a:endParaRPr/>
          </a:p>
        </p:txBody>
      </p:sp>
      <p:sp>
        <p:nvSpPr>
          <p:cNvPr id="2999" name="Google Shape;2999;p319"/>
          <p:cNvSpPr/>
          <p:nvPr/>
        </p:nvSpPr>
        <p:spPr>
          <a:xfrm>
            <a:off x="6324600" y="5260975"/>
            <a:ext cx="2082900" cy="738300"/>
          </a:xfrm>
          <a:prstGeom prst="wedgeRectCallout">
            <a:avLst>
              <a:gd fmla="val -3109" name="adj1"/>
              <a:gd fmla="val -633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LocalDate</a:t>
            </a:r>
            <a:r>
              <a:rPr b="0" i="0" lang="en-US" sz="1400" u="none" cap="none" strike="noStrike">
                <a:solidFill>
                  <a:schemeClr val="dk1"/>
                </a:solidFill>
                <a:latin typeface="Arial"/>
                <a:ea typeface="Arial"/>
                <a:cs typeface="Arial"/>
                <a:sym typeface="Arial"/>
              </a:rPr>
              <a:t> objects are immutable – methods return a new instance.</a:t>
            </a:r>
            <a:endParaRPr/>
          </a:p>
        </p:txBody>
      </p:sp>
      <p:sp>
        <p:nvSpPr>
          <p:cNvPr id="3000" name="Google Shape;3000;p319"/>
          <p:cNvSpPr/>
          <p:nvPr/>
        </p:nvSpPr>
        <p:spPr>
          <a:xfrm>
            <a:off x="6477000" y="990600"/>
            <a:ext cx="1930500" cy="308100"/>
          </a:xfrm>
          <a:prstGeom prst="wedgeRectCallout">
            <a:avLst>
              <a:gd fmla="val -3428" name="adj1"/>
              <a:gd fmla="val 2309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next</a:t>
            </a:r>
            <a:r>
              <a:rPr b="0" i="0" lang="en-US" sz="1400" u="none" cap="none" strike="noStrike">
                <a:solidFill>
                  <a:schemeClr val="dk1"/>
                </a:solidFill>
                <a:latin typeface="Arial"/>
                <a:ea typeface="Arial"/>
                <a:cs typeface="Arial"/>
                <a:sym typeface="Arial"/>
              </a:rPr>
              <a:t> method</a:t>
            </a:r>
            <a:endParaRPr/>
          </a:p>
        </p:txBody>
      </p:sp>
      <p:sp>
        <p:nvSpPr>
          <p:cNvPr id="3001" name="Google Shape;3001;p319"/>
          <p:cNvSpPr/>
          <p:nvPr/>
        </p:nvSpPr>
        <p:spPr>
          <a:xfrm>
            <a:off x="5715000" y="1679575"/>
            <a:ext cx="1447800" cy="308100"/>
          </a:xfrm>
          <a:prstGeom prst="wedgeRectCallout">
            <a:avLst>
              <a:gd fmla="val -16360" name="adj1"/>
              <a:gd fmla="val 1036"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TUESDAY</a:t>
            </a:r>
            <a:endParaRPr/>
          </a:p>
        </p:txBody>
      </p:sp>
      <p:sp>
        <p:nvSpPr>
          <p:cNvPr id="3002" name="Google Shape;3002;p3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7" name="Shape 3007"/>
        <p:cNvGrpSpPr/>
        <p:nvPr/>
      </p:nvGrpSpPr>
      <p:grpSpPr>
        <a:xfrm>
          <a:off x="0" y="0"/>
          <a:ext cx="0" cy="0"/>
          <a:chOff x="0" y="0"/>
          <a:chExt cx="0" cy="0"/>
        </a:xfrm>
      </p:grpSpPr>
      <p:sp>
        <p:nvSpPr>
          <p:cNvPr id="3008" name="Google Shape;3008;p32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a:t>
            </a:r>
            <a:r>
              <a:rPr b="1" i="0" lang="en-US" sz="2600" u="none" cap="none" strike="noStrike">
                <a:solidFill>
                  <a:schemeClr val="dk1"/>
                </a:solidFill>
                <a:latin typeface="Courier New"/>
                <a:ea typeface="Courier New"/>
                <a:cs typeface="Courier New"/>
                <a:sym typeface="Courier New"/>
              </a:rPr>
              <a:t>LocalTime</a:t>
            </a:r>
            <a:endParaRPr/>
          </a:p>
        </p:txBody>
      </p:sp>
      <p:sp>
        <p:nvSpPr>
          <p:cNvPr id="3009" name="Google Shape;3009;p320"/>
          <p:cNvSpPr txBox="1"/>
          <p:nvPr>
            <p:ph idx="1" type="body"/>
          </p:nvPr>
        </p:nvSpPr>
        <p:spPr>
          <a:xfrm>
            <a:off x="609600" y="1447800"/>
            <a:ext cx="7918500" cy="3798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LocalTime</a:t>
            </a:r>
            <a:r>
              <a:rPr b="0" i="0" lang="en-US" sz="2200" u="none">
                <a:solidFill>
                  <a:schemeClr val="dk1"/>
                </a:solidFill>
                <a:latin typeface="Arial"/>
                <a:ea typeface="Arial"/>
                <a:cs typeface="Arial"/>
                <a:sym typeface="Arial"/>
              </a:rPr>
              <a:t> stores the time within a day.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Measured from midnight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Based on a 24-hour clock (13:30 is 1:30 PM.)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Questions you can answer about time with </a:t>
            </a:r>
            <a:r>
              <a:rPr b="0" i="0" lang="en-US" sz="2200" u="none" cap="none" strike="noStrike">
                <a:solidFill>
                  <a:schemeClr val="dk1"/>
                </a:solidFill>
                <a:latin typeface="Courier New"/>
                <a:ea typeface="Courier New"/>
                <a:cs typeface="Courier New"/>
                <a:sym typeface="Courier New"/>
              </a:rPr>
              <a:t>LocalTime</a:t>
            </a:r>
            <a:endParaRPr b="0" i="0" sz="2200" u="none" cap="none" strike="noStrike">
              <a:solidFill>
                <a:schemeClr val="dk1"/>
              </a:solidFill>
              <a:latin typeface="Arial"/>
              <a:ea typeface="Arial"/>
              <a:cs typeface="Arial"/>
              <a:sym typeface="Arial"/>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When is my lunch time?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Is lunch time in the future or past?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What is the time 1 hour 15 minutes from now?</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How many minutes until lunch time?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How many hours until bedtime?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How do I keep track of just the hours and minutes?</a:t>
            </a:r>
            <a:endParaRPr/>
          </a:p>
        </p:txBody>
      </p:sp>
      <p:sp>
        <p:nvSpPr>
          <p:cNvPr id="3010" name="Google Shape;3010;p32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5" name="Shape 3015"/>
        <p:cNvGrpSpPr/>
        <p:nvPr/>
      </p:nvGrpSpPr>
      <p:grpSpPr>
        <a:xfrm>
          <a:off x="0" y="0"/>
          <a:ext cx="0" cy="0"/>
          <a:chOff x="0" y="0"/>
          <a:chExt cx="0" cy="0"/>
        </a:xfrm>
      </p:grpSpPr>
      <p:sp>
        <p:nvSpPr>
          <p:cNvPr id="3016" name="Google Shape;3016;p32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LocalTime</a:t>
            </a:r>
            <a:r>
              <a:rPr b="1" i="0" lang="en-US" sz="2600" u="none" cap="none" strike="noStrike">
                <a:solidFill>
                  <a:schemeClr val="dk1"/>
                </a:solidFill>
                <a:latin typeface="Arial"/>
                <a:ea typeface="Arial"/>
                <a:cs typeface="Arial"/>
                <a:sym typeface="Arial"/>
              </a:rPr>
              <a:t>: Example</a:t>
            </a:r>
            <a:endParaRPr/>
          </a:p>
        </p:txBody>
      </p:sp>
      <p:sp>
        <p:nvSpPr>
          <p:cNvPr id="3017" name="Google Shape;3017;p321"/>
          <p:cNvSpPr txBox="1"/>
          <p:nvPr/>
        </p:nvSpPr>
        <p:spPr>
          <a:xfrm>
            <a:off x="622300" y="1143000"/>
            <a:ext cx="8217000" cy="49530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java.time.LocalTime;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java.time.temporal.ChronoUnit.*;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java.lang.System.out;</a:t>
            </a:r>
            <a:endParaRPr/>
          </a:p>
          <a:p>
            <a:pPr indent="-342900" lvl="0" marL="342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public class LocalTimeExample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public static void main(String[] args)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LocalTime now, nowPlus, nowHrsMins, lunch, bedtime;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now = LocalTime.now();</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out.println("The time now is: " + now);</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nowPlus = now.plusHours(1).plusMinutes(15);</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out.println("What time is it 1 hour 15 minutes from now? " + nowPlus);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nowHrsMins = now.truncatedTo(MINUTES);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out.println("Truncate the current time to minutes: " + nowHrsMins);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out.println("It is the " + now.toSecondOfDay()/60 + "th minute");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lunch = LocalTime.of(12, 30);</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out.println("Is lunch in my future? " + lunch.isAfter(now));</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long minsToLunch = now.until(lunch, MINUTES);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out.println("Minutes til lunch: " + minsToLunch);</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bedtime = LocalTime.of(21, 0);</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long hrsToBedtime = now.until(bedtime, HOURS);</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out.println("How many hours until bedtime? " + hrsToBedtime);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a:t>
            </a:r>
            <a:endParaRPr/>
          </a:p>
        </p:txBody>
      </p:sp>
      <p:sp>
        <p:nvSpPr>
          <p:cNvPr id="3018" name="Google Shape;3018;p321"/>
          <p:cNvSpPr/>
          <p:nvPr/>
        </p:nvSpPr>
        <p:spPr>
          <a:xfrm>
            <a:off x="6146800" y="1444625"/>
            <a:ext cx="1930500" cy="308100"/>
          </a:xfrm>
          <a:prstGeom prst="wedgeRectCallout">
            <a:avLst>
              <a:gd fmla="val -5560" name="adj1"/>
              <a:gd fmla="val 330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HOURS</a:t>
            </a:r>
            <a:r>
              <a:rPr b="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Courier New"/>
                <a:ea typeface="Courier New"/>
                <a:cs typeface="Courier New"/>
                <a:sym typeface="Courier New"/>
              </a:rPr>
              <a:t>MINUTES</a:t>
            </a:r>
            <a:endParaRPr/>
          </a:p>
        </p:txBody>
      </p:sp>
      <p:sp>
        <p:nvSpPr>
          <p:cNvPr id="3019" name="Google Shape;3019;p3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4" name="Shape 3024"/>
        <p:cNvGrpSpPr/>
        <p:nvPr/>
      </p:nvGrpSpPr>
      <p:grpSpPr>
        <a:xfrm>
          <a:off x="0" y="0"/>
          <a:ext cx="0" cy="0"/>
          <a:chOff x="0" y="0"/>
          <a:chExt cx="0" cy="0"/>
        </a:xfrm>
      </p:grpSpPr>
      <p:sp>
        <p:nvSpPr>
          <p:cNvPr id="3025" name="Google Shape;3025;p32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a:t>
            </a:r>
            <a:r>
              <a:rPr b="1" i="0" lang="en-US" sz="2600" u="none" cap="none" strike="noStrike">
                <a:solidFill>
                  <a:schemeClr val="dk1"/>
                </a:solidFill>
                <a:latin typeface="Courier New"/>
                <a:ea typeface="Courier New"/>
                <a:cs typeface="Courier New"/>
                <a:sym typeface="Courier New"/>
              </a:rPr>
              <a:t>LocalDateTime</a:t>
            </a:r>
            <a:endParaRPr/>
          </a:p>
        </p:txBody>
      </p:sp>
      <p:sp>
        <p:nvSpPr>
          <p:cNvPr id="3026" name="Google Shape;3026;p322"/>
          <p:cNvSpPr txBox="1"/>
          <p:nvPr>
            <p:ph idx="1" type="body"/>
          </p:nvPr>
        </p:nvSpPr>
        <p:spPr>
          <a:xfrm>
            <a:off x="609600" y="1447800"/>
            <a:ext cx="7918500" cy="4008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LocalDateTime</a:t>
            </a:r>
            <a:r>
              <a:rPr b="0" i="0" lang="en-US" sz="2200" u="none">
                <a:solidFill>
                  <a:schemeClr val="dk1"/>
                </a:solidFill>
                <a:latin typeface="Arial"/>
                <a:ea typeface="Arial"/>
                <a:cs typeface="Arial"/>
                <a:sym typeface="Arial"/>
              </a:rPr>
              <a:t> is a combination of </a:t>
            </a:r>
            <a:r>
              <a:rPr b="0" i="0" lang="en-US" sz="2200" u="none">
                <a:solidFill>
                  <a:schemeClr val="dk1"/>
                </a:solidFill>
                <a:latin typeface="Courier New"/>
                <a:ea typeface="Courier New"/>
                <a:cs typeface="Courier New"/>
                <a:sym typeface="Courier New"/>
              </a:rPr>
              <a:t>LocalDate</a:t>
            </a:r>
            <a:r>
              <a:rPr b="0" i="0" lang="en-US" sz="2200" u="none">
                <a:solidFill>
                  <a:schemeClr val="dk1"/>
                </a:solidFill>
                <a:latin typeface="Arial"/>
                <a:ea typeface="Arial"/>
                <a:cs typeface="Arial"/>
                <a:sym typeface="Arial"/>
              </a:rPr>
              <a:t> and </a:t>
            </a:r>
            <a:r>
              <a:rPr b="0" i="0" lang="en-US" sz="2200" u="none">
                <a:solidFill>
                  <a:schemeClr val="dk1"/>
                </a:solidFill>
                <a:latin typeface="Courier New"/>
                <a:ea typeface="Courier New"/>
                <a:cs typeface="Courier New"/>
                <a:sym typeface="Courier New"/>
              </a:rPr>
              <a:t>LocalTime</a:t>
            </a:r>
            <a:r>
              <a:rPr b="0" i="0" lang="en-US" sz="2200" u="non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LocalDateTime</a:t>
            </a:r>
            <a:r>
              <a:rPr b="0" i="0" lang="en-US" sz="2200" u="none" cap="none" strike="noStrike">
                <a:solidFill>
                  <a:schemeClr val="dk1"/>
                </a:solidFill>
                <a:latin typeface="Arial"/>
                <a:ea typeface="Arial"/>
                <a:cs typeface="Arial"/>
                <a:sym typeface="Arial"/>
              </a:rPr>
              <a:t> is useful for narrowing events.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answer the following questions with </a:t>
            </a:r>
            <a:r>
              <a:rPr b="0" i="0" lang="en-US" sz="2200" u="none" cap="none" strike="noStrike">
                <a:solidFill>
                  <a:schemeClr val="dk1"/>
                </a:solidFill>
                <a:latin typeface="Courier New"/>
                <a:ea typeface="Courier New"/>
                <a:cs typeface="Courier New"/>
                <a:sym typeface="Courier New"/>
              </a:rPr>
              <a:t>LocalDateTime</a:t>
            </a:r>
            <a:r>
              <a:rPr b="0" i="0" lang="en-US" sz="22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When is the meeting with corporate?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When does my flight leave?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When does the course start?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If I move the meeting to Friday, what is the date?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If the course starts at 9 AM on Monday and ends at 5 PM on Friday, how many hours am I in class?</a:t>
            </a:r>
            <a:endParaRPr/>
          </a:p>
        </p:txBody>
      </p:sp>
      <p:sp>
        <p:nvSpPr>
          <p:cNvPr id="3027" name="Google Shape;3027;p32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2" name="Shape 3032"/>
        <p:cNvGrpSpPr/>
        <p:nvPr/>
      </p:nvGrpSpPr>
      <p:grpSpPr>
        <a:xfrm>
          <a:off x="0" y="0"/>
          <a:ext cx="0" cy="0"/>
          <a:chOff x="0" y="0"/>
          <a:chExt cx="0" cy="0"/>
        </a:xfrm>
      </p:grpSpPr>
      <p:sp>
        <p:nvSpPr>
          <p:cNvPr id="3033" name="Google Shape;3033;p32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LocalTimeDate</a:t>
            </a:r>
            <a:r>
              <a:rPr b="1" i="0" lang="en-US" sz="2600" u="none" cap="none" strike="noStrike">
                <a:solidFill>
                  <a:schemeClr val="dk1"/>
                </a:solidFill>
                <a:latin typeface="Arial"/>
                <a:ea typeface="Arial"/>
                <a:cs typeface="Arial"/>
                <a:sym typeface="Arial"/>
              </a:rPr>
              <a:t>: Example</a:t>
            </a:r>
            <a:endParaRPr/>
          </a:p>
        </p:txBody>
      </p:sp>
      <p:sp>
        <p:nvSpPr>
          <p:cNvPr id="3034" name="Google Shape;3034;p323"/>
          <p:cNvSpPr txBox="1"/>
          <p:nvPr/>
        </p:nvSpPr>
        <p:spPr>
          <a:xfrm>
            <a:off x="622300" y="1111250"/>
            <a:ext cx="8217000" cy="49530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java.time.*;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java.time.Month.*;</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java.time.temporal.ChronoUnit.*;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import static java.lang.System.out;</a:t>
            </a:r>
            <a:endParaRPr/>
          </a:p>
          <a:p>
            <a:pPr indent="-342900" lvl="0" marL="342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public class LocalDateTimeExample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public static void main(String[] args)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LocalDateTime meeting, flight, courseStart, courseEnd;</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meeting = LocalDateTime.of(2014, MARCH, 21, 13, 30);</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out.println("Meeting is on: " + meeting);</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LocalDate flightDate = LocalDate.of(2014, MARCH, 31);</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LocalTime flightTime = LocalTime.of(21, 45);</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flight = LocalDateTime.of(flightDate, flightTime);</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out.println("Flight leaves: " + flight);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courseStart = LocalDateTime.of(2014, MARCH, 24, 9, 00);</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courseEnd = courseStart.plusDays(4).plusHours(8);</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out.println("Course starts: " + courseStart);</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out.println("Course ends:   " + courseEnd);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long courseHrs = (courseEnd.getHour() - courseStart.getHour())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(courseStart.until(courseEnd, DAYS) + 1);</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out.println("Course is:     " + courseHrs + " hours long.");</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a:p>
            <a:pPr indent="-342900" lvl="0" marL="34290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a:t>
            </a:r>
            <a:endParaRPr/>
          </a:p>
        </p:txBody>
      </p:sp>
      <p:sp>
        <p:nvSpPr>
          <p:cNvPr id="3035" name="Google Shape;3035;p323"/>
          <p:cNvSpPr/>
          <p:nvPr/>
        </p:nvSpPr>
        <p:spPr>
          <a:xfrm>
            <a:off x="5105400" y="838200"/>
            <a:ext cx="2362200" cy="522300"/>
          </a:xfrm>
          <a:prstGeom prst="wedgeRectCallout">
            <a:avLst>
              <a:gd fmla="val -20514" name="adj1"/>
              <a:gd fmla="val 1596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LocalDateTime, LocalDate, LocalTime</a:t>
            </a:r>
            <a:endParaRPr/>
          </a:p>
        </p:txBody>
      </p:sp>
      <p:sp>
        <p:nvSpPr>
          <p:cNvPr id="3036" name="Google Shape;3036;p323"/>
          <p:cNvSpPr/>
          <p:nvPr/>
        </p:nvSpPr>
        <p:spPr>
          <a:xfrm>
            <a:off x="6705600" y="3365500"/>
            <a:ext cx="2133600" cy="739800"/>
          </a:xfrm>
          <a:prstGeom prst="wedgeRectCallout">
            <a:avLst>
              <a:gd fmla="val -2284" name="adj1"/>
              <a:gd fmla="val 1253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Combine </a:t>
            </a:r>
            <a:r>
              <a:rPr b="0" i="0" lang="en-US" sz="1400" u="none" cap="none" strike="noStrike">
                <a:solidFill>
                  <a:schemeClr val="dk1"/>
                </a:solidFill>
                <a:latin typeface="Courier New"/>
                <a:ea typeface="Courier New"/>
                <a:cs typeface="Courier New"/>
                <a:sym typeface="Courier New"/>
              </a:rPr>
              <a:t>LocalDate</a:t>
            </a:r>
            <a:r>
              <a:rPr b="0" i="0" lang="en-US" sz="1400" u="none" cap="none" strike="noStrike">
                <a:solidFill>
                  <a:schemeClr val="dk1"/>
                </a:solidFill>
                <a:latin typeface="Arial"/>
                <a:ea typeface="Arial"/>
                <a:cs typeface="Arial"/>
                <a:sym typeface="Arial"/>
              </a:rPr>
              <a:t> and </a:t>
            </a:r>
            <a:r>
              <a:rPr b="0" i="0" lang="en-US" sz="1400" u="none" cap="none" strike="noStrike">
                <a:solidFill>
                  <a:schemeClr val="dk1"/>
                </a:solidFill>
                <a:latin typeface="Courier New"/>
                <a:ea typeface="Courier New"/>
                <a:cs typeface="Courier New"/>
                <a:sym typeface="Courier New"/>
              </a:rPr>
              <a:t>LocalTime</a:t>
            </a:r>
            <a:r>
              <a:rPr b="0" i="0" lang="en-US" sz="1400" u="none" cap="none" strike="noStrike">
                <a:solidFill>
                  <a:schemeClr val="dk1"/>
                </a:solidFill>
                <a:latin typeface="Arial"/>
                <a:ea typeface="Arial"/>
                <a:cs typeface="Arial"/>
                <a:sym typeface="Arial"/>
              </a:rPr>
              <a:t> objects.</a:t>
            </a:r>
            <a:endParaRPr/>
          </a:p>
        </p:txBody>
      </p:sp>
      <p:sp>
        <p:nvSpPr>
          <p:cNvPr id="3037" name="Google Shape;3037;p323"/>
          <p:cNvSpPr/>
          <p:nvPr/>
        </p:nvSpPr>
        <p:spPr>
          <a:xfrm>
            <a:off x="7543800" y="1263650"/>
            <a:ext cx="1219200" cy="308100"/>
          </a:xfrm>
          <a:prstGeom prst="wedgeRectCallout">
            <a:avLst>
              <a:gd fmla="val -59832" name="adj1"/>
              <a:gd fmla="val 1128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MARCH</a:t>
            </a:r>
            <a:endParaRPr/>
          </a:p>
        </p:txBody>
      </p:sp>
      <p:sp>
        <p:nvSpPr>
          <p:cNvPr id="3038" name="Google Shape;3038;p3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3" name="Shape 3043"/>
        <p:cNvGrpSpPr/>
        <p:nvPr/>
      </p:nvGrpSpPr>
      <p:grpSpPr>
        <a:xfrm>
          <a:off x="0" y="0"/>
          <a:ext cx="0" cy="0"/>
          <a:chOff x="0" y="0"/>
          <a:chExt cx="0" cy="0"/>
        </a:xfrm>
      </p:grpSpPr>
      <p:sp>
        <p:nvSpPr>
          <p:cNvPr id="3044" name="Google Shape;3044;p32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Time Zones</a:t>
            </a:r>
            <a:endParaRPr/>
          </a:p>
        </p:txBody>
      </p:sp>
      <p:sp>
        <p:nvSpPr>
          <p:cNvPr id="3045" name="Google Shape;3045;p324"/>
          <p:cNvSpPr txBox="1"/>
          <p:nvPr>
            <p:ph idx="1" type="body"/>
          </p:nvPr>
        </p:nvSpPr>
        <p:spPr>
          <a:xfrm>
            <a:off x="609600" y="1219200"/>
            <a:ext cx="7918500" cy="18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Time zones are geographic, but the time in a specific location is defined by the government in that location.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a country (and sometimes a state) observes changes (for daylight savings) varies.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worldzones.gif" id="3046" name="Google Shape;3046;p324"/>
          <p:cNvPicPr preferRelativeResize="0"/>
          <p:nvPr/>
        </p:nvPicPr>
        <p:blipFill rotWithShape="1">
          <a:blip r:embed="rId3">
            <a:alphaModFix/>
          </a:blip>
          <a:srcRect b="0" l="0" r="0" t="0"/>
          <a:stretch/>
        </p:blipFill>
        <p:spPr>
          <a:xfrm>
            <a:off x="1257300" y="2716212"/>
            <a:ext cx="6667500" cy="3379787"/>
          </a:xfrm>
          <a:prstGeom prst="rect">
            <a:avLst/>
          </a:prstGeom>
          <a:noFill/>
          <a:ln>
            <a:noFill/>
          </a:ln>
        </p:spPr>
      </p:pic>
      <p:sp>
        <p:nvSpPr>
          <p:cNvPr id="3047" name="Google Shape;3047;p324"/>
          <p:cNvSpPr txBox="1"/>
          <p:nvPr/>
        </p:nvSpPr>
        <p:spPr>
          <a:xfrm>
            <a:off x="6792912" y="5438775"/>
            <a:ext cx="1131900" cy="2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www.time.gov</a:t>
            </a:r>
            <a:endParaRPr/>
          </a:p>
        </p:txBody>
      </p:sp>
      <p:sp>
        <p:nvSpPr>
          <p:cNvPr id="3048" name="Google Shape;3048;p3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6"/>
          <p:cNvSpPr txBox="1"/>
          <p:nvPr/>
        </p:nvSpPr>
        <p:spPr>
          <a:xfrm>
            <a:off x="381000" y="1371600"/>
            <a:ext cx="8077200" cy="449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3" name="Google Shape;383;p46"/>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Objects Passed as Parameters</a:t>
            </a:r>
            <a:endParaRPr/>
          </a:p>
        </p:txBody>
      </p:sp>
      <p:sp>
        <p:nvSpPr>
          <p:cNvPr id="384" name="Google Shape;384;p46"/>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4 public class ObjectPassTest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public static void main(String[] args)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ObjectPassTest test = new ObjectPassTest();</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Employee x = new Employee ();</a:t>
            </a:r>
            <a:endParaRPr/>
          </a:p>
          <a:p>
            <a:pPr indent="7938" lvl="0" marL="7936"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 8         x.setSalary(120_000.00);       </a:t>
            </a:r>
            <a:endParaRPr/>
          </a:p>
          <a:p>
            <a:pPr indent="7938" lvl="0" marL="7936"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 9         test.foo(x);</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System.out.println ("Employee salary: "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 x.getSalary());</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public void foo(Employee e){</a:t>
            </a:r>
            <a:endParaRPr/>
          </a:p>
          <a:p>
            <a:pPr indent="7938" lvl="0" marL="7936"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15       e.setSalary(130_000.00);</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e = new Employee();</a:t>
            </a:r>
            <a:endParaRPr/>
          </a:p>
          <a:p>
            <a:pPr indent="7938" lvl="0" marL="7936"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17       e.setSalary(140_000.00);</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18     }</a:t>
            </a:r>
            <a:endParaRPr/>
          </a:p>
          <a:p>
            <a:pPr indent="7938" lvl="0" marL="7938"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385" name="Google Shape;385;p46"/>
          <p:cNvSpPr/>
          <p:nvPr/>
        </p:nvSpPr>
        <p:spPr>
          <a:xfrm>
            <a:off x="6248400" y="2590800"/>
            <a:ext cx="1693862" cy="514350"/>
          </a:xfrm>
          <a:prstGeom prst="wedgeRectCallout">
            <a:avLst>
              <a:gd fmla="val -15012" name="adj1"/>
              <a:gd fmla="val 588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salary set to 120_000</a:t>
            </a:r>
            <a:endParaRPr/>
          </a:p>
        </p:txBody>
      </p:sp>
      <p:sp>
        <p:nvSpPr>
          <p:cNvPr id="386" name="Google Shape;386;p46"/>
          <p:cNvSpPr/>
          <p:nvPr/>
        </p:nvSpPr>
        <p:spPr>
          <a:xfrm>
            <a:off x="6248400" y="4724400"/>
            <a:ext cx="2133600" cy="762000"/>
          </a:xfrm>
          <a:prstGeom prst="wedgeRectCallout">
            <a:avLst>
              <a:gd fmla="val -15372" name="adj1"/>
              <a:gd fmla="val 1371" name="adj2"/>
            </a:avLst>
          </a:prstGeom>
          <a:solidFill>
            <a:srgbClr val="FFFFCC">
              <a:alpha val="49803"/>
            </a:srgbClr>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7" name="Google Shape;387;p46"/>
          <p:cNvSpPr/>
          <p:nvPr/>
        </p:nvSpPr>
        <p:spPr>
          <a:xfrm>
            <a:off x="6248400" y="4627562"/>
            <a:ext cx="2133600" cy="955675"/>
          </a:xfrm>
          <a:prstGeom prst="wedgeRectCallout">
            <a:avLst>
              <a:gd fmla="val -15197" name="adj1"/>
              <a:gd fmla="val 1616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What will </a:t>
            </a:r>
            <a:r>
              <a:rPr b="0" i="0" lang="en-US" sz="1400" u="none">
                <a:solidFill>
                  <a:schemeClr val="dk1"/>
                </a:solidFill>
                <a:latin typeface="Courier New"/>
                <a:ea typeface="Courier New"/>
                <a:cs typeface="Courier New"/>
                <a:sym typeface="Courier New"/>
              </a:rPr>
              <a:t>x.getSalary()</a:t>
            </a:r>
            <a:r>
              <a:rPr b="0" i="0" lang="en-US" sz="1400" u="none">
                <a:solidFill>
                  <a:schemeClr val="dk1"/>
                </a:solidFill>
                <a:latin typeface="Arial"/>
                <a:ea typeface="Arial"/>
                <a:cs typeface="Arial"/>
                <a:sym typeface="Arial"/>
              </a:rPr>
              <a:t> return at the end of the </a:t>
            </a:r>
            <a:r>
              <a:rPr b="0" i="0" lang="en-US" sz="1400" u="none">
                <a:solidFill>
                  <a:schemeClr val="dk1"/>
                </a:solidFill>
                <a:latin typeface="Courier New"/>
                <a:ea typeface="Courier New"/>
                <a:cs typeface="Courier New"/>
                <a:sym typeface="Courier New"/>
              </a:rPr>
              <a:t>main()</a:t>
            </a:r>
            <a:r>
              <a:rPr b="0" i="0" lang="en-US" sz="1400" u="none">
                <a:solidFill>
                  <a:schemeClr val="dk1"/>
                </a:solidFill>
                <a:latin typeface="Arial"/>
                <a:ea typeface="Arial"/>
                <a:cs typeface="Arial"/>
                <a:sym typeface="Arial"/>
              </a:rPr>
              <a:t> method?</a:t>
            </a:r>
            <a:endParaRPr/>
          </a:p>
        </p:txBody>
      </p:sp>
      <p:sp>
        <p:nvSpPr>
          <p:cNvPr id="388" name="Google Shape;388;p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3" name="Shape 3053"/>
        <p:cNvGrpSpPr/>
        <p:nvPr/>
      </p:nvGrpSpPr>
      <p:grpSpPr>
        <a:xfrm>
          <a:off x="0" y="0"/>
          <a:ext cx="0" cy="0"/>
          <a:chOff x="0" y="0"/>
          <a:chExt cx="0" cy="0"/>
        </a:xfrm>
      </p:grpSpPr>
      <p:sp>
        <p:nvSpPr>
          <p:cNvPr id="3054" name="Google Shape;3054;p32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Daylight Savings Time Rules</a:t>
            </a:r>
            <a:endParaRPr/>
          </a:p>
        </p:txBody>
      </p:sp>
      <p:sp>
        <p:nvSpPr>
          <p:cNvPr id="3055" name="Google Shape;3055;p325"/>
          <p:cNvSpPr txBox="1"/>
          <p:nvPr>
            <p:ph idx="1" type="body"/>
          </p:nvPr>
        </p:nvSpPr>
        <p:spPr>
          <a:xfrm>
            <a:off x="609600" y="1295400"/>
            <a:ext cx="7918500" cy="363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Time changes result in a local hour gap/overlap:</a:t>
            </a:r>
            <a:endParaRPr/>
          </a:p>
        </p:txBody>
      </p:sp>
      <p:graphicFrame>
        <p:nvGraphicFramePr>
          <p:cNvPr id="3056" name="Google Shape;3056;p325"/>
          <p:cNvGraphicFramePr/>
          <p:nvPr/>
        </p:nvGraphicFramePr>
        <p:xfrm>
          <a:off x="762000" y="1752600"/>
          <a:ext cx="3000000" cy="3000000"/>
        </p:xfrm>
        <a:graphic>
          <a:graphicData uri="http://schemas.openxmlformats.org/drawingml/2006/table">
            <a:tbl>
              <a:tblPr>
                <a:noFill/>
                <a:tableStyleId>{A0095474-483F-4493-A76D-1D2E1571B2CC}</a:tableStyleId>
              </a:tblPr>
              <a:tblGrid>
                <a:gridCol w="2463800"/>
                <a:gridCol w="2463800"/>
                <a:gridCol w="2463800"/>
              </a:tblGrid>
              <a:tr h="579425">
                <a:tc>
                  <a:txBody>
                    <a:bodyPr/>
                    <a:lstStyle/>
                    <a:p>
                      <a:pPr indent="0" lvl="0" marL="0" marR="0" rtl="0" algn="l">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Sunday, March 9, 2014 (New York)</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Local time</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UTC Offset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r>
              <a:tr h="3698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1:59:58 AM</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UTC-5h EST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3714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1:59:59 AM</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UTC-5h EST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r h="3714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2:00:00 -&gt; 3:00:00</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UTC-4h EDT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3698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3:00:01 AM</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UTC-4h EDT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bl>
          </a:graphicData>
        </a:graphic>
      </p:graphicFrame>
      <p:sp>
        <p:nvSpPr>
          <p:cNvPr id="3057" name="Google Shape;3057;p325"/>
          <p:cNvSpPr/>
          <p:nvPr/>
        </p:nvSpPr>
        <p:spPr>
          <a:xfrm>
            <a:off x="685800" y="3048000"/>
            <a:ext cx="2133600" cy="523800"/>
          </a:xfrm>
          <a:prstGeom prst="wedgeRectCallout">
            <a:avLst>
              <a:gd fmla="val 25691" name="adj1"/>
              <a:gd fmla="val 713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Starting DST causes a one hour gap.</a:t>
            </a:r>
            <a:endParaRPr/>
          </a:p>
        </p:txBody>
      </p:sp>
      <p:graphicFrame>
        <p:nvGraphicFramePr>
          <p:cNvPr id="3058" name="Google Shape;3058;p325"/>
          <p:cNvGraphicFramePr/>
          <p:nvPr/>
        </p:nvGraphicFramePr>
        <p:xfrm>
          <a:off x="762000" y="4048125"/>
          <a:ext cx="3000000" cy="3000000"/>
        </p:xfrm>
        <a:graphic>
          <a:graphicData uri="http://schemas.openxmlformats.org/drawingml/2006/table">
            <a:tbl>
              <a:tblPr>
                <a:noFill/>
                <a:tableStyleId>{A0095474-483F-4493-A76D-1D2E1571B2CC}</a:tableStyleId>
              </a:tblPr>
              <a:tblGrid>
                <a:gridCol w="2463800"/>
                <a:gridCol w="2463800"/>
                <a:gridCol w="2463800"/>
              </a:tblGrid>
              <a:tr h="579425">
                <a:tc>
                  <a:txBody>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Sunday, November 2, 2014 (New York)</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Local time</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UTC Offset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r>
              <a:tr h="3698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1:59:58 AM</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UTC-4h EST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3714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1:59:59 AM</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UTC-4h EST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r h="3714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2:00:00 -&gt; 1:00:00</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UTC-5h EDT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3698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1:00:01 AM</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UTC-5h EDT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bl>
          </a:graphicData>
        </a:graphic>
      </p:graphicFrame>
      <p:sp>
        <p:nvSpPr>
          <p:cNvPr id="3059" name="Google Shape;3059;p325"/>
          <p:cNvSpPr/>
          <p:nvPr/>
        </p:nvSpPr>
        <p:spPr>
          <a:xfrm>
            <a:off x="685800" y="5343525"/>
            <a:ext cx="2133600" cy="523800"/>
          </a:xfrm>
          <a:prstGeom prst="wedgeRectCallout">
            <a:avLst>
              <a:gd fmla="val 25691" name="adj1"/>
              <a:gd fmla="val 713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Ending DST causes a one hour overlap.</a:t>
            </a:r>
            <a:endParaRPr/>
          </a:p>
        </p:txBody>
      </p:sp>
      <p:sp>
        <p:nvSpPr>
          <p:cNvPr id="3060" name="Google Shape;3060;p3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5" name="Shape 3065"/>
        <p:cNvGrpSpPr/>
        <p:nvPr/>
      </p:nvGrpSpPr>
      <p:grpSpPr>
        <a:xfrm>
          <a:off x="0" y="0"/>
          <a:ext cx="0" cy="0"/>
          <a:chOff x="0" y="0"/>
          <a:chExt cx="0" cy="0"/>
        </a:xfrm>
      </p:grpSpPr>
      <p:sp>
        <p:nvSpPr>
          <p:cNvPr id="3066" name="Google Shape;3066;p326"/>
          <p:cNvSpPr txBox="1"/>
          <p:nvPr/>
        </p:nvSpPr>
        <p:spPr>
          <a:xfrm>
            <a:off x="609600" y="2133600"/>
            <a:ext cx="7924800" cy="9144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67" name="Google Shape;3067;p326"/>
          <p:cNvSpPr txBox="1"/>
          <p:nvPr/>
        </p:nvSpPr>
        <p:spPr>
          <a:xfrm>
            <a:off x="609600" y="4343400"/>
            <a:ext cx="7924800" cy="9144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68" name="Google Shape;3068;p32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Modeling Time Zones</a:t>
            </a:r>
            <a:endParaRPr/>
          </a:p>
        </p:txBody>
      </p:sp>
      <p:sp>
        <p:nvSpPr>
          <p:cNvPr id="3069" name="Google Shape;3069;p326"/>
          <p:cNvSpPr txBox="1"/>
          <p:nvPr>
            <p:ph idx="1" type="body"/>
          </p:nvPr>
        </p:nvSpPr>
        <p:spPr>
          <a:xfrm>
            <a:off x="609600" y="1447800"/>
            <a:ext cx="7918500" cy="4470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ZoneId</a:t>
            </a:r>
            <a:r>
              <a:rPr b="0" i="0" lang="en-US" sz="2200" u="none" cap="none" strike="noStrike">
                <a:solidFill>
                  <a:schemeClr val="dk1"/>
                </a:solidFill>
                <a:latin typeface="Arial"/>
                <a:ea typeface="Arial"/>
                <a:cs typeface="Arial"/>
                <a:sym typeface="Arial"/>
              </a:rPr>
              <a:t>: Is a specific location or offset relative to UTC</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ZoneId nyTZ = ZoneId.of("America/New_York");</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ZoneId EST = ZoneId.of("US/Eastern");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ZoneId Romeo = ZoneId.of("Europe/London");</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ZoneOffset</a:t>
            </a:r>
            <a:r>
              <a:rPr b="0" i="0" lang="en-US" sz="2200" u="none" cap="none" strike="noStrike">
                <a:solidFill>
                  <a:schemeClr val="dk1"/>
                </a:solidFill>
                <a:latin typeface="Arial"/>
                <a:ea typeface="Arial"/>
                <a:cs typeface="Arial"/>
                <a:sym typeface="Arial"/>
              </a:rPr>
              <a:t>: Extends </a:t>
            </a:r>
            <a:r>
              <a:rPr b="0" i="0" lang="en-US" sz="2200" u="none" cap="none" strike="noStrike">
                <a:solidFill>
                  <a:schemeClr val="dk1"/>
                </a:solidFill>
                <a:latin typeface="Courier New"/>
                <a:ea typeface="Courier New"/>
                <a:cs typeface="Courier New"/>
                <a:sym typeface="Courier New"/>
              </a:rPr>
              <a:t>ZoneId</a:t>
            </a:r>
            <a:r>
              <a:rPr b="0" i="0" lang="en-US" sz="2200" u="none" cap="none" strike="noStrike">
                <a:solidFill>
                  <a:schemeClr val="dk1"/>
                </a:solidFill>
                <a:latin typeface="Arial"/>
                <a:ea typeface="Arial"/>
                <a:cs typeface="Arial"/>
                <a:sym typeface="Arial"/>
              </a:rPr>
              <a:t>; specifies the actual time difference from UTC</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ZoneOffset USEast = ZoneOffset.of("-5");</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ZoneOffset Nepal = ZoneOffset.ofHoursMinutes(5, 45);</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ZoneId EST = ZoneId.ofOffset("UTC", USEast);</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ZoneRules</a:t>
            </a:r>
            <a:r>
              <a:rPr b="0" i="0" lang="en-US" sz="2200" u="none" cap="none" strike="noStrike">
                <a:solidFill>
                  <a:schemeClr val="dk1"/>
                </a:solidFill>
                <a:latin typeface="Arial"/>
                <a:ea typeface="Arial"/>
                <a:cs typeface="Arial"/>
                <a:sym typeface="Arial"/>
              </a:rPr>
              <a:t>: Is the class used to determine offsets</a:t>
            </a:r>
            <a:endParaRPr/>
          </a:p>
        </p:txBody>
      </p:sp>
      <p:sp>
        <p:nvSpPr>
          <p:cNvPr id="3070" name="Google Shape;3070;p32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5" name="Shape 3075"/>
        <p:cNvGrpSpPr/>
        <p:nvPr/>
      </p:nvGrpSpPr>
      <p:grpSpPr>
        <a:xfrm>
          <a:off x="0" y="0"/>
          <a:ext cx="0" cy="0"/>
          <a:chOff x="0" y="0"/>
          <a:chExt cx="0" cy="0"/>
        </a:xfrm>
      </p:grpSpPr>
      <p:sp>
        <p:nvSpPr>
          <p:cNvPr id="3076" name="Google Shape;3076;p327"/>
          <p:cNvSpPr txBox="1"/>
          <p:nvPr/>
        </p:nvSpPr>
        <p:spPr>
          <a:xfrm>
            <a:off x="609600" y="4724400"/>
            <a:ext cx="7924800" cy="7620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77" name="Google Shape;3077;p327"/>
          <p:cNvSpPr txBox="1"/>
          <p:nvPr/>
        </p:nvSpPr>
        <p:spPr>
          <a:xfrm>
            <a:off x="609600" y="1936750"/>
            <a:ext cx="7924800" cy="2635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78" name="Google Shape;3078;p32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Creating </a:t>
            </a:r>
            <a:r>
              <a:rPr b="1" i="0" lang="en-US" sz="2600" u="none" cap="none" strike="noStrike">
                <a:solidFill>
                  <a:schemeClr val="dk1"/>
                </a:solidFill>
                <a:latin typeface="Courier New"/>
                <a:ea typeface="Courier New"/>
                <a:cs typeface="Courier New"/>
                <a:sym typeface="Courier New"/>
              </a:rPr>
              <a:t>ZonedDateTime</a:t>
            </a:r>
            <a:r>
              <a:rPr b="1" i="0" lang="en-US" sz="2600" u="none" cap="none" strike="noStrike">
                <a:solidFill>
                  <a:schemeClr val="dk1"/>
                </a:solidFill>
                <a:latin typeface="Arial"/>
                <a:ea typeface="Arial"/>
                <a:cs typeface="Arial"/>
                <a:sym typeface="Arial"/>
              </a:rPr>
              <a:t> Objects</a:t>
            </a:r>
            <a:endParaRPr/>
          </a:p>
        </p:txBody>
      </p:sp>
      <p:sp>
        <p:nvSpPr>
          <p:cNvPr id="3079" name="Google Shape;3079;p327"/>
          <p:cNvSpPr txBox="1"/>
          <p:nvPr>
            <p:ph idx="1" type="body"/>
          </p:nvPr>
        </p:nvSpPr>
        <p:spPr>
          <a:xfrm>
            <a:off x="609600" y="1295400"/>
            <a:ext cx="7918500" cy="4241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Stores </a:t>
            </a:r>
            <a:r>
              <a:rPr b="0" i="0" lang="en-US" sz="2200" u="none" cap="none" strike="noStrike">
                <a:solidFill>
                  <a:schemeClr val="dk1"/>
                </a:solidFill>
                <a:latin typeface="Courier New"/>
                <a:ea typeface="Courier New"/>
                <a:cs typeface="Courier New"/>
                <a:sym typeface="Courier New"/>
              </a:rPr>
              <a:t>LocalDateTime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ZoneId</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ZoneOffset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ZoneId USEast = ZoneId.of("America/New_York");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 date = LocalDate.of(2014, MARCH, 23);</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LocalTime time = LocalTime.of(9, 30);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LocalDateTime dateTime = LocalDateTime.of(date, time);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courseStart = ZonedDateTime.of(date, time, USEast);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hereNow = ZonedDateTime.now(USEast).truncatedTo(MINUTES);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System.out.println("Here now:         " + hereNow);</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System.out.println("Course start:     " + courseStart);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newCourseStart = courseStart.plusDays(2).minusMinutes(30);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System.out.println("New Course Start: " + newCourseStart);</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Here now:         2014-02-19 T 17:00 -05:00[America/New_York]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Course start:     2014-03-23 T 09:30 -04:00[America/New_York]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New Course Start: 2014-03-25 T 09:00 -04:00[America/New_York]</a:t>
            </a:r>
            <a:endParaRPr/>
          </a:p>
        </p:txBody>
      </p:sp>
      <p:sp>
        <p:nvSpPr>
          <p:cNvPr id="3080" name="Google Shape;3080;p327"/>
          <p:cNvSpPr/>
          <p:nvPr/>
        </p:nvSpPr>
        <p:spPr>
          <a:xfrm>
            <a:off x="4343400" y="5638800"/>
            <a:ext cx="2438400" cy="523800"/>
          </a:xfrm>
          <a:prstGeom prst="wedgeRectCallout">
            <a:avLst>
              <a:gd fmla="val 1644" name="adj1"/>
              <a:gd fmla="val -859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Space added to make the fields more clear</a:t>
            </a:r>
            <a:endParaRPr/>
          </a:p>
        </p:txBody>
      </p:sp>
      <p:sp>
        <p:nvSpPr>
          <p:cNvPr id="3081" name="Google Shape;3081;p3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6" name="Shape 3086"/>
        <p:cNvGrpSpPr/>
        <p:nvPr/>
      </p:nvGrpSpPr>
      <p:grpSpPr>
        <a:xfrm>
          <a:off x="0" y="0"/>
          <a:ext cx="0" cy="0"/>
          <a:chOff x="0" y="0"/>
          <a:chExt cx="0" cy="0"/>
        </a:xfrm>
      </p:grpSpPr>
      <p:sp>
        <p:nvSpPr>
          <p:cNvPr id="3087" name="Google Shape;3087;p328"/>
          <p:cNvSpPr txBox="1"/>
          <p:nvPr/>
        </p:nvSpPr>
        <p:spPr>
          <a:xfrm>
            <a:off x="609600" y="4419600"/>
            <a:ext cx="7924800" cy="6096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88" name="Google Shape;3088;p328"/>
          <p:cNvSpPr txBox="1"/>
          <p:nvPr/>
        </p:nvSpPr>
        <p:spPr>
          <a:xfrm>
            <a:off x="609600" y="2438400"/>
            <a:ext cx="7924800" cy="18288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89" name="Google Shape;3089;p32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a:t>
            </a:r>
            <a:r>
              <a:rPr b="1" i="0" lang="en-US" sz="2600" u="none" cap="none" strike="noStrike">
                <a:solidFill>
                  <a:schemeClr val="dk1"/>
                </a:solidFill>
                <a:latin typeface="Courier New"/>
                <a:ea typeface="Courier New"/>
                <a:cs typeface="Courier New"/>
                <a:sym typeface="Courier New"/>
              </a:rPr>
              <a:t>ZonedDateTime</a:t>
            </a:r>
            <a:r>
              <a:rPr b="1" i="0" lang="en-US" sz="2600" u="none" cap="none" strike="noStrike">
                <a:solidFill>
                  <a:schemeClr val="dk1"/>
                </a:solidFill>
                <a:latin typeface="Arial"/>
                <a:ea typeface="Arial"/>
                <a:cs typeface="Arial"/>
                <a:sym typeface="Arial"/>
              </a:rPr>
              <a:t> Gaps/Overlaps</a:t>
            </a:r>
            <a:endParaRPr/>
          </a:p>
        </p:txBody>
      </p:sp>
      <p:sp>
        <p:nvSpPr>
          <p:cNvPr id="3090" name="Google Shape;3090;p328"/>
          <p:cNvSpPr txBox="1"/>
          <p:nvPr>
            <p:ph idx="1" type="body"/>
          </p:nvPr>
        </p:nvSpPr>
        <p:spPr>
          <a:xfrm>
            <a:off x="609600" y="1447800"/>
            <a:ext cx="7918500" cy="4586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a meeting date the day before daylight savings (2AM on March 9</a:t>
            </a:r>
            <a:r>
              <a:rPr b="0" baseline="30000" i="0" lang="en-US" sz="2200" u="none">
                <a:solidFill>
                  <a:schemeClr val="dk1"/>
                </a:solidFill>
                <a:latin typeface="Arial"/>
                <a:ea typeface="Arial"/>
                <a:cs typeface="Arial"/>
                <a:sym typeface="Arial"/>
              </a:rPr>
              <a:t>th</a:t>
            </a:r>
            <a:r>
              <a:rPr b="0" i="0" lang="en-US" sz="2200" u="none">
                <a:solidFill>
                  <a:schemeClr val="dk1"/>
                </a:solidFill>
                <a:latin typeface="Arial"/>
                <a:ea typeface="Arial"/>
                <a:cs typeface="Arial"/>
                <a:sym typeface="Arial"/>
              </a:rPr>
              <a:t>), what happens if the meeting is moved out by a day?</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DST Begins March 9th, 2014</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 meetDate = LocalDate.of(2014, MARCH, 8);</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LocalTime meetTime = LocalTime.of(16, 00);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meeting = ZonedDateTime.of(meetDate, meetTime, USEast);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System.out.println("meeting time:     " + meeting);</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newMeeting = meeting.plusDays(1);</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System.out.println("new meeting time: " + newMeeting</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meeting time:     2014-03-08 16:00 -05:00[America/New_York]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new meeting time: 2014-03-09 16:00 -04:00[America/New_York]</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local time is not changed, and the offset is managed correctly.</a:t>
            </a:r>
            <a:endParaRPr/>
          </a:p>
        </p:txBody>
      </p:sp>
      <p:sp>
        <p:nvSpPr>
          <p:cNvPr id="3091" name="Google Shape;3091;p32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6" name="Shape 3096"/>
        <p:cNvGrpSpPr/>
        <p:nvPr/>
      </p:nvGrpSpPr>
      <p:grpSpPr>
        <a:xfrm>
          <a:off x="0" y="0"/>
          <a:ext cx="0" cy="0"/>
          <a:chOff x="0" y="0"/>
          <a:chExt cx="0" cy="0"/>
        </a:xfrm>
      </p:grpSpPr>
      <p:sp>
        <p:nvSpPr>
          <p:cNvPr id="3097" name="Google Shape;3097;p329"/>
          <p:cNvSpPr txBox="1"/>
          <p:nvPr/>
        </p:nvSpPr>
        <p:spPr>
          <a:xfrm>
            <a:off x="457200" y="3124200"/>
            <a:ext cx="8077200" cy="20574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98" name="Google Shape;3098;p32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ZoneRules</a:t>
            </a:r>
            <a:endParaRPr/>
          </a:p>
        </p:txBody>
      </p:sp>
      <p:sp>
        <p:nvSpPr>
          <p:cNvPr id="3099" name="Google Shape;3099;p329"/>
          <p:cNvSpPr txBox="1"/>
          <p:nvPr>
            <p:ph idx="1" type="body"/>
          </p:nvPr>
        </p:nvSpPr>
        <p:spPr>
          <a:xfrm>
            <a:off x="609600" y="1447800"/>
            <a:ext cx="7918500" cy="4438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Each time zone (</a:t>
            </a:r>
            <a:r>
              <a:rPr b="0" i="0" lang="en-US" sz="2200" u="none" cap="none" strike="noStrike">
                <a:solidFill>
                  <a:schemeClr val="dk1"/>
                </a:solidFill>
                <a:latin typeface="Courier New"/>
                <a:ea typeface="Courier New"/>
                <a:cs typeface="Courier New"/>
                <a:sym typeface="Courier New"/>
              </a:rPr>
              <a:t>ZoneId</a:t>
            </a:r>
            <a:r>
              <a:rPr b="0" i="0" lang="en-US" sz="2200" u="none" cap="none" strike="noStrike">
                <a:solidFill>
                  <a:schemeClr val="dk1"/>
                </a:solidFill>
                <a:latin typeface="Arial"/>
                <a:ea typeface="Arial"/>
                <a:cs typeface="Arial"/>
                <a:sym typeface="Arial"/>
              </a:rPr>
              <a:t>) has a set of rules that are part of the JDK.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Date or times that land on time changes can be determined by using the rules.</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Ask the rules if there was a gap or overlap</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ZoneId USEast = ZoneId.of("America/New_York");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LocalDateTime lateNight = LocalDateTime.of(2014, MARCH, 9, 2, 30);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ZoneOffsetTransition zot = USEast.getRules().getTransition(lateNight);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if (zot != null)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if (zot.isGap()) System.out.println("gap");</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if (zot.isOverlap()) System.out.println("overlap");</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Given the code above, what will print?</a:t>
            </a:r>
            <a:endParaRPr/>
          </a:p>
        </p:txBody>
      </p:sp>
      <p:sp>
        <p:nvSpPr>
          <p:cNvPr id="3100" name="Google Shape;3100;p3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5" name="Shape 3105"/>
        <p:cNvGrpSpPr/>
        <p:nvPr/>
      </p:nvGrpSpPr>
      <p:grpSpPr>
        <a:xfrm>
          <a:off x="0" y="0"/>
          <a:ext cx="0" cy="0"/>
          <a:chOff x="0" y="0"/>
          <a:chExt cx="0" cy="0"/>
        </a:xfrm>
      </p:grpSpPr>
      <p:sp>
        <p:nvSpPr>
          <p:cNvPr id="3106" name="Google Shape;3106;p330"/>
          <p:cNvSpPr txBox="1"/>
          <p:nvPr/>
        </p:nvSpPr>
        <p:spPr>
          <a:xfrm>
            <a:off x="609600" y="4648200"/>
            <a:ext cx="7924800" cy="14478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07" name="Google Shape;3107;p330"/>
          <p:cNvSpPr txBox="1"/>
          <p:nvPr/>
        </p:nvSpPr>
        <p:spPr>
          <a:xfrm>
            <a:off x="609600" y="2819400"/>
            <a:ext cx="7924800" cy="11430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08" name="Google Shape;3108;p33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Across Time Zones</a:t>
            </a:r>
            <a:endParaRPr/>
          </a:p>
        </p:txBody>
      </p:sp>
      <p:sp>
        <p:nvSpPr>
          <p:cNvPr id="3109" name="Google Shape;3109;p330"/>
          <p:cNvSpPr txBox="1"/>
          <p:nvPr>
            <p:ph idx="1" type="body"/>
          </p:nvPr>
        </p:nvSpPr>
        <p:spPr>
          <a:xfrm>
            <a:off x="609600" y="1219200"/>
            <a:ext cx="7918500" cy="4845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OffsetDateTime</a:t>
            </a:r>
            <a:r>
              <a:rPr b="0" i="0" lang="en-US" sz="2200" u="none">
                <a:solidFill>
                  <a:schemeClr val="dk1"/>
                </a:solidFill>
                <a:latin typeface="Arial"/>
                <a:ea typeface="Arial"/>
                <a:cs typeface="Arial"/>
                <a:sym typeface="Arial"/>
              </a:rPr>
              <a:t> class stores a </a:t>
            </a:r>
            <a:r>
              <a:rPr b="0" i="0" lang="en-US" sz="2200" u="none">
                <a:solidFill>
                  <a:schemeClr val="dk1"/>
                </a:solidFill>
                <a:latin typeface="Courier New"/>
                <a:ea typeface="Courier New"/>
                <a:cs typeface="Courier New"/>
                <a:sym typeface="Courier New"/>
              </a:rPr>
              <a:t>LocalDateTime</a:t>
            </a:r>
            <a:r>
              <a:rPr b="0" i="0" lang="en-US" sz="2200" u="none">
                <a:solidFill>
                  <a:schemeClr val="dk1"/>
                </a:solidFill>
                <a:latin typeface="Arial"/>
                <a:ea typeface="Arial"/>
                <a:cs typeface="Arial"/>
                <a:sym typeface="Arial"/>
              </a:rPr>
              <a:t> and </a:t>
            </a:r>
            <a:r>
              <a:rPr b="0" i="0" lang="en-US" sz="2200" u="none">
                <a:solidFill>
                  <a:schemeClr val="dk1"/>
                </a:solidFill>
                <a:latin typeface="Courier New"/>
                <a:ea typeface="Courier New"/>
                <a:cs typeface="Courier New"/>
                <a:sym typeface="Courier New"/>
              </a:rPr>
              <a:t>ZoneOffset</a:t>
            </a:r>
            <a:r>
              <a:rPr b="0" i="0" lang="en-US" sz="2200" u="non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This is useful for determining </a:t>
            </a:r>
            <a:r>
              <a:rPr b="0" i="0" lang="en-US" sz="2200" u="none" cap="none" strike="noStrike">
                <a:solidFill>
                  <a:schemeClr val="dk1"/>
                </a:solidFill>
                <a:latin typeface="Courier New"/>
                <a:ea typeface="Courier New"/>
                <a:cs typeface="Courier New"/>
                <a:sym typeface="Courier New"/>
              </a:rPr>
              <a:t>ZonedDateTimes</a:t>
            </a:r>
            <a:r>
              <a:rPr b="0" i="0" lang="en-US" sz="2200" u="none" cap="none" strike="noStrike">
                <a:solidFill>
                  <a:schemeClr val="dk1"/>
                </a:solidFill>
                <a:latin typeface="Arial"/>
                <a:ea typeface="Arial"/>
                <a:cs typeface="Arial"/>
                <a:sym typeface="Arial"/>
              </a:rPr>
              <a:t> across time zones.</a:t>
            </a:r>
            <a:endParaRPr/>
          </a:p>
          <a:p>
            <a:pPr indent="7937" lvl="0" marL="7937" marR="0" rtl="0" algn="l">
              <a:lnSpc>
                <a:spcPct val="100000"/>
              </a:lnSpc>
              <a:spcBef>
                <a:spcPts val="200"/>
              </a:spcBef>
              <a:spcAft>
                <a:spcPts val="0"/>
              </a:spcAft>
              <a:buClr>
                <a:srgbClr val="000000"/>
              </a:buClr>
              <a:buSzPts val="1000"/>
              <a:buFont typeface="Arial"/>
              <a:buNone/>
            </a:pPr>
            <a:r>
              <a:t/>
            </a:r>
            <a:endParaRPr b="0" i="0" sz="10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LocalDateTime meeting = LocalDateTime.of(2014, JUNE, 13, 12, 30);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ZoneId SanFran = ZoneId.of("America/Los_Angeles");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staffCall = ZonedDateTime.of(meeting, SanFran);</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OffsetDateTime = staffCall.toOffsetDateTime();</a:t>
            </a:r>
            <a:endParaRPr/>
          </a:p>
          <a:p>
            <a:pPr indent="7937" lvl="0" marL="7937" marR="0" rtl="0" algn="l">
              <a:lnSpc>
                <a:spcPct val="100000"/>
              </a:lnSpc>
              <a:spcBef>
                <a:spcPts val="200"/>
              </a:spcBef>
              <a:spcAft>
                <a:spcPts val="0"/>
              </a:spcAft>
              <a:buClr>
                <a:srgbClr val="000000"/>
              </a:buClr>
              <a:buSzPts val="1000"/>
              <a:buFont typeface="Arial"/>
              <a:buNone/>
            </a:pPr>
            <a:r>
              <a:t/>
            </a:r>
            <a:endParaRPr b="0" i="0" sz="10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offset is used to calculate date/time using zone rules:</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ZoneId London = ZoneId.of("Europe/London");</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OffsetDateTime staffCallOffset = staffCall.toOffsetDateTime();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staffCallUK = staffCallOffset.atZoneSameInstant(London);</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System.out.println("Staff call (Pacific) is at: " + staffCall);</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System.out.println("Staff call (UK) is at:      " + staffCallLondon);</a:t>
            </a:r>
            <a:endParaRPr/>
          </a:p>
        </p:txBody>
      </p:sp>
      <p:sp>
        <p:nvSpPr>
          <p:cNvPr id="3110" name="Google Shape;3110;p3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5" name="Shape 3115"/>
        <p:cNvGrpSpPr/>
        <p:nvPr/>
      </p:nvGrpSpPr>
      <p:grpSpPr>
        <a:xfrm>
          <a:off x="0" y="0"/>
          <a:ext cx="0" cy="0"/>
          <a:chOff x="0" y="0"/>
          <a:chExt cx="0" cy="0"/>
        </a:xfrm>
      </p:grpSpPr>
      <p:sp>
        <p:nvSpPr>
          <p:cNvPr id="3116" name="Google Shape;3116;p33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Date and Time Methods</a:t>
            </a:r>
            <a:endParaRPr/>
          </a:p>
        </p:txBody>
      </p:sp>
      <p:graphicFrame>
        <p:nvGraphicFramePr>
          <p:cNvPr id="3117" name="Google Shape;3117;p331"/>
          <p:cNvGraphicFramePr/>
          <p:nvPr/>
        </p:nvGraphicFramePr>
        <p:xfrm>
          <a:off x="609600" y="990600"/>
          <a:ext cx="3000000" cy="3000000"/>
        </p:xfrm>
        <a:graphic>
          <a:graphicData uri="http://schemas.openxmlformats.org/drawingml/2006/table">
            <a:tbl>
              <a:tblPr>
                <a:noFill/>
                <a:tableStyleId>{A0095474-483F-4493-A76D-1D2E1571B2CC}</a:tableStyleId>
              </a:tblPr>
              <a:tblGrid>
                <a:gridCol w="1447800"/>
                <a:gridCol w="3262300"/>
                <a:gridCol w="3208325"/>
              </a:tblGrid>
              <a:tr h="371475">
                <a:tc>
                  <a:txBody>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Prefix</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Example</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Use</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2"/>
                    </a:solidFill>
                  </a:tcPr>
                </a:tc>
              </a:tr>
              <a:tr h="51752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now</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today = LocalDate.now()</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Creates an instance using the system clock</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51752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of</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meet = LocalTime.of(13, 30)</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Creates an instance by using the parameters passed</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r h="37147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get</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today.get(DAY_OF_WEEK)</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Returns part of the state of the target</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51752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with</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meet.withHour(12)</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Returns a copy of the target object with one element changed</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r h="519100">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plus, minus</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nextWeek.plusDays(7)</a:t>
                      </a:r>
                      <a:br>
                        <a:rPr b="0" i="0" lang="en-US" sz="1400" u="none">
                          <a:solidFill>
                            <a:srgbClr val="000000"/>
                          </a:solidFill>
                          <a:latin typeface="Courier New"/>
                          <a:ea typeface="Courier New"/>
                          <a:cs typeface="Courier New"/>
                          <a:sym typeface="Courier New"/>
                        </a:rPr>
                      </a:br>
                      <a:r>
                        <a:rPr b="0" i="0" lang="en-US" sz="1400" u="none">
                          <a:solidFill>
                            <a:srgbClr val="000000"/>
                          </a:solidFill>
                          <a:latin typeface="Courier New"/>
                          <a:ea typeface="Courier New"/>
                          <a:cs typeface="Courier New"/>
                          <a:sym typeface="Courier New"/>
                        </a:rPr>
                        <a:t>sooner.minusMinutes(30)</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Returns a copy of the object with the amount  added or subtracted</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51752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meet.toSecondOfDay()</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Converts this object to another type. Here returns </a:t>
                      </a:r>
                      <a:r>
                        <a:rPr b="0" i="0" lang="en-US" sz="1400" u="none">
                          <a:solidFill>
                            <a:srgbClr val="000000"/>
                          </a:solidFill>
                          <a:latin typeface="Courier New"/>
                          <a:ea typeface="Courier New"/>
                          <a:cs typeface="Courier New"/>
                          <a:sym typeface="Courier New"/>
                        </a:rPr>
                        <a:t>int</a:t>
                      </a:r>
                      <a:r>
                        <a:rPr b="0" i="0" lang="en-US" sz="1400" u="none">
                          <a:solidFill>
                            <a:srgbClr val="000000"/>
                          </a:solidFill>
                          <a:latin typeface="Arial"/>
                          <a:ea typeface="Arial"/>
                          <a:cs typeface="Arial"/>
                          <a:sym typeface="Arial"/>
                        </a:rPr>
                        <a:t> seconds.</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r h="519100">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at</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today.atTime(13, 30)</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Combines this object with another; returns a </a:t>
                      </a:r>
                      <a:r>
                        <a:rPr b="0" i="0" lang="en-US" sz="1400" u="none">
                          <a:solidFill>
                            <a:srgbClr val="000000"/>
                          </a:solidFill>
                          <a:latin typeface="Courier New"/>
                          <a:ea typeface="Courier New"/>
                          <a:cs typeface="Courier New"/>
                          <a:sym typeface="Courier New"/>
                        </a:rPr>
                        <a:t>LocalDateTime</a:t>
                      </a:r>
                      <a:r>
                        <a:rPr b="0" i="0" lang="en-US" sz="1400" u="none">
                          <a:solidFill>
                            <a:srgbClr val="000000"/>
                          </a:solidFill>
                          <a:latin typeface="Arial"/>
                          <a:ea typeface="Arial"/>
                          <a:cs typeface="Arial"/>
                          <a:sym typeface="Arial"/>
                        </a:rPr>
                        <a:t> object</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51752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until</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today.until</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Calculates the amount of time until another date in terms of the unit</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r h="51752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isBefore, isAfter</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today.isBefore(lastWeek)</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Compares this object with another on the timeline</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CBCB"/>
                    </a:solidFill>
                  </a:tcPr>
                </a:tc>
              </a:tr>
              <a:tr h="371475">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isLeapYear</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Courier New"/>
                        <a:buNone/>
                      </a:pPr>
                      <a:r>
                        <a:rPr b="0" i="0" lang="en-US" sz="1400" u="none">
                          <a:solidFill>
                            <a:srgbClr val="000000"/>
                          </a:solidFill>
                          <a:latin typeface="Courier New"/>
                          <a:ea typeface="Courier New"/>
                          <a:cs typeface="Courier New"/>
                          <a:sym typeface="Courier New"/>
                        </a:rPr>
                        <a:t>today.isLeapYear()</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Checks if this object is a leap year</a:t>
                      </a:r>
                      <a:endParaRPr/>
                    </a:p>
                  </a:txBody>
                  <a:tcPr marT="0" marB="0" marR="102175" marL="1021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E7E7"/>
                    </a:solidFill>
                  </a:tcPr>
                </a:tc>
              </a:tr>
            </a:tbl>
          </a:graphicData>
        </a:graphic>
      </p:graphicFrame>
      <p:sp>
        <p:nvSpPr>
          <p:cNvPr id="3118" name="Google Shape;3118;p3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3" name="Shape 3123"/>
        <p:cNvGrpSpPr/>
        <p:nvPr/>
      </p:nvGrpSpPr>
      <p:grpSpPr>
        <a:xfrm>
          <a:off x="0" y="0"/>
          <a:ext cx="0" cy="0"/>
          <a:chOff x="0" y="0"/>
          <a:chExt cx="0" cy="0"/>
        </a:xfrm>
      </p:grpSpPr>
      <p:sp>
        <p:nvSpPr>
          <p:cNvPr id="3124" name="Google Shape;3124;p332"/>
          <p:cNvSpPr txBox="1"/>
          <p:nvPr/>
        </p:nvSpPr>
        <p:spPr>
          <a:xfrm>
            <a:off x="609600" y="4953000"/>
            <a:ext cx="7924800" cy="838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25" name="Google Shape;3125;p332"/>
          <p:cNvSpPr txBox="1"/>
          <p:nvPr/>
        </p:nvSpPr>
        <p:spPr>
          <a:xfrm>
            <a:off x="609600" y="3124200"/>
            <a:ext cx="7924800" cy="1600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26" name="Google Shape;3126;p33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Date and Time Amounts</a:t>
            </a:r>
            <a:endParaRPr/>
          </a:p>
        </p:txBody>
      </p:sp>
      <p:sp>
        <p:nvSpPr>
          <p:cNvPr id="3127" name="Google Shape;3127;p332"/>
          <p:cNvSpPr txBox="1"/>
          <p:nvPr>
            <p:ph idx="1" type="body"/>
          </p:nvPr>
        </p:nvSpPr>
        <p:spPr>
          <a:xfrm>
            <a:off x="609600" y="1447800"/>
            <a:ext cx="7918500" cy="4316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Instant</a:t>
            </a:r>
            <a:r>
              <a:rPr b="0" i="0" lang="en-US" sz="2200" u="none" cap="none" strike="noStrike">
                <a:solidFill>
                  <a:schemeClr val="dk1"/>
                </a:solidFill>
                <a:latin typeface="Arial"/>
                <a:ea typeface="Arial"/>
                <a:cs typeface="Arial"/>
                <a:sym typeface="Arial"/>
              </a:rPr>
              <a:t> – Stores an instant in time on the time-line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Useful for: timestamps, e.g. login events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Stored as seconds (</a:t>
            </a:r>
            <a:r>
              <a:rPr b="0" i="0" lang="en-US" sz="2000" u="none" cap="none" strike="noStrike">
                <a:solidFill>
                  <a:schemeClr val="dk1"/>
                </a:solidFill>
                <a:latin typeface="Courier New"/>
                <a:ea typeface="Courier New"/>
                <a:cs typeface="Courier New"/>
                <a:sym typeface="Courier New"/>
              </a:rPr>
              <a:t>long</a:t>
            </a:r>
            <a:r>
              <a:rPr b="0" i="0" lang="en-US" sz="2000" u="none" cap="none" strike="noStrike">
                <a:solidFill>
                  <a:schemeClr val="dk1"/>
                </a:solidFill>
                <a:latin typeface="Arial"/>
                <a:ea typeface="Arial"/>
                <a:cs typeface="Arial"/>
                <a:sym typeface="Arial"/>
              </a:rPr>
              <a:t>) and nanoseconds (</a:t>
            </a:r>
            <a:r>
              <a:rPr b="0" i="0" lang="en-US" sz="2000" u="none" cap="none" strike="noStrike">
                <a:solidFill>
                  <a:schemeClr val="dk1"/>
                </a:solidFill>
                <a:latin typeface="Courier New"/>
                <a:ea typeface="Courier New"/>
                <a:cs typeface="Courier New"/>
                <a:sym typeface="Courier New"/>
              </a:rPr>
              <a:t>int</a:t>
            </a:r>
            <a:r>
              <a:rPr b="0" i="0" lang="en-US" sz="20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Methods used to compare before and after</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Instant now = Instant.now();</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Thread.sleep(0,1); // long milliseconds, int nanoseconds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Instant later = Instant.now();</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System.out.println("now is before later? " + now.isBefore(later));</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System.out.println("Now:   " + now);</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System.out.println("Later: " + later);</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now is before later? true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Now:   2014-02-21 T 16:11:34.788 Z</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Later: 2014-02-21 T 16:11:34.789 Z</a:t>
            </a:r>
            <a:endParaRPr/>
          </a:p>
        </p:txBody>
      </p:sp>
      <p:sp>
        <p:nvSpPr>
          <p:cNvPr id="3128" name="Google Shape;3128;p332"/>
          <p:cNvSpPr/>
          <p:nvPr/>
        </p:nvSpPr>
        <p:spPr>
          <a:xfrm>
            <a:off x="4724400" y="5105400"/>
            <a:ext cx="2438400" cy="523800"/>
          </a:xfrm>
          <a:prstGeom prst="wedgeRectCallout">
            <a:avLst>
              <a:gd fmla="val -4009" name="adj1"/>
              <a:gd fmla="val 9101"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toString</a:t>
            </a:r>
            <a:r>
              <a:rPr b="0" i="0" lang="en-US" sz="1400" u="none">
                <a:solidFill>
                  <a:schemeClr val="dk1"/>
                </a:solidFill>
                <a:latin typeface="Arial"/>
                <a:ea typeface="Arial"/>
                <a:cs typeface="Arial"/>
                <a:sym typeface="Arial"/>
              </a:rPr>
              <a:t> includes nanoseconds to three digits</a:t>
            </a:r>
            <a:endParaRPr/>
          </a:p>
        </p:txBody>
      </p:sp>
      <p:sp>
        <p:nvSpPr>
          <p:cNvPr id="3129" name="Google Shape;3129;p33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4" name="Shape 3134"/>
        <p:cNvGrpSpPr/>
        <p:nvPr/>
      </p:nvGrpSpPr>
      <p:grpSpPr>
        <a:xfrm>
          <a:off x="0" y="0"/>
          <a:ext cx="0" cy="0"/>
          <a:chOff x="0" y="0"/>
          <a:chExt cx="0" cy="0"/>
        </a:xfrm>
      </p:grpSpPr>
      <p:sp>
        <p:nvSpPr>
          <p:cNvPr id="3135" name="Google Shape;3135;p333"/>
          <p:cNvSpPr txBox="1"/>
          <p:nvPr/>
        </p:nvSpPr>
        <p:spPr>
          <a:xfrm>
            <a:off x="609600" y="3200400"/>
            <a:ext cx="7924800" cy="18288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6" name="Google Shape;3136;p333"/>
          <p:cNvSpPr txBox="1"/>
          <p:nvPr/>
        </p:nvSpPr>
        <p:spPr>
          <a:xfrm>
            <a:off x="609600" y="5486400"/>
            <a:ext cx="7924800" cy="838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7" name="Google Shape;3137;p33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Period</a:t>
            </a:r>
            <a:endParaRPr/>
          </a:p>
        </p:txBody>
      </p:sp>
      <p:sp>
        <p:nvSpPr>
          <p:cNvPr id="3138" name="Google Shape;3138;p333"/>
          <p:cNvSpPr txBox="1"/>
          <p:nvPr>
            <p:ph idx="1" type="body"/>
          </p:nvPr>
        </p:nvSpPr>
        <p:spPr>
          <a:xfrm>
            <a:off x="609600" y="1447800"/>
            <a:ext cx="7918500" cy="4876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Period</a:t>
            </a:r>
            <a:r>
              <a:rPr b="0" i="0" lang="en-US" sz="2200" u="none">
                <a:solidFill>
                  <a:schemeClr val="dk1"/>
                </a:solidFill>
                <a:latin typeface="Arial"/>
                <a:ea typeface="Arial"/>
                <a:cs typeface="Arial"/>
                <a:sym typeface="Arial"/>
              </a:rPr>
              <a:t> is a class that holds a date-based amount.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Years, months, and days based on the ISO-8601 calendar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Plus and minus work with a conceptual day, thus preserving daylight savings changes</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Period oneDay = Period.ofDays(1);</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System.out.println("Period of one day: " + oneDay);</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LocalDateTime beforeDST = LocalDateTime.of(2014, MARCH, 8, 12, 00);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newYorkTime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ZonedDateTime.of(beforeDST, ZoneId.of("America/New_York"));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System.out.println("Before: " + newYorkTime);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System.out.println("After:  " + newYorkTime.plus(oneDayYear));</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Period of one day: P1D</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Before: 2014-03-08 T 12:00 -05:00[America/New_York]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After:  2014-03-09 T 12:00 -04:00[America/New_York]</a:t>
            </a:r>
            <a:endParaRPr/>
          </a:p>
        </p:txBody>
      </p:sp>
      <p:sp>
        <p:nvSpPr>
          <p:cNvPr id="3139" name="Google Shape;3139;p333"/>
          <p:cNvSpPr/>
          <p:nvPr/>
        </p:nvSpPr>
        <p:spPr>
          <a:xfrm>
            <a:off x="3657600" y="5114925"/>
            <a:ext cx="2895600" cy="523800"/>
          </a:xfrm>
          <a:prstGeom prst="wedgeRectCallout">
            <a:avLst>
              <a:gd fmla="val -2090" name="adj1"/>
              <a:gd fmla="val 2758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time is preserved, because only "days" are added.</a:t>
            </a:r>
            <a:endParaRPr/>
          </a:p>
        </p:txBody>
      </p:sp>
      <p:sp>
        <p:nvSpPr>
          <p:cNvPr id="3140" name="Google Shape;3140;p33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5" name="Shape 3145"/>
        <p:cNvGrpSpPr/>
        <p:nvPr/>
      </p:nvGrpSpPr>
      <p:grpSpPr>
        <a:xfrm>
          <a:off x="0" y="0"/>
          <a:ext cx="0" cy="0"/>
          <a:chOff x="0" y="0"/>
          <a:chExt cx="0" cy="0"/>
        </a:xfrm>
      </p:grpSpPr>
      <p:sp>
        <p:nvSpPr>
          <p:cNvPr id="3146" name="Google Shape;3146;p334"/>
          <p:cNvSpPr txBox="1"/>
          <p:nvPr/>
        </p:nvSpPr>
        <p:spPr>
          <a:xfrm>
            <a:off x="609600" y="5486400"/>
            <a:ext cx="7924800" cy="838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47" name="Google Shape;3147;p334"/>
          <p:cNvSpPr txBox="1"/>
          <p:nvPr/>
        </p:nvSpPr>
        <p:spPr>
          <a:xfrm>
            <a:off x="609600" y="3200400"/>
            <a:ext cx="7924800" cy="18288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48" name="Google Shape;3148;p33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Duration</a:t>
            </a:r>
            <a:endParaRPr/>
          </a:p>
        </p:txBody>
      </p:sp>
      <p:sp>
        <p:nvSpPr>
          <p:cNvPr id="3149" name="Google Shape;3149;p334"/>
          <p:cNvSpPr txBox="1"/>
          <p:nvPr>
            <p:ph idx="1" type="body"/>
          </p:nvPr>
        </p:nvSpPr>
        <p:spPr>
          <a:xfrm>
            <a:off x="609600" y="1447800"/>
            <a:ext cx="7918500" cy="4876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Duration</a:t>
            </a:r>
            <a:r>
              <a:rPr b="0" i="0" lang="en-US" sz="2200" u="none">
                <a:solidFill>
                  <a:schemeClr val="dk1"/>
                </a:solidFill>
                <a:latin typeface="Arial"/>
                <a:ea typeface="Arial"/>
                <a:cs typeface="Arial"/>
                <a:sym typeface="Arial"/>
              </a:rPr>
              <a:t> is a class that stores a time-based amount.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Time is measured in actual seconds and nanoseconds.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Days are treated as 24 hours, and daylight savings is ignored.</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Duration one24hourDay = Duration.ofDays(1);</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System.out.println("Duration of one day: " + one24hourDay);</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beforeDST = LocalDateTime.of(2014, MARCH, 8, 12, 00);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newYorkTime = ZonedDateTime.of(beforeDST, ZoneId.of("America/New_York"));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System.out.println("Before: " + newYorkTime);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System.out.println("After:  " + newYorkTime.plus(one24hourDay));</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Duration of one day: PT24H</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Before: 2014-03-08 T 12:00 -05:00[America/New_York]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After:  2014-03-09 T 13:00 -04:00[America/New_York]</a:t>
            </a:r>
            <a:endParaRPr/>
          </a:p>
        </p:txBody>
      </p:sp>
      <p:sp>
        <p:nvSpPr>
          <p:cNvPr id="3150" name="Google Shape;3150;p334"/>
          <p:cNvSpPr/>
          <p:nvPr/>
        </p:nvSpPr>
        <p:spPr>
          <a:xfrm>
            <a:off x="3733800" y="5114925"/>
            <a:ext cx="3124200" cy="523800"/>
          </a:xfrm>
          <a:prstGeom prst="wedgeRectCallout">
            <a:avLst>
              <a:gd fmla="val -2090" name="adj1"/>
              <a:gd fmla="val 2758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time is not preserved because 24 hours are added.</a:t>
            </a:r>
            <a:endParaRPr/>
          </a:p>
        </p:txBody>
      </p:sp>
      <p:sp>
        <p:nvSpPr>
          <p:cNvPr id="3151" name="Google Shape;3151;p3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7"/>
          <p:cNvSpPr txBox="1"/>
          <p:nvPr/>
        </p:nvSpPr>
        <p:spPr>
          <a:xfrm>
            <a:off x="533400" y="2514600"/>
            <a:ext cx="8077200" cy="1295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5" name="Google Shape;395;p47"/>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Garbage Collection</a:t>
            </a:r>
            <a:endParaRPr/>
          </a:p>
        </p:txBody>
      </p:sp>
      <p:sp>
        <p:nvSpPr>
          <p:cNvPr id="396" name="Google Shape;396;p47"/>
          <p:cNvSpPr txBox="1"/>
          <p:nvPr>
            <p:ph idx="1" type="body"/>
          </p:nvPr>
        </p:nvSpPr>
        <p:spPr>
          <a:xfrm>
            <a:off x="609600" y="1447800"/>
            <a:ext cx="7918450" cy="3860800"/>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an object is instantiated by using the </a:t>
            </a:r>
            <a:r>
              <a:rPr b="0" i="0" lang="en-US" sz="2200" u="none">
                <a:solidFill>
                  <a:schemeClr val="dk1"/>
                </a:solidFill>
                <a:latin typeface="Courier New"/>
                <a:ea typeface="Courier New"/>
                <a:cs typeface="Courier New"/>
                <a:sym typeface="Courier New"/>
              </a:rPr>
              <a:t>new</a:t>
            </a:r>
            <a:r>
              <a:rPr b="0" i="0" lang="en-US" sz="2200" u="none">
                <a:solidFill>
                  <a:schemeClr val="dk1"/>
                </a:solidFill>
                <a:latin typeface="Arial"/>
                <a:ea typeface="Arial"/>
                <a:cs typeface="Arial"/>
                <a:sym typeface="Arial"/>
              </a:rPr>
              <a:t> keyword, memory is allocated for the object. The scope of an object reference depends on where the object is instantiated:</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void someMethod()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Employee e = new Employee();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operations on e</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a:t>
            </a:r>
            <a:r>
              <a:rPr b="0" i="0" lang="en-US" sz="2200" u="none" cap="none" strike="noStrike">
                <a:solidFill>
                  <a:schemeClr val="dk1"/>
                </a:solidFill>
                <a:latin typeface="Courier New"/>
                <a:ea typeface="Courier New"/>
                <a:cs typeface="Courier New"/>
                <a:sym typeface="Courier New"/>
              </a:rPr>
              <a:t>someMethod</a:t>
            </a:r>
            <a:r>
              <a:rPr b="0" i="0" lang="en-US" sz="2200" u="none" cap="none" strike="noStrike">
                <a:solidFill>
                  <a:schemeClr val="dk1"/>
                </a:solidFill>
                <a:latin typeface="Arial"/>
                <a:ea typeface="Arial"/>
                <a:cs typeface="Arial"/>
                <a:sym typeface="Arial"/>
              </a:rPr>
              <a:t> completes, the memory referenced by </a:t>
            </a:r>
            <a:r>
              <a:rPr b="0" i="0" lang="en-US" sz="2200" u="none" cap="none" strike="noStrike">
                <a:solidFill>
                  <a:schemeClr val="dk1"/>
                </a:solidFill>
                <a:latin typeface="Courier New"/>
                <a:ea typeface="Courier New"/>
                <a:cs typeface="Courier New"/>
                <a:sym typeface="Courier New"/>
              </a:rPr>
              <a:t>e</a:t>
            </a:r>
            <a:r>
              <a:rPr b="0" i="0" lang="en-US" sz="2200" u="none" cap="none" strike="noStrike">
                <a:solidFill>
                  <a:schemeClr val="dk1"/>
                </a:solidFill>
                <a:latin typeface="Arial"/>
                <a:ea typeface="Arial"/>
                <a:cs typeface="Arial"/>
                <a:sym typeface="Arial"/>
              </a:rPr>
              <a:t> is no longer accessible.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Java's garbage collector recognizes when an instance is no longer accessible and eligible for collection.</a:t>
            </a:r>
            <a:endParaRPr/>
          </a:p>
        </p:txBody>
      </p:sp>
      <p:sp>
        <p:nvSpPr>
          <p:cNvPr id="397" name="Google Shape;397;p47"/>
          <p:cNvSpPr/>
          <p:nvPr/>
        </p:nvSpPr>
        <p:spPr>
          <a:xfrm>
            <a:off x="3962400" y="3309937"/>
            <a:ext cx="2438400" cy="381000"/>
          </a:xfrm>
          <a:prstGeom prst="wedgeRectCallout">
            <a:avLst>
              <a:gd fmla="val -27885" name="adj1"/>
              <a:gd fmla="val 20388" name="adj2"/>
            </a:avLst>
          </a:prstGeom>
          <a:solidFill>
            <a:srgbClr val="FFFFCC"/>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Object </a:t>
            </a:r>
            <a:r>
              <a:rPr b="0" i="0" lang="en-US" sz="1400" u="none">
                <a:solidFill>
                  <a:schemeClr val="dk1"/>
                </a:solidFill>
                <a:latin typeface="Courier New"/>
                <a:ea typeface="Courier New"/>
                <a:cs typeface="Courier New"/>
                <a:sym typeface="Courier New"/>
              </a:rPr>
              <a:t>e</a:t>
            </a:r>
            <a:r>
              <a:rPr b="0" i="0" lang="en-US" sz="1400" u="none">
                <a:solidFill>
                  <a:schemeClr val="dk1"/>
                </a:solidFill>
                <a:latin typeface="Arial"/>
                <a:ea typeface="Arial"/>
                <a:cs typeface="Arial"/>
                <a:sym typeface="Arial"/>
              </a:rPr>
              <a:t> scope ends here.</a:t>
            </a:r>
            <a:endParaRPr/>
          </a:p>
        </p:txBody>
      </p:sp>
      <p:sp>
        <p:nvSpPr>
          <p:cNvPr id="398" name="Google Shape;398;p4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6" name="Shape 3156"/>
        <p:cNvGrpSpPr/>
        <p:nvPr/>
      </p:nvGrpSpPr>
      <p:grpSpPr>
        <a:xfrm>
          <a:off x="0" y="0"/>
          <a:ext cx="0" cy="0"/>
          <a:chOff x="0" y="0"/>
          <a:chExt cx="0" cy="0"/>
        </a:xfrm>
      </p:grpSpPr>
      <p:sp>
        <p:nvSpPr>
          <p:cNvPr id="3157" name="Google Shape;3157;p335"/>
          <p:cNvSpPr txBox="1"/>
          <p:nvPr/>
        </p:nvSpPr>
        <p:spPr>
          <a:xfrm>
            <a:off x="609600" y="4800600"/>
            <a:ext cx="7924800" cy="1219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58" name="Google Shape;3158;p335"/>
          <p:cNvSpPr txBox="1"/>
          <p:nvPr/>
        </p:nvSpPr>
        <p:spPr>
          <a:xfrm>
            <a:off x="609600" y="2438400"/>
            <a:ext cx="7924800" cy="16764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59" name="Google Shape;3159;p33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Calculating Between Days</a:t>
            </a:r>
            <a:endParaRPr/>
          </a:p>
        </p:txBody>
      </p:sp>
      <p:sp>
        <p:nvSpPr>
          <p:cNvPr id="3160" name="Google Shape;3160;p335"/>
          <p:cNvSpPr txBox="1"/>
          <p:nvPr>
            <p:ph idx="1" type="body"/>
          </p:nvPr>
        </p:nvSpPr>
        <p:spPr>
          <a:xfrm>
            <a:off x="609600" y="1447800"/>
            <a:ext cx="7918500" cy="449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TemporalUnit</a:t>
            </a:r>
            <a:r>
              <a:rPr b="0" i="0" lang="en-US" sz="2200" u="none">
                <a:solidFill>
                  <a:schemeClr val="dk1"/>
                </a:solidFill>
                <a:latin typeface="Arial"/>
                <a:ea typeface="Arial"/>
                <a:cs typeface="Arial"/>
                <a:sym typeface="Arial"/>
              </a:rPr>
              <a:t> is an interface representing a unit of time.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Implemented by the </a:t>
            </a:r>
            <a:r>
              <a:rPr b="0" i="0" lang="en-US" sz="2200" u="none" cap="none" strike="noStrike">
                <a:solidFill>
                  <a:schemeClr val="dk1"/>
                </a:solidFill>
                <a:latin typeface="Courier New"/>
                <a:ea typeface="Courier New"/>
                <a:cs typeface="Courier New"/>
                <a:sym typeface="Courier New"/>
              </a:rPr>
              <a:t>enum</a:t>
            </a:r>
            <a:r>
              <a:rPr b="0" i="0" lang="en-US" sz="2200" u="none" cap="none" strike="noStrike">
                <a:solidFill>
                  <a:schemeClr val="dk1"/>
                </a:solidFill>
                <a:latin typeface="Arial"/>
                <a:ea typeface="Arial"/>
                <a:cs typeface="Arial"/>
                <a:sym typeface="Arial"/>
              </a:rPr>
              <a:t> class </a:t>
            </a:r>
            <a:r>
              <a:rPr b="0" i="0" lang="en-US" sz="2200" u="none" cap="none" strike="noStrike">
                <a:solidFill>
                  <a:schemeClr val="dk1"/>
                </a:solidFill>
                <a:latin typeface="Courier New"/>
                <a:ea typeface="Courier New"/>
                <a:cs typeface="Courier New"/>
                <a:sym typeface="Courier New"/>
              </a:rPr>
              <a:t>ChronoUnit</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import static java.time.temporal.ChronoUnit.*;</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 christmas = LocalDate.of(2014, DECEMBER, 25);</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 today = LocalDate.now();</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long days = </a:t>
            </a:r>
            <a:r>
              <a:rPr b="1" i="0" lang="en-US" sz="1400" u="none">
                <a:solidFill>
                  <a:schemeClr val="dk1"/>
                </a:solidFill>
                <a:latin typeface="Courier New"/>
                <a:ea typeface="Courier New"/>
                <a:cs typeface="Courier New"/>
                <a:sym typeface="Courier New"/>
              </a:rPr>
              <a:t>DAYS</a:t>
            </a:r>
            <a:r>
              <a:rPr b="0" i="0" lang="en-US" sz="1400" u="none">
                <a:solidFill>
                  <a:schemeClr val="dk1"/>
                </a:solidFill>
                <a:latin typeface="Courier New"/>
                <a:ea typeface="Courier New"/>
                <a:cs typeface="Courier New"/>
                <a:sym typeface="Courier New"/>
              </a:rPr>
              <a:t>.between(today, christmas);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System.out.println("There are " + days + " shopping days til Christmas");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b="0" i="0" sz="2200" u="non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Period</a:t>
            </a:r>
            <a:r>
              <a:rPr b="0" i="0" lang="en-US" sz="2200" u="none" cap="none" strike="noStrike">
                <a:solidFill>
                  <a:schemeClr val="dk1"/>
                </a:solidFill>
                <a:latin typeface="Arial"/>
                <a:ea typeface="Arial"/>
                <a:cs typeface="Arial"/>
                <a:sym typeface="Arial"/>
              </a:rPr>
              <a:t> also provides a </a:t>
            </a:r>
            <a:r>
              <a:rPr b="0" i="0" lang="en-US" sz="2200" u="none" cap="none" strike="noStrike">
                <a:solidFill>
                  <a:schemeClr val="dk1"/>
                </a:solidFill>
                <a:latin typeface="Courier New"/>
                <a:ea typeface="Courier New"/>
                <a:cs typeface="Courier New"/>
                <a:sym typeface="Courier New"/>
              </a:rPr>
              <a:t>between</a:t>
            </a:r>
            <a:r>
              <a:rPr b="0" i="0" lang="en-US" sz="2200" u="none" cap="none" strike="noStrike">
                <a:solidFill>
                  <a:schemeClr val="dk1"/>
                </a:solidFill>
                <a:latin typeface="Arial"/>
                <a:ea typeface="Arial"/>
                <a:cs typeface="Arial"/>
                <a:sym typeface="Arial"/>
              </a:rPr>
              <a:t> method</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Period tilXMas = Period.between(today, christmas);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System.out.println("There are " + tilXMas.getMonths()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months and " + tilXMas.getDays()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days til Christmas");</a:t>
            </a:r>
            <a:endParaRPr/>
          </a:p>
        </p:txBody>
      </p:sp>
      <p:sp>
        <p:nvSpPr>
          <p:cNvPr id="3161" name="Google Shape;3161;p3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6" name="Shape 3166"/>
        <p:cNvGrpSpPr/>
        <p:nvPr/>
      </p:nvGrpSpPr>
      <p:grpSpPr>
        <a:xfrm>
          <a:off x="0" y="0"/>
          <a:ext cx="0" cy="0"/>
          <a:chOff x="0" y="0"/>
          <a:chExt cx="0" cy="0"/>
        </a:xfrm>
      </p:grpSpPr>
      <p:sp>
        <p:nvSpPr>
          <p:cNvPr id="3167" name="Google Shape;3167;p336"/>
          <p:cNvSpPr txBox="1"/>
          <p:nvPr/>
        </p:nvSpPr>
        <p:spPr>
          <a:xfrm>
            <a:off x="609600" y="5105400"/>
            <a:ext cx="7924800" cy="10668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68" name="Google Shape;3168;p336"/>
          <p:cNvSpPr txBox="1"/>
          <p:nvPr/>
        </p:nvSpPr>
        <p:spPr>
          <a:xfrm>
            <a:off x="609600" y="2743200"/>
            <a:ext cx="7924800" cy="20574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69" name="Google Shape;3169;p33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Making Dates Pretty</a:t>
            </a:r>
            <a:endParaRPr/>
          </a:p>
        </p:txBody>
      </p:sp>
      <p:sp>
        <p:nvSpPr>
          <p:cNvPr id="3170" name="Google Shape;3170;p336"/>
          <p:cNvSpPr txBox="1"/>
          <p:nvPr>
            <p:ph idx="1" type="body"/>
          </p:nvPr>
        </p:nvSpPr>
        <p:spPr>
          <a:xfrm>
            <a:off x="609600" y="1447800"/>
            <a:ext cx="7918500" cy="4838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DateTimeFormatter</a:t>
            </a:r>
            <a:r>
              <a:rPr b="0" i="0" lang="en-US" sz="2200" u="none">
                <a:solidFill>
                  <a:schemeClr val="dk1"/>
                </a:solidFill>
                <a:latin typeface="Arial"/>
                <a:ea typeface="Arial"/>
                <a:cs typeface="Arial"/>
                <a:sym typeface="Arial"/>
              </a:rPr>
              <a:t> produces formatted date/times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predefined constants, patterns letters, or a localized style</a:t>
            </a:r>
            <a:endParaRPr b="0" i="0" sz="14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240"/>
              </a:spcBef>
              <a:spcAft>
                <a:spcPts val="0"/>
              </a:spcAft>
              <a:buClr>
                <a:srgbClr val="000000"/>
              </a:buClr>
              <a:buSzPts val="1200"/>
              <a:buFont typeface="Arial"/>
              <a:buNone/>
            </a:pPr>
            <a:r>
              <a:t/>
            </a:r>
            <a:endParaRPr b="0" i="0" sz="1200" u="none">
              <a:solidFill>
                <a:schemeClr val="dk1"/>
              </a:solidFill>
              <a:latin typeface="Courier New"/>
              <a:ea typeface="Courier New"/>
              <a:cs typeface="Courier New"/>
              <a:sym typeface="Courier New"/>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ZonedDateTime now = ZonedDateTime.now();</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DateTimeFormatter formatter = DateTimeFormatter.ISO_LOCAL_DATE;</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System.out.println(now.format(formatter));</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formatter = DateTimeFormatter.ISO_ORDINAL_DATE;</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System.out.println(now.format(formatter));</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formatter = DateTimeFormatter.ofPattern("EEEE, MMMM dd, yyyy G, hh:mm a VV");</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System.out.println(now.format(formatter));</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formatter = DateTimeFormatter.ofLocalizedDateTime(FormatStyle.MEDIUM);</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System.out.println(now.format(formatter));</a:t>
            </a:r>
            <a:endParaRPr/>
          </a:p>
          <a:p>
            <a:pPr indent="7937" lvl="0" marL="7937" marR="0" rtl="0" algn="l">
              <a:lnSpc>
                <a:spcPct val="100000"/>
              </a:lnSpc>
              <a:spcBef>
                <a:spcPts val="240"/>
              </a:spcBef>
              <a:spcAft>
                <a:spcPts val="0"/>
              </a:spcAft>
              <a:buClr>
                <a:srgbClr val="000000"/>
              </a:buClr>
              <a:buSzPts val="1200"/>
              <a:buFont typeface="Arial"/>
              <a:buNone/>
            </a:pPr>
            <a:r>
              <a:t/>
            </a:r>
            <a:endParaRPr b="0" i="0" sz="1200" u="none">
              <a:solidFill>
                <a:schemeClr val="dk1"/>
              </a:solidFill>
              <a:latin typeface="Courier New"/>
              <a:ea typeface="Courier New"/>
              <a:cs typeface="Courier New"/>
              <a:sym typeface="Courier New"/>
            </a:endParaRPr>
          </a:p>
          <a:p>
            <a:pPr indent="7937" lvl="0" marL="7937" marR="0" rtl="0" algn="l">
              <a:lnSpc>
                <a:spcPct val="100000"/>
              </a:lnSpc>
              <a:spcBef>
                <a:spcPts val="200"/>
              </a:spcBef>
              <a:spcAft>
                <a:spcPts val="0"/>
              </a:spcAft>
              <a:buClr>
                <a:srgbClr val="000000"/>
              </a:buClr>
              <a:buSzPts val="1000"/>
              <a:buFont typeface="Arial"/>
              <a:buNone/>
            </a:pPr>
            <a:r>
              <a:t/>
            </a:r>
            <a:endParaRPr b="0" i="0" sz="10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2014-02-21</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2014-052-05:00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Friday, February 21, 2014 AD, 03:51 PM America/New_York</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Feb 21, 2014 3:51:51 PM</a:t>
            </a:r>
            <a:endParaRPr/>
          </a:p>
        </p:txBody>
      </p:sp>
      <p:sp>
        <p:nvSpPr>
          <p:cNvPr id="3171" name="Google Shape;3171;p336"/>
          <p:cNvSpPr/>
          <p:nvPr/>
        </p:nvSpPr>
        <p:spPr>
          <a:xfrm>
            <a:off x="2438400" y="5105400"/>
            <a:ext cx="2438400" cy="308100"/>
          </a:xfrm>
          <a:prstGeom prst="wedgeRectCallout">
            <a:avLst>
              <a:gd fmla="val -2090" name="adj1"/>
              <a:gd fmla="val 2758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Year and day of the year</a:t>
            </a:r>
            <a:endParaRPr/>
          </a:p>
        </p:txBody>
      </p:sp>
      <p:sp>
        <p:nvSpPr>
          <p:cNvPr id="3172" name="Google Shape;3172;p336"/>
          <p:cNvSpPr/>
          <p:nvPr/>
        </p:nvSpPr>
        <p:spPr>
          <a:xfrm>
            <a:off x="3657600" y="5943600"/>
            <a:ext cx="2438400" cy="308100"/>
          </a:xfrm>
          <a:prstGeom prst="wedgeRectCallout">
            <a:avLst>
              <a:gd fmla="val -4369" name="adj1"/>
              <a:gd fmla="val 552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FormatStyle.MEDIUM</a:t>
            </a:r>
            <a:endParaRPr/>
          </a:p>
        </p:txBody>
      </p:sp>
      <p:sp>
        <p:nvSpPr>
          <p:cNvPr id="3173" name="Google Shape;3173;p336"/>
          <p:cNvSpPr/>
          <p:nvPr/>
        </p:nvSpPr>
        <p:spPr>
          <a:xfrm>
            <a:off x="6858000" y="2514600"/>
            <a:ext cx="2133600" cy="738300"/>
          </a:xfrm>
          <a:prstGeom prst="wedgeRectCallout">
            <a:avLst>
              <a:gd fmla="val -3151" name="adj1"/>
              <a:gd fmla="val 1699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Predefined </a:t>
            </a:r>
            <a:r>
              <a:rPr b="0" i="0" lang="en-US" sz="1400" u="none">
                <a:solidFill>
                  <a:schemeClr val="dk1"/>
                </a:solidFill>
                <a:latin typeface="Courier New"/>
                <a:ea typeface="Courier New"/>
                <a:cs typeface="Courier New"/>
                <a:sym typeface="Courier New"/>
              </a:rPr>
              <a:t>DateTimeFormatter</a:t>
            </a:r>
            <a:r>
              <a:rPr b="0" i="0" lang="en-US" sz="1400" u="none">
                <a:solidFill>
                  <a:schemeClr val="dk1"/>
                </a:solidFill>
                <a:latin typeface="Arial"/>
                <a:ea typeface="Arial"/>
                <a:cs typeface="Arial"/>
                <a:sym typeface="Arial"/>
              </a:rPr>
              <a:t> constants</a:t>
            </a:r>
            <a:endParaRPr/>
          </a:p>
        </p:txBody>
      </p:sp>
      <p:sp>
        <p:nvSpPr>
          <p:cNvPr id="3174" name="Google Shape;3174;p336"/>
          <p:cNvSpPr/>
          <p:nvPr/>
        </p:nvSpPr>
        <p:spPr>
          <a:xfrm>
            <a:off x="5715000" y="3505200"/>
            <a:ext cx="2133600" cy="308100"/>
          </a:xfrm>
          <a:prstGeom prst="wedgeRectCallout">
            <a:avLst>
              <a:gd fmla="val -5273" name="adj1"/>
              <a:gd fmla="val 2635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String pattern</a:t>
            </a:r>
            <a:endParaRPr/>
          </a:p>
        </p:txBody>
      </p:sp>
      <p:sp>
        <p:nvSpPr>
          <p:cNvPr id="3175" name="Google Shape;3175;p336"/>
          <p:cNvSpPr/>
          <p:nvPr/>
        </p:nvSpPr>
        <p:spPr>
          <a:xfrm>
            <a:off x="6400800" y="4572000"/>
            <a:ext cx="2133600" cy="308100"/>
          </a:xfrm>
          <a:prstGeom prst="wedgeRectCallout">
            <a:avLst>
              <a:gd fmla="val -4308" name="adj1"/>
              <a:gd fmla="val -3056"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Format style</a:t>
            </a:r>
            <a:endParaRPr/>
          </a:p>
        </p:txBody>
      </p:sp>
      <p:sp>
        <p:nvSpPr>
          <p:cNvPr id="3176" name="Google Shape;3176;p3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1" name="Shape 3181"/>
        <p:cNvGrpSpPr/>
        <p:nvPr/>
      </p:nvGrpSpPr>
      <p:grpSpPr>
        <a:xfrm>
          <a:off x="0" y="0"/>
          <a:ext cx="0" cy="0"/>
          <a:chOff x="0" y="0"/>
          <a:chExt cx="0" cy="0"/>
        </a:xfrm>
      </p:grpSpPr>
      <p:sp>
        <p:nvSpPr>
          <p:cNvPr id="3182" name="Google Shape;3182;p337"/>
          <p:cNvSpPr txBox="1"/>
          <p:nvPr/>
        </p:nvSpPr>
        <p:spPr>
          <a:xfrm>
            <a:off x="609600" y="2209800"/>
            <a:ext cx="7924800" cy="3886200"/>
          </a:xfrm>
          <a:prstGeom prst="rect">
            <a:avLst/>
          </a:prstGeom>
          <a:solidFill>
            <a:schemeClr val="accent1">
              <a:alpha val="498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83" name="Google Shape;3183;p33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Fluent Notation</a:t>
            </a:r>
            <a:endParaRPr/>
          </a:p>
        </p:txBody>
      </p:sp>
      <p:sp>
        <p:nvSpPr>
          <p:cNvPr id="3184" name="Google Shape;3184;p337"/>
          <p:cNvSpPr txBox="1"/>
          <p:nvPr>
            <p:ph idx="1" type="body"/>
          </p:nvPr>
        </p:nvSpPr>
        <p:spPr>
          <a:xfrm>
            <a:off x="609600" y="1447800"/>
            <a:ext cx="7918500" cy="464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One of the goals of JSR-310 was to make the API fluent.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Examples:</a:t>
            </a:r>
            <a:endParaRPr b="0" i="0" sz="14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Not very readable - is this June 11 or November 6th?</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 myBday = LocalDate.of(1970, 6, 11);</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A fluent approach</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myBday = Year.of(1970).atMonth(JUNE).atDay(11);</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Schedule a meeting fluently</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LocalDateTime meeting = LocalDate.of(2014, MARCH, 25).atTime(12, 30);</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Schedule that meeting using the London timezone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meetingUK = meeting.atZone(ZoneId.of("Europe/London"));</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What time is it in San Francisco for that meeting?</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ZonedDateTime earlyMeeting =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meetingUK.withZoneSameInstant(ZoneId.of("America/Los_Angeles"));</a:t>
            </a:r>
            <a:endParaRPr/>
          </a:p>
        </p:txBody>
      </p:sp>
      <p:sp>
        <p:nvSpPr>
          <p:cNvPr id="3185" name="Google Shape;3185;p33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0" name="Shape 3190"/>
        <p:cNvGrpSpPr/>
        <p:nvPr/>
      </p:nvGrpSpPr>
      <p:grpSpPr>
        <a:xfrm>
          <a:off x="0" y="0"/>
          <a:ext cx="0" cy="0"/>
          <a:chOff x="0" y="0"/>
          <a:chExt cx="0" cy="0"/>
        </a:xfrm>
      </p:grpSpPr>
      <p:sp>
        <p:nvSpPr>
          <p:cNvPr id="3191" name="Google Shape;3191;p33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3192" name="Google Shape;3192;p338"/>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manage date-based events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manage time-based events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Combine date and time into a single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Work with dates and times across time zones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Manage changes resulting from daylight savings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and create timestamps, periods and durations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Apply formatting to local and zoned dates and times</a:t>
            </a:r>
            <a:endParaRPr/>
          </a:p>
        </p:txBody>
      </p:sp>
      <p:sp>
        <p:nvSpPr>
          <p:cNvPr id="3193" name="Google Shape;3193;p3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8" name="Shape 3198"/>
        <p:cNvGrpSpPr/>
        <p:nvPr/>
      </p:nvGrpSpPr>
      <p:grpSpPr>
        <a:xfrm>
          <a:off x="0" y="0"/>
          <a:ext cx="0" cy="0"/>
          <a:chOff x="0" y="0"/>
          <a:chExt cx="0" cy="0"/>
        </a:xfrm>
      </p:grpSpPr>
      <p:sp>
        <p:nvSpPr>
          <p:cNvPr id="3199" name="Google Shape;3199;p33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Practices</a:t>
            </a:r>
            <a:endParaRPr/>
          </a:p>
        </p:txBody>
      </p:sp>
      <p:sp>
        <p:nvSpPr>
          <p:cNvPr id="3200" name="Google Shape;3200;p339"/>
          <p:cNvSpPr txBox="1"/>
          <p:nvPr>
            <p:ph idx="1" type="body"/>
          </p:nvPr>
        </p:nvSpPr>
        <p:spPr>
          <a:xfrm>
            <a:off x="609600" y="1447800"/>
            <a:ext cx="7918500" cy="1516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12-1: Working with Local Dates and Times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12-2: Working with Dates and Times Across Time Zones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12-3: Formatting Dates</a:t>
            </a:r>
            <a:endParaRPr/>
          </a:p>
        </p:txBody>
      </p:sp>
      <p:sp>
        <p:nvSpPr>
          <p:cNvPr id="3201" name="Google Shape;3201;p33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5" name="Shape 3205"/>
        <p:cNvGrpSpPr/>
        <p:nvPr/>
      </p:nvGrpSpPr>
      <p:grpSpPr>
        <a:xfrm>
          <a:off x="0" y="0"/>
          <a:ext cx="0" cy="0"/>
          <a:chOff x="0" y="0"/>
          <a:chExt cx="0" cy="0"/>
        </a:xfrm>
      </p:grpSpPr>
      <p:sp>
        <p:nvSpPr>
          <p:cNvPr id="3206" name="Google Shape;3206;p340"/>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I/O Fundamentals</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1" name="Shape 3211"/>
        <p:cNvGrpSpPr/>
        <p:nvPr/>
      </p:nvGrpSpPr>
      <p:grpSpPr>
        <a:xfrm>
          <a:off x="0" y="0"/>
          <a:ext cx="0" cy="0"/>
          <a:chOff x="0" y="0"/>
          <a:chExt cx="0" cy="0"/>
        </a:xfrm>
      </p:grpSpPr>
      <p:pic>
        <p:nvPicPr>
          <p:cNvPr descr="Duke-with-Dart.gif" id="3212" name="Google Shape;3212;p341"/>
          <p:cNvPicPr preferRelativeResize="0"/>
          <p:nvPr/>
        </p:nvPicPr>
        <p:blipFill rotWithShape="1">
          <a:blip r:embed="rId3">
            <a:alphaModFix/>
          </a:blip>
          <a:srcRect b="0" l="0" r="0" t="0"/>
          <a:stretch/>
        </p:blipFill>
        <p:spPr>
          <a:xfrm>
            <a:off x="4876800" y="4876800"/>
            <a:ext cx="3829050" cy="1355725"/>
          </a:xfrm>
          <a:prstGeom prst="rect">
            <a:avLst/>
          </a:prstGeom>
          <a:noFill/>
          <a:ln>
            <a:noFill/>
          </a:ln>
        </p:spPr>
      </p:pic>
      <p:sp>
        <p:nvSpPr>
          <p:cNvPr id="3213" name="Google Shape;3213;p34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3214" name="Google Shape;3214;p341"/>
          <p:cNvSpPr txBox="1"/>
          <p:nvPr>
            <p:ph idx="1" type="body"/>
          </p:nvPr>
        </p:nvSpPr>
        <p:spPr>
          <a:xfrm>
            <a:off x="609600" y="1447800"/>
            <a:ext cx="7918500" cy="1989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basics of input and output in Java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Read data from and write data to the console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I/O streams to read and write files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Read and write objects by using serialization</a:t>
            </a:r>
            <a:endParaRPr/>
          </a:p>
        </p:txBody>
      </p:sp>
      <p:sp>
        <p:nvSpPr>
          <p:cNvPr id="3215" name="Google Shape;3215;p3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0" name="Shape 3220"/>
        <p:cNvGrpSpPr/>
        <p:nvPr/>
      </p:nvGrpSpPr>
      <p:grpSpPr>
        <a:xfrm>
          <a:off x="0" y="0"/>
          <a:ext cx="0" cy="0"/>
          <a:chOff x="0" y="0"/>
          <a:chExt cx="0" cy="0"/>
        </a:xfrm>
      </p:grpSpPr>
      <p:sp>
        <p:nvSpPr>
          <p:cNvPr id="3221" name="Google Shape;3221;p34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I/O Basics</a:t>
            </a:r>
            <a:endParaRPr/>
          </a:p>
        </p:txBody>
      </p:sp>
      <p:sp>
        <p:nvSpPr>
          <p:cNvPr id="3222" name="Google Shape;3222;p342"/>
          <p:cNvSpPr txBox="1"/>
          <p:nvPr>
            <p:ph idx="1" type="body"/>
          </p:nvPr>
        </p:nvSpPr>
        <p:spPr>
          <a:xfrm>
            <a:off x="609600" y="1447800"/>
            <a:ext cx="7918500" cy="4021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The Java programming language provides a comprehensive set of libraries to perform input/output (I/O) functions.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defines an I/O channel as a stream.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I/O stream represents an input source or an output destination.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I/O stream can represent many different kinds of sources and destinations, including disk files, devices, other programs, and memory arrays.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I/O streams support many different kinds of data, including simple bytes, primitive data types, localized characters, and objects. </a:t>
            </a:r>
            <a:endParaRPr/>
          </a:p>
        </p:txBody>
      </p:sp>
      <p:sp>
        <p:nvSpPr>
          <p:cNvPr id="3223" name="Google Shape;3223;p3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8" name="Shape 3228"/>
        <p:cNvGrpSpPr/>
        <p:nvPr/>
      </p:nvGrpSpPr>
      <p:grpSpPr>
        <a:xfrm>
          <a:off x="0" y="0"/>
          <a:ext cx="0" cy="0"/>
          <a:chOff x="0" y="0"/>
          <a:chExt cx="0" cy="0"/>
        </a:xfrm>
      </p:grpSpPr>
      <p:sp>
        <p:nvSpPr>
          <p:cNvPr id="3229" name="Google Shape;3229;p34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I/O Streams</a:t>
            </a:r>
            <a:endParaRPr/>
          </a:p>
        </p:txBody>
      </p:sp>
      <p:sp>
        <p:nvSpPr>
          <p:cNvPr id="3230" name="Google Shape;3230;p34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program uses an input stream to read data from a source, one item at a time.</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program uses an output stream to write data to a destination (sink), one item at time.</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io-ins.gif" id="3231" name="Google Shape;3231;p343"/>
          <p:cNvPicPr preferRelativeResize="0"/>
          <p:nvPr/>
        </p:nvPicPr>
        <p:blipFill rotWithShape="1">
          <a:blip r:embed="rId3">
            <a:alphaModFix/>
          </a:blip>
          <a:srcRect b="0" l="0" r="0" t="0"/>
          <a:stretch/>
        </p:blipFill>
        <p:spPr>
          <a:xfrm>
            <a:off x="2125662" y="2209800"/>
            <a:ext cx="4656137" cy="1587500"/>
          </a:xfrm>
          <a:prstGeom prst="rect">
            <a:avLst/>
          </a:prstGeom>
          <a:noFill/>
          <a:ln>
            <a:noFill/>
          </a:ln>
        </p:spPr>
      </p:pic>
      <p:pic>
        <p:nvPicPr>
          <p:cNvPr descr="io-outs.gif" id="3232" name="Google Shape;3232;p343"/>
          <p:cNvPicPr preferRelativeResize="0"/>
          <p:nvPr/>
        </p:nvPicPr>
        <p:blipFill rotWithShape="1">
          <a:blip r:embed="rId4">
            <a:alphaModFix/>
          </a:blip>
          <a:srcRect b="0" l="0" r="0" t="0"/>
          <a:stretch/>
        </p:blipFill>
        <p:spPr>
          <a:xfrm>
            <a:off x="2125662" y="4581525"/>
            <a:ext cx="4656137" cy="1546225"/>
          </a:xfrm>
          <a:prstGeom prst="rect">
            <a:avLst/>
          </a:prstGeom>
          <a:noFill/>
          <a:ln>
            <a:noFill/>
          </a:ln>
        </p:spPr>
      </p:pic>
      <p:sp>
        <p:nvSpPr>
          <p:cNvPr id="3233" name="Google Shape;3233;p3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8" name="Shape 3238"/>
        <p:cNvGrpSpPr/>
        <p:nvPr/>
      </p:nvGrpSpPr>
      <p:grpSpPr>
        <a:xfrm>
          <a:off x="0" y="0"/>
          <a:ext cx="0" cy="0"/>
          <a:chOff x="0" y="0"/>
          <a:chExt cx="0" cy="0"/>
        </a:xfrm>
      </p:grpSpPr>
      <p:sp>
        <p:nvSpPr>
          <p:cNvPr id="3239" name="Google Shape;3239;p34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I/O Application</a:t>
            </a:r>
            <a:endParaRPr/>
          </a:p>
        </p:txBody>
      </p:sp>
      <p:sp>
        <p:nvSpPr>
          <p:cNvPr id="3240" name="Google Shape;3240;p344"/>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Typically, a developer uses input and output in three ways:</a:t>
            </a:r>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pic>
        <p:nvPicPr>
          <p:cNvPr descr="C:\Documents and Settings\tmcginn\My Documents\Curr Devel\JavaProgrammingLang_JDK7\Dukes\Duke-New-Series6.gif" id="3241" name="Google Shape;3241;p344"/>
          <p:cNvPicPr preferRelativeResize="0"/>
          <p:nvPr/>
        </p:nvPicPr>
        <p:blipFill rotWithShape="1">
          <a:blip r:embed="rId3">
            <a:alphaModFix/>
          </a:blip>
          <a:srcRect b="0" l="0" r="0" t="0"/>
          <a:stretch/>
        </p:blipFill>
        <p:spPr>
          <a:xfrm>
            <a:off x="838200" y="3124200"/>
            <a:ext cx="1773237" cy="1595437"/>
          </a:xfrm>
          <a:prstGeom prst="rect">
            <a:avLst/>
          </a:prstGeom>
          <a:noFill/>
          <a:ln>
            <a:noFill/>
          </a:ln>
        </p:spPr>
      </p:pic>
      <p:pic>
        <p:nvPicPr>
          <p:cNvPr descr="C:\Documents and Settings\tmcginn\My Documents\Curr Devel\JavaProgrammingLang_JDK7\Edition1\Student Guide\ART\cnt204277.gif" id="3242" name="Google Shape;3242;p344"/>
          <p:cNvPicPr preferRelativeResize="0"/>
          <p:nvPr/>
        </p:nvPicPr>
        <p:blipFill rotWithShape="1">
          <a:blip r:embed="rId4">
            <a:alphaModFix/>
          </a:blip>
          <a:srcRect b="0" l="0" r="0" t="0"/>
          <a:stretch/>
        </p:blipFill>
        <p:spPr>
          <a:xfrm>
            <a:off x="5505450" y="2057400"/>
            <a:ext cx="992187" cy="1122362"/>
          </a:xfrm>
          <a:prstGeom prst="rect">
            <a:avLst/>
          </a:prstGeom>
          <a:noFill/>
          <a:ln>
            <a:noFill/>
          </a:ln>
        </p:spPr>
      </p:pic>
      <p:pic>
        <p:nvPicPr>
          <p:cNvPr descr="cnt205509.gif" id="3243" name="Google Shape;3243;p344"/>
          <p:cNvPicPr preferRelativeResize="0"/>
          <p:nvPr/>
        </p:nvPicPr>
        <p:blipFill rotWithShape="1">
          <a:blip r:embed="rId5">
            <a:alphaModFix/>
          </a:blip>
          <a:srcRect b="0" l="0" r="0" t="0"/>
          <a:stretch/>
        </p:blipFill>
        <p:spPr>
          <a:xfrm>
            <a:off x="5659437" y="3363912"/>
            <a:ext cx="874712" cy="1360487"/>
          </a:xfrm>
          <a:prstGeom prst="rect">
            <a:avLst/>
          </a:prstGeom>
          <a:noFill/>
          <a:ln>
            <a:noFill/>
          </a:ln>
        </p:spPr>
      </p:pic>
      <p:pic>
        <p:nvPicPr>
          <p:cNvPr descr="C:\Documents and Settings\tmcginn\My Documents\Curr Devel\JavaProgrammingLang_JDK7\Edition1\Student Guide\ART\cnt204462.gif" id="3244" name="Google Shape;3244;p344"/>
          <p:cNvPicPr preferRelativeResize="0"/>
          <p:nvPr/>
        </p:nvPicPr>
        <p:blipFill rotWithShape="1">
          <a:blip r:embed="rId6">
            <a:alphaModFix/>
          </a:blip>
          <a:srcRect b="0" l="0" r="0" t="0"/>
          <a:stretch/>
        </p:blipFill>
        <p:spPr>
          <a:xfrm>
            <a:off x="5659437" y="4876800"/>
            <a:ext cx="1028700" cy="1171575"/>
          </a:xfrm>
          <a:prstGeom prst="rect">
            <a:avLst/>
          </a:prstGeom>
          <a:noFill/>
          <a:ln>
            <a:noFill/>
          </a:ln>
        </p:spPr>
      </p:pic>
      <p:sp>
        <p:nvSpPr>
          <p:cNvPr id="3245" name="Google Shape;3245;p344"/>
          <p:cNvSpPr txBox="1"/>
          <p:nvPr/>
        </p:nvSpPr>
        <p:spPr>
          <a:xfrm>
            <a:off x="6802437" y="2209800"/>
            <a:ext cx="1260600" cy="70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cap="none" strike="noStrike">
                <a:solidFill>
                  <a:srgbClr val="0000FF"/>
                </a:solidFill>
                <a:latin typeface="Shadows Into Light"/>
                <a:ea typeface="Shadows Into Light"/>
                <a:cs typeface="Shadows Into Light"/>
                <a:sym typeface="Shadows Into Light"/>
              </a:rPr>
              <a:t>Files and</a:t>
            </a:r>
            <a:endParaRPr/>
          </a:p>
          <a:p>
            <a:pPr indent="0" lvl="0" marL="0" marR="0" rtl="0" algn="l">
              <a:lnSpc>
                <a:spcPct val="100000"/>
              </a:lnSpc>
              <a:spcBef>
                <a:spcPts val="360"/>
              </a:spcBef>
              <a:spcAft>
                <a:spcPts val="0"/>
              </a:spcAft>
              <a:buClr>
                <a:srgbClr val="0000FF"/>
              </a:buClr>
              <a:buSzPts val="1800"/>
              <a:buFont typeface="Shadows Into Light"/>
              <a:buNone/>
            </a:pPr>
            <a:r>
              <a:rPr b="0" i="0" lang="en-US" sz="1800" u="none" cap="none" strike="noStrike">
                <a:solidFill>
                  <a:srgbClr val="0000FF"/>
                </a:solidFill>
                <a:latin typeface="Shadows Into Light"/>
                <a:ea typeface="Shadows Into Light"/>
                <a:cs typeface="Shadows Into Light"/>
                <a:sym typeface="Shadows Into Light"/>
              </a:rPr>
              <a:t>directories</a:t>
            </a:r>
            <a:endParaRPr/>
          </a:p>
        </p:txBody>
      </p:sp>
      <p:sp>
        <p:nvSpPr>
          <p:cNvPr id="3246" name="Google Shape;3246;p344"/>
          <p:cNvSpPr txBox="1"/>
          <p:nvPr/>
        </p:nvSpPr>
        <p:spPr>
          <a:xfrm>
            <a:off x="6851650" y="3648075"/>
            <a:ext cx="1557300" cy="9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cap="none" strike="noStrike">
                <a:solidFill>
                  <a:srgbClr val="0000FF"/>
                </a:solidFill>
                <a:latin typeface="Shadows Into Light"/>
                <a:ea typeface="Shadows Into Light"/>
                <a:cs typeface="Shadows Into Light"/>
                <a:sym typeface="Shadows Into Light"/>
              </a:rPr>
              <a:t>Console: </a:t>
            </a:r>
            <a:br>
              <a:rPr b="0" i="0" lang="en-US" sz="1800" u="none" cap="none" strike="noStrike">
                <a:solidFill>
                  <a:srgbClr val="0000FF"/>
                </a:solidFill>
                <a:latin typeface="Shadows Into Light"/>
                <a:ea typeface="Shadows Into Light"/>
                <a:cs typeface="Shadows Into Light"/>
                <a:sym typeface="Shadows Into Light"/>
              </a:rPr>
            </a:br>
            <a:r>
              <a:rPr b="0" i="0" lang="en-US" sz="1800" u="none" cap="none" strike="noStrike">
                <a:solidFill>
                  <a:srgbClr val="0000FF"/>
                </a:solidFill>
                <a:latin typeface="Shadows Into Light"/>
                <a:ea typeface="Shadows Into Light"/>
                <a:cs typeface="Shadows Into Light"/>
                <a:sym typeface="Shadows Into Light"/>
              </a:rPr>
              <a:t>(standard-in,</a:t>
            </a:r>
            <a:br>
              <a:rPr b="0" i="0" lang="en-US" sz="1800" u="none" cap="none" strike="noStrike">
                <a:solidFill>
                  <a:srgbClr val="0000FF"/>
                </a:solidFill>
                <a:latin typeface="Shadows Into Light"/>
                <a:ea typeface="Shadows Into Light"/>
                <a:cs typeface="Shadows Into Light"/>
                <a:sym typeface="Shadows Into Light"/>
              </a:rPr>
            </a:br>
            <a:r>
              <a:rPr b="0" i="0" lang="en-US" sz="1800" u="none" cap="none" strike="noStrike">
                <a:solidFill>
                  <a:srgbClr val="0000FF"/>
                </a:solidFill>
                <a:latin typeface="Shadows Into Light"/>
                <a:ea typeface="Shadows Into Light"/>
                <a:cs typeface="Shadows Into Light"/>
                <a:sym typeface="Shadows Into Light"/>
              </a:rPr>
              <a:t>standard-out)</a:t>
            </a:r>
            <a:endParaRPr/>
          </a:p>
        </p:txBody>
      </p:sp>
      <p:sp>
        <p:nvSpPr>
          <p:cNvPr id="3247" name="Google Shape;3247;p344"/>
          <p:cNvSpPr txBox="1"/>
          <p:nvPr/>
        </p:nvSpPr>
        <p:spPr>
          <a:xfrm>
            <a:off x="6927850" y="5257800"/>
            <a:ext cx="1551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cap="none" strike="noStrike">
                <a:solidFill>
                  <a:srgbClr val="0000FF"/>
                </a:solidFill>
                <a:latin typeface="Shadows Into Light"/>
                <a:ea typeface="Shadows Into Light"/>
                <a:cs typeface="Shadows Into Light"/>
                <a:sym typeface="Shadows Into Light"/>
              </a:rPr>
              <a:t>Socket-based</a:t>
            </a:r>
            <a:br>
              <a:rPr b="0" i="0" lang="en-US" sz="1800" u="none" cap="none" strike="noStrike">
                <a:solidFill>
                  <a:srgbClr val="0000FF"/>
                </a:solidFill>
                <a:latin typeface="Shadows Into Light"/>
                <a:ea typeface="Shadows Into Light"/>
                <a:cs typeface="Shadows Into Light"/>
                <a:sym typeface="Shadows Into Light"/>
              </a:rPr>
            </a:br>
            <a:r>
              <a:rPr b="0" i="0" lang="en-US" sz="1800" u="none" cap="none" strike="noStrike">
                <a:solidFill>
                  <a:srgbClr val="0000FF"/>
                </a:solidFill>
                <a:latin typeface="Shadows Into Light"/>
                <a:ea typeface="Shadows Into Light"/>
                <a:cs typeface="Shadows Into Light"/>
                <a:sym typeface="Shadows Into Light"/>
              </a:rPr>
              <a:t>sources</a:t>
            </a:r>
            <a:endParaRPr/>
          </a:p>
        </p:txBody>
      </p:sp>
      <p:cxnSp>
        <p:nvCxnSpPr>
          <p:cNvPr id="3248" name="Google Shape;3248;p344"/>
          <p:cNvCxnSpPr/>
          <p:nvPr/>
        </p:nvCxnSpPr>
        <p:spPr>
          <a:xfrm>
            <a:off x="3906837" y="2590800"/>
            <a:ext cx="13716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3249" name="Google Shape;3249;p344"/>
          <p:cNvCxnSpPr/>
          <p:nvPr/>
        </p:nvCxnSpPr>
        <p:spPr>
          <a:xfrm>
            <a:off x="3906837" y="3886200"/>
            <a:ext cx="13716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3250" name="Google Shape;3250;p344"/>
          <p:cNvCxnSpPr/>
          <p:nvPr/>
        </p:nvCxnSpPr>
        <p:spPr>
          <a:xfrm>
            <a:off x="3906837" y="5410200"/>
            <a:ext cx="13716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3251" name="Google Shape;3251;p344"/>
          <p:cNvCxnSpPr/>
          <p:nvPr/>
        </p:nvCxnSpPr>
        <p:spPr>
          <a:xfrm>
            <a:off x="3906837" y="2590800"/>
            <a:ext cx="0" cy="2819400"/>
          </a:xfrm>
          <a:prstGeom prst="straightConnector1">
            <a:avLst/>
          </a:prstGeom>
          <a:noFill/>
          <a:ln cap="flat" cmpd="sng" w="28575">
            <a:solidFill>
              <a:schemeClr val="dk1"/>
            </a:solidFill>
            <a:prstDash val="solid"/>
            <a:miter lim="800000"/>
            <a:headEnd len="med" w="med" type="none"/>
            <a:tailEnd len="med" w="med" type="none"/>
          </a:ln>
        </p:spPr>
      </p:cxnSp>
      <p:cxnSp>
        <p:nvCxnSpPr>
          <p:cNvPr id="3252" name="Google Shape;3252;p344"/>
          <p:cNvCxnSpPr/>
          <p:nvPr/>
        </p:nvCxnSpPr>
        <p:spPr>
          <a:xfrm rot="10800000">
            <a:off x="2535237" y="3886200"/>
            <a:ext cx="1371600" cy="0"/>
          </a:xfrm>
          <a:prstGeom prst="straightConnector1">
            <a:avLst/>
          </a:prstGeom>
          <a:noFill/>
          <a:ln cap="flat" cmpd="sng" w="28575">
            <a:solidFill>
              <a:schemeClr val="dk1"/>
            </a:solidFill>
            <a:prstDash val="solid"/>
            <a:miter lim="800000"/>
            <a:headEnd len="med" w="med" type="none"/>
            <a:tailEnd len="med" w="med" type="triangle"/>
          </a:ln>
        </p:spPr>
      </p:cxnSp>
      <p:sp>
        <p:nvSpPr>
          <p:cNvPr id="3253" name="Google Shape;3253;p3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descr="Duke-Summary.gif" id="404" name="Google Shape;404;p48"/>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405" name="Google Shape;405;p48"/>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406" name="Google Shape;406;p48"/>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simple Java classes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Create primitive variables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 Operators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Manipulate Strings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 </a:t>
            </a:r>
            <a:r>
              <a:rPr b="0" i="0" lang="en-US" sz="2000" u="none" cap="none" strike="noStrike">
                <a:solidFill>
                  <a:schemeClr val="dk1"/>
                </a:solidFill>
                <a:latin typeface="Courier New"/>
                <a:ea typeface="Courier New"/>
                <a:cs typeface="Courier New"/>
                <a:sym typeface="Courier New"/>
              </a:rPr>
              <a:t>if-else</a:t>
            </a:r>
            <a:r>
              <a:rPr b="0" i="0" lang="en-US" sz="2000" u="none" cap="none" strike="noStrike">
                <a:solidFill>
                  <a:schemeClr val="dk1"/>
                </a:solidFill>
                <a:latin typeface="Arial"/>
                <a:ea typeface="Arial"/>
                <a:cs typeface="Arial"/>
                <a:sym typeface="Arial"/>
              </a:rPr>
              <a:t> and </a:t>
            </a:r>
            <a:r>
              <a:rPr b="0" i="0" lang="en-US" sz="2000" u="none" cap="none" strike="noStrike">
                <a:solidFill>
                  <a:schemeClr val="dk1"/>
                </a:solidFill>
                <a:latin typeface="Courier New"/>
                <a:ea typeface="Courier New"/>
                <a:cs typeface="Courier New"/>
                <a:sym typeface="Courier New"/>
              </a:rPr>
              <a:t>switch</a:t>
            </a:r>
            <a:r>
              <a:rPr b="0" i="0" lang="en-US" sz="2000" u="none" cap="none" strike="noStrike">
                <a:solidFill>
                  <a:schemeClr val="dk1"/>
                </a:solidFill>
                <a:latin typeface="Arial"/>
                <a:ea typeface="Arial"/>
                <a:cs typeface="Arial"/>
                <a:sym typeface="Arial"/>
              </a:rPr>
              <a:t> branching statements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Iterate with loops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Create arrays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Java fields, constructors, and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t>
            </a:r>
            <a:r>
              <a:rPr b="0" i="0" lang="en-US" sz="2000" u="none" cap="none" strike="noStrike">
                <a:solidFill>
                  <a:schemeClr val="dk1"/>
                </a:solidFill>
                <a:latin typeface="Courier New"/>
                <a:ea typeface="Courier New"/>
                <a:cs typeface="Courier New"/>
                <a:sym typeface="Courier New"/>
              </a:rPr>
              <a:t>package</a:t>
            </a:r>
            <a:r>
              <a:rPr b="0" i="0" lang="en-US" sz="2200" u="none" cap="none" strike="noStrike">
                <a:solidFill>
                  <a:schemeClr val="dk1"/>
                </a:solidFill>
                <a:latin typeface="Arial"/>
                <a:ea typeface="Arial"/>
                <a:cs typeface="Arial"/>
                <a:sym typeface="Arial"/>
              </a:rPr>
              <a:t> and </a:t>
            </a:r>
            <a:r>
              <a:rPr b="0" i="0" lang="en-US" sz="2000" u="none" cap="none" strike="noStrike">
                <a:solidFill>
                  <a:schemeClr val="dk1"/>
                </a:solidFill>
                <a:latin typeface="Courier New"/>
                <a:ea typeface="Courier New"/>
                <a:cs typeface="Courier New"/>
                <a:sym typeface="Courier New"/>
              </a:rPr>
              <a:t>import</a:t>
            </a:r>
            <a:r>
              <a:rPr b="0" i="0" lang="en-US" sz="2200" u="none" cap="none" strike="noStrike">
                <a:solidFill>
                  <a:schemeClr val="dk1"/>
                </a:solidFill>
                <a:latin typeface="Arial"/>
                <a:ea typeface="Arial"/>
                <a:cs typeface="Arial"/>
                <a:sym typeface="Arial"/>
              </a:rPr>
              <a:t> statements</a:t>
            </a:r>
            <a:endParaRPr/>
          </a:p>
        </p:txBody>
      </p:sp>
      <p:sp>
        <p:nvSpPr>
          <p:cNvPr id="407" name="Google Shape;407;p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8" name="Shape 3258"/>
        <p:cNvGrpSpPr/>
        <p:nvPr/>
      </p:nvGrpSpPr>
      <p:grpSpPr>
        <a:xfrm>
          <a:off x="0" y="0"/>
          <a:ext cx="0" cy="0"/>
          <a:chOff x="0" y="0"/>
          <a:chExt cx="0" cy="0"/>
        </a:xfrm>
      </p:grpSpPr>
      <p:sp>
        <p:nvSpPr>
          <p:cNvPr id="3259" name="Google Shape;3259;p34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Data Within Streams</a:t>
            </a:r>
            <a:br>
              <a:rPr b="1" i="0" lang="en-US" sz="2600" u="none" cap="none" strike="noStrike">
                <a:solidFill>
                  <a:schemeClr val="dk1"/>
                </a:solidFill>
                <a:latin typeface="Arial"/>
                <a:ea typeface="Arial"/>
                <a:cs typeface="Arial"/>
                <a:sym typeface="Arial"/>
              </a:rPr>
            </a:br>
            <a:endParaRPr/>
          </a:p>
        </p:txBody>
      </p:sp>
      <p:sp>
        <p:nvSpPr>
          <p:cNvPr id="3260" name="Google Shape;3260;p345"/>
          <p:cNvSpPr txBox="1"/>
          <p:nvPr>
            <p:ph idx="1" type="body"/>
          </p:nvPr>
        </p:nvSpPr>
        <p:spPr>
          <a:xfrm>
            <a:off x="609600" y="12192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technology supports two types of streams: character and byte.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Input and output of character data is handled by readers and writers.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Input and output of byte data is handled by input streams and output streams: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Normally, the term </a:t>
            </a:r>
            <a:r>
              <a:rPr b="0" i="1" lang="en-US" sz="2000" u="none" cap="none" strike="noStrike">
                <a:solidFill>
                  <a:schemeClr val="dk1"/>
                </a:solidFill>
                <a:latin typeface="Arial"/>
                <a:ea typeface="Arial"/>
                <a:cs typeface="Arial"/>
                <a:sym typeface="Arial"/>
              </a:rPr>
              <a:t>stream </a:t>
            </a:r>
            <a:r>
              <a:rPr b="0" i="0" lang="en-US" sz="2000" u="none" cap="none" strike="noStrike">
                <a:solidFill>
                  <a:schemeClr val="dk1"/>
                </a:solidFill>
                <a:latin typeface="Arial"/>
                <a:ea typeface="Arial"/>
                <a:cs typeface="Arial"/>
                <a:sym typeface="Arial"/>
              </a:rPr>
              <a:t>refers to a byte stream.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 terms </a:t>
            </a:r>
            <a:r>
              <a:rPr b="0" i="1" lang="en-US" sz="2000" u="none" cap="none" strike="noStrike">
                <a:solidFill>
                  <a:schemeClr val="dk1"/>
                </a:solidFill>
                <a:latin typeface="Arial"/>
                <a:ea typeface="Arial"/>
                <a:cs typeface="Arial"/>
                <a:sym typeface="Arial"/>
              </a:rPr>
              <a:t>reader </a:t>
            </a:r>
            <a:r>
              <a:rPr b="0" i="0" lang="en-US" sz="2000" u="none" cap="none" strike="noStrike">
                <a:solidFill>
                  <a:schemeClr val="dk1"/>
                </a:solidFill>
                <a:latin typeface="Arial"/>
                <a:ea typeface="Arial"/>
                <a:cs typeface="Arial"/>
                <a:sym typeface="Arial"/>
              </a:rPr>
              <a:t>and</a:t>
            </a:r>
            <a:r>
              <a:rPr b="0" i="1" lang="en-US" sz="2000" u="none" cap="none" strike="noStrike">
                <a:solidFill>
                  <a:schemeClr val="dk1"/>
                </a:solidFill>
                <a:latin typeface="Arial"/>
                <a:ea typeface="Arial"/>
                <a:cs typeface="Arial"/>
                <a:sym typeface="Arial"/>
              </a:rPr>
              <a:t> writer </a:t>
            </a:r>
            <a:r>
              <a:rPr b="0" i="0" lang="en-US" sz="2000" u="none" cap="none" strike="noStrike">
                <a:solidFill>
                  <a:schemeClr val="dk1"/>
                </a:solidFill>
                <a:latin typeface="Arial"/>
                <a:ea typeface="Arial"/>
                <a:cs typeface="Arial"/>
                <a:sym typeface="Arial"/>
              </a:rPr>
              <a:t>refer to character streams.</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graphicFrame>
        <p:nvGraphicFramePr>
          <p:cNvPr id="3261" name="Google Shape;3261;p345"/>
          <p:cNvGraphicFramePr/>
          <p:nvPr/>
        </p:nvGraphicFramePr>
        <p:xfrm>
          <a:off x="1165225" y="4394200"/>
          <a:ext cx="3000000" cy="3000000"/>
        </p:xfrm>
        <a:graphic>
          <a:graphicData uri="http://schemas.openxmlformats.org/drawingml/2006/table">
            <a:tbl>
              <a:tblPr>
                <a:noFill/>
                <a:tableStyleId>{A0095474-483F-4493-A76D-1D2E1571B2CC}</a:tableStyleId>
              </a:tblPr>
              <a:tblGrid>
                <a:gridCol w="2035175"/>
                <a:gridCol w="2362200"/>
                <a:gridCol w="2514600"/>
              </a:tblGrid>
              <a:tr h="512750">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Stream</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Byte Streams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Character Streams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r>
              <a:tr h="4794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Source streams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InputStream</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Reader</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4810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Sink streams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OutputStream</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Writer</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bl>
          </a:graphicData>
        </a:graphic>
      </p:graphicFrame>
      <p:sp>
        <p:nvSpPr>
          <p:cNvPr id="3262" name="Google Shape;3262;p3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7" name="Shape 3267"/>
        <p:cNvGrpSpPr/>
        <p:nvPr/>
      </p:nvGrpSpPr>
      <p:grpSpPr>
        <a:xfrm>
          <a:off x="0" y="0"/>
          <a:ext cx="0" cy="0"/>
          <a:chOff x="0" y="0"/>
          <a:chExt cx="0" cy="0"/>
        </a:xfrm>
      </p:grpSpPr>
      <p:sp>
        <p:nvSpPr>
          <p:cNvPr id="3268" name="Google Shape;3268;p346"/>
          <p:cNvSpPr txBox="1"/>
          <p:nvPr/>
        </p:nvSpPr>
        <p:spPr>
          <a:xfrm>
            <a:off x="628650" y="3352800"/>
            <a:ext cx="7886700" cy="1066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69" name="Google Shape;3269;p346"/>
          <p:cNvSpPr txBox="1"/>
          <p:nvPr/>
        </p:nvSpPr>
        <p:spPr>
          <a:xfrm>
            <a:off x="628650" y="1828800"/>
            <a:ext cx="7886700" cy="9144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70" name="Google Shape;3270;p34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Byte Stream </a:t>
            </a:r>
            <a:r>
              <a:rPr b="1" i="0" lang="en-US" sz="2600" u="none" cap="none" strike="noStrike">
                <a:solidFill>
                  <a:schemeClr val="dk1"/>
                </a:solidFill>
                <a:latin typeface="Courier New"/>
                <a:ea typeface="Courier New"/>
                <a:cs typeface="Courier New"/>
                <a:sym typeface="Courier New"/>
              </a:rPr>
              <a:t>InputStream</a:t>
            </a:r>
            <a:r>
              <a:rPr b="1" i="0" lang="en-US" sz="2600" u="none" cap="none" strike="noStrike">
                <a:solidFill>
                  <a:schemeClr val="dk1"/>
                </a:solidFill>
                <a:latin typeface="Arial"/>
                <a:ea typeface="Arial"/>
                <a:cs typeface="Arial"/>
                <a:sym typeface="Arial"/>
              </a:rPr>
              <a:t> Methods</a:t>
            </a:r>
            <a:br>
              <a:rPr b="1" i="0" lang="en-US" sz="2600" u="none" cap="none" strike="noStrike">
                <a:solidFill>
                  <a:schemeClr val="dk1"/>
                </a:solidFill>
                <a:latin typeface="Arial"/>
                <a:ea typeface="Arial"/>
                <a:cs typeface="Arial"/>
                <a:sym typeface="Arial"/>
              </a:rPr>
            </a:br>
            <a:endParaRPr/>
          </a:p>
        </p:txBody>
      </p:sp>
      <p:sp>
        <p:nvSpPr>
          <p:cNvPr id="3271" name="Google Shape;3271;p346"/>
          <p:cNvSpPr txBox="1"/>
          <p:nvPr>
            <p:ph idx="1" type="body"/>
          </p:nvPr>
        </p:nvSpPr>
        <p:spPr>
          <a:xfrm>
            <a:off x="609600" y="1447800"/>
            <a:ext cx="7918500" cy="3540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three basic </a:t>
            </a:r>
            <a:r>
              <a:rPr b="0" i="0" lang="en-US" sz="2200" u="none" cap="none" strike="noStrike">
                <a:solidFill>
                  <a:schemeClr val="dk1"/>
                </a:solidFill>
                <a:latin typeface="Courier New"/>
                <a:ea typeface="Courier New"/>
                <a:cs typeface="Courier New"/>
                <a:sym typeface="Courier New"/>
              </a:rPr>
              <a:t>read</a:t>
            </a:r>
            <a:r>
              <a:rPr b="0" i="0" lang="en-US" sz="2200" u="none" cap="none" strike="noStrike">
                <a:solidFill>
                  <a:schemeClr val="dk1"/>
                </a:solidFill>
                <a:latin typeface="Arial"/>
                <a:ea typeface="Arial"/>
                <a:cs typeface="Arial"/>
                <a:sym typeface="Arial"/>
              </a:rPr>
              <a:t> methods are: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read()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read(byte[] buffer)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read(byte[] buffer, int offset, int length)</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Other methods include: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close();             // Close an open 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available();          // Number of bytes available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long skip(long n);        // Discard n bytes from stream</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   </a:t>
            </a:r>
            <a:endParaRPr/>
          </a:p>
        </p:txBody>
      </p:sp>
      <p:sp>
        <p:nvSpPr>
          <p:cNvPr id="3272" name="Google Shape;3272;p3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7" name="Shape 3277"/>
        <p:cNvGrpSpPr/>
        <p:nvPr/>
      </p:nvGrpSpPr>
      <p:grpSpPr>
        <a:xfrm>
          <a:off x="0" y="0"/>
          <a:ext cx="0" cy="0"/>
          <a:chOff x="0" y="0"/>
          <a:chExt cx="0" cy="0"/>
        </a:xfrm>
      </p:grpSpPr>
      <p:sp>
        <p:nvSpPr>
          <p:cNvPr id="3278" name="Google Shape;3278;p347"/>
          <p:cNvSpPr txBox="1"/>
          <p:nvPr/>
        </p:nvSpPr>
        <p:spPr>
          <a:xfrm>
            <a:off x="617537" y="3375025"/>
            <a:ext cx="7886700" cy="663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79" name="Google Shape;3279;p347"/>
          <p:cNvSpPr txBox="1"/>
          <p:nvPr/>
        </p:nvSpPr>
        <p:spPr>
          <a:xfrm>
            <a:off x="617537" y="1808162"/>
            <a:ext cx="7886700" cy="9351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80" name="Google Shape;3280;p34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Byte Stream </a:t>
            </a:r>
            <a:r>
              <a:rPr b="1" i="0" lang="en-US" sz="2600" u="none" cap="none" strike="noStrike">
                <a:solidFill>
                  <a:schemeClr val="dk1"/>
                </a:solidFill>
                <a:latin typeface="Courier New"/>
                <a:ea typeface="Courier New"/>
                <a:cs typeface="Courier New"/>
                <a:sym typeface="Courier New"/>
              </a:rPr>
              <a:t>OutputStream</a:t>
            </a:r>
            <a:r>
              <a:rPr b="1" i="0" lang="en-US" sz="2600" u="none" cap="none" strike="noStrike">
                <a:solidFill>
                  <a:schemeClr val="dk1"/>
                </a:solidFill>
                <a:latin typeface="Arial"/>
                <a:ea typeface="Arial"/>
                <a:cs typeface="Arial"/>
                <a:sym typeface="Arial"/>
              </a:rPr>
              <a:t> Methods</a:t>
            </a:r>
            <a:br>
              <a:rPr b="1" i="0" lang="en-US" sz="2600" u="none" cap="none" strike="noStrike">
                <a:solidFill>
                  <a:schemeClr val="dk1"/>
                </a:solidFill>
                <a:latin typeface="Arial"/>
                <a:ea typeface="Arial"/>
                <a:cs typeface="Arial"/>
                <a:sym typeface="Arial"/>
              </a:rPr>
            </a:br>
            <a:endParaRPr/>
          </a:p>
        </p:txBody>
      </p:sp>
      <p:sp>
        <p:nvSpPr>
          <p:cNvPr id="3281" name="Google Shape;3281;p347"/>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three basic </a:t>
            </a:r>
            <a:r>
              <a:rPr b="0" i="0" lang="en-US" sz="2200" u="none" cap="none" strike="noStrike">
                <a:solidFill>
                  <a:schemeClr val="dk1"/>
                </a:solidFill>
                <a:latin typeface="Courier New"/>
                <a:ea typeface="Courier New"/>
                <a:cs typeface="Courier New"/>
                <a:sym typeface="Courier New"/>
              </a:rPr>
              <a:t>write</a:t>
            </a:r>
            <a:r>
              <a:rPr b="0" i="0" lang="en-US" sz="2200" u="none" cap="none" strike="noStrike">
                <a:solidFill>
                  <a:schemeClr val="dk1"/>
                </a:solidFill>
                <a:latin typeface="Arial"/>
                <a:ea typeface="Arial"/>
                <a:cs typeface="Arial"/>
                <a:sym typeface="Arial"/>
              </a:rPr>
              <a:t> methods are: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write(int c)</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write(byte[] buffer)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write(byte[] buffer, int offset, int length)</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Other methods include: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close(); // Automatically closed in try-with-resources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flush(); // Force a write to the stream</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3282" name="Google Shape;3282;p34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7" name="Shape 3287"/>
        <p:cNvGrpSpPr/>
        <p:nvPr/>
      </p:nvGrpSpPr>
      <p:grpSpPr>
        <a:xfrm>
          <a:off x="0" y="0"/>
          <a:ext cx="0" cy="0"/>
          <a:chOff x="0" y="0"/>
          <a:chExt cx="0" cy="0"/>
        </a:xfrm>
      </p:grpSpPr>
      <p:sp>
        <p:nvSpPr>
          <p:cNvPr id="3288" name="Google Shape;3288;p348"/>
          <p:cNvSpPr txBox="1"/>
          <p:nvPr/>
        </p:nvSpPr>
        <p:spPr>
          <a:xfrm>
            <a:off x="609600" y="914400"/>
            <a:ext cx="7886700" cy="5334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89" name="Google Shape;3289;p34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Byte Stream: Example</a:t>
            </a:r>
            <a:br>
              <a:rPr b="1" i="0" lang="en-US" sz="2600" u="none" cap="none" strike="noStrike">
                <a:solidFill>
                  <a:schemeClr val="dk1"/>
                </a:solidFill>
                <a:latin typeface="Arial"/>
                <a:ea typeface="Arial"/>
                <a:cs typeface="Arial"/>
                <a:sym typeface="Arial"/>
              </a:rPr>
            </a:br>
            <a:endParaRPr/>
          </a:p>
        </p:txBody>
      </p:sp>
      <p:sp>
        <p:nvSpPr>
          <p:cNvPr id="3290" name="Google Shape;3290;p348"/>
          <p:cNvSpPr txBox="1"/>
          <p:nvPr>
            <p:ph idx="1" type="body"/>
          </p:nvPr>
        </p:nvSpPr>
        <p:spPr>
          <a:xfrm>
            <a:off x="609600" y="990600"/>
            <a:ext cx="7918500" cy="5084700"/>
          </a:xfrm>
          <a:prstGeom prst="rect">
            <a:avLst/>
          </a:prstGeom>
          <a:noFill/>
          <a:ln>
            <a:noFill/>
          </a:ln>
        </p:spPr>
        <p:txBody>
          <a:bodyPr anchorCtr="0" anchor="t" bIns="12700" lIns="12700" spcFirstLastPara="1" rIns="12700" wrap="square" tIns="12700">
            <a:noAutofit/>
          </a:bodyPr>
          <a:lstStyle/>
          <a:p>
            <a:pPr indent="-7937" lvl="0" marL="115887" marR="0" rtl="0" algn="l">
              <a:lnSpc>
                <a:spcPct val="100000"/>
              </a:lnSpc>
              <a:spcBef>
                <a:spcPts val="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java.io.FileInputStream; import java.io.FileOutputStream;</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java.io.FileNotFoundException; import java.io.IOException;</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class ByteStreamCopyTest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static void main(String[] args)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byte[] b = new byte[128];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Example use of InputStream methods</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try (FileInputStream fis = new FileInputStream (args[0]);</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FileOutputStream fos = new FileOutputStream (args[1]))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 ("Bytes available: " + fis.available());</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int count = 0; int read = 0;</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while ((read = fis.read(b)) != -1)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fos.write(b);</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count += read;</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 ("Wrote: " + count);</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(FileNotFoundException f)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 ("File not found: " + f);</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(IOException e)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 ("IOException: " + e);</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15887"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p:txBody>
      </p:sp>
      <p:sp>
        <p:nvSpPr>
          <p:cNvPr id="3291" name="Google Shape;3291;p348"/>
          <p:cNvSpPr/>
          <p:nvPr/>
        </p:nvSpPr>
        <p:spPr>
          <a:xfrm>
            <a:off x="5867400" y="3810000"/>
            <a:ext cx="2514600" cy="685800"/>
          </a:xfrm>
          <a:prstGeom prst="wedgeRectCallout">
            <a:avLst>
              <a:gd fmla="val -10477" name="adj1"/>
              <a:gd fmla="val 1503"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Note that you must keep track of how many bytes are read into the byte array each time.</a:t>
            </a:r>
            <a:endParaRPr/>
          </a:p>
        </p:txBody>
      </p:sp>
      <p:sp>
        <p:nvSpPr>
          <p:cNvPr id="3292" name="Google Shape;3292;p3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7" name="Shape 3297"/>
        <p:cNvGrpSpPr/>
        <p:nvPr/>
      </p:nvGrpSpPr>
      <p:grpSpPr>
        <a:xfrm>
          <a:off x="0" y="0"/>
          <a:ext cx="0" cy="0"/>
          <a:chOff x="0" y="0"/>
          <a:chExt cx="0" cy="0"/>
        </a:xfrm>
      </p:grpSpPr>
      <p:sp>
        <p:nvSpPr>
          <p:cNvPr id="3298" name="Google Shape;3298;p349"/>
          <p:cNvSpPr txBox="1"/>
          <p:nvPr/>
        </p:nvSpPr>
        <p:spPr>
          <a:xfrm>
            <a:off x="617537" y="3406775"/>
            <a:ext cx="7886700" cy="1752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99" name="Google Shape;3299;p349"/>
          <p:cNvSpPr txBox="1"/>
          <p:nvPr/>
        </p:nvSpPr>
        <p:spPr>
          <a:xfrm>
            <a:off x="617537" y="1801812"/>
            <a:ext cx="7886700" cy="9144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00" name="Google Shape;3300;p34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Character Stream </a:t>
            </a:r>
            <a:r>
              <a:rPr b="1" i="0" lang="en-US" sz="2600" u="none" cap="none" strike="noStrike">
                <a:solidFill>
                  <a:schemeClr val="dk1"/>
                </a:solidFill>
                <a:latin typeface="Courier New"/>
                <a:ea typeface="Courier New"/>
                <a:cs typeface="Courier New"/>
                <a:sym typeface="Courier New"/>
              </a:rPr>
              <a:t>Reader</a:t>
            </a:r>
            <a:r>
              <a:rPr b="1" i="0" lang="en-US" sz="2600" u="none" cap="none" strike="noStrike">
                <a:solidFill>
                  <a:schemeClr val="dk1"/>
                </a:solidFill>
                <a:latin typeface="Arial"/>
                <a:ea typeface="Arial"/>
                <a:cs typeface="Arial"/>
                <a:sym typeface="Arial"/>
              </a:rPr>
              <a:t> Methods</a:t>
            </a:r>
            <a:br>
              <a:rPr b="1" i="0" lang="en-US" sz="2600" u="none" cap="none" strike="noStrike">
                <a:solidFill>
                  <a:schemeClr val="dk1"/>
                </a:solidFill>
                <a:latin typeface="Arial"/>
                <a:ea typeface="Arial"/>
                <a:cs typeface="Arial"/>
                <a:sym typeface="Arial"/>
              </a:rPr>
            </a:br>
            <a:endParaRPr/>
          </a:p>
        </p:txBody>
      </p:sp>
      <p:sp>
        <p:nvSpPr>
          <p:cNvPr id="3301" name="Google Shape;3301;p349"/>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three basic </a:t>
            </a:r>
            <a:r>
              <a:rPr b="0" i="0" lang="en-US" sz="2200" u="none" cap="none" strike="noStrike">
                <a:solidFill>
                  <a:schemeClr val="dk1"/>
                </a:solidFill>
                <a:latin typeface="Courier New"/>
                <a:ea typeface="Courier New"/>
                <a:cs typeface="Courier New"/>
                <a:sym typeface="Courier New"/>
              </a:rPr>
              <a:t>read</a:t>
            </a:r>
            <a:r>
              <a:rPr b="0" i="0" lang="en-US" sz="2200" u="none" cap="none" strike="noStrike">
                <a:solidFill>
                  <a:schemeClr val="dk1"/>
                </a:solidFill>
                <a:latin typeface="Arial"/>
                <a:ea typeface="Arial"/>
                <a:cs typeface="Arial"/>
                <a:sym typeface="Arial"/>
              </a:rPr>
              <a:t> methods are: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read()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read(char[] cbuf)</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int read(char[] cbuf, int offset, int length)</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Other methods include: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close()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boolean ready()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long skip(long 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boolean markSupported()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mark(int readAheadLimit)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reset()</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  </a:t>
            </a:r>
            <a:endParaRPr/>
          </a:p>
        </p:txBody>
      </p:sp>
      <p:sp>
        <p:nvSpPr>
          <p:cNvPr id="3302" name="Google Shape;3302;p3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7" name="Shape 3307"/>
        <p:cNvGrpSpPr/>
        <p:nvPr/>
      </p:nvGrpSpPr>
      <p:grpSpPr>
        <a:xfrm>
          <a:off x="0" y="0"/>
          <a:ext cx="0" cy="0"/>
          <a:chOff x="0" y="0"/>
          <a:chExt cx="0" cy="0"/>
        </a:xfrm>
      </p:grpSpPr>
      <p:sp>
        <p:nvSpPr>
          <p:cNvPr id="3308" name="Google Shape;3308;p350"/>
          <p:cNvSpPr txBox="1"/>
          <p:nvPr/>
        </p:nvSpPr>
        <p:spPr>
          <a:xfrm>
            <a:off x="617537" y="3962400"/>
            <a:ext cx="7886700" cy="609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09" name="Google Shape;3309;p350"/>
          <p:cNvSpPr txBox="1"/>
          <p:nvPr/>
        </p:nvSpPr>
        <p:spPr>
          <a:xfrm>
            <a:off x="617537" y="1828800"/>
            <a:ext cx="7886700" cy="1447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10" name="Google Shape;3310;p35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Character Stream </a:t>
            </a:r>
            <a:r>
              <a:rPr b="1" i="0" lang="en-US" sz="2600" u="none" cap="none" strike="noStrike">
                <a:solidFill>
                  <a:schemeClr val="dk1"/>
                </a:solidFill>
                <a:latin typeface="Courier New"/>
                <a:ea typeface="Courier New"/>
                <a:cs typeface="Courier New"/>
                <a:sym typeface="Courier New"/>
              </a:rPr>
              <a:t>Writer</a:t>
            </a:r>
            <a:r>
              <a:rPr b="1" i="0" lang="en-US" sz="2600" u="none" cap="none" strike="noStrike">
                <a:solidFill>
                  <a:schemeClr val="dk1"/>
                </a:solidFill>
                <a:latin typeface="Arial"/>
                <a:ea typeface="Arial"/>
                <a:cs typeface="Arial"/>
                <a:sym typeface="Arial"/>
              </a:rPr>
              <a:t> Methods</a:t>
            </a:r>
            <a:br>
              <a:rPr b="1" i="0" lang="en-US" sz="2600" u="none" cap="none" strike="noStrike">
                <a:solidFill>
                  <a:schemeClr val="dk1"/>
                </a:solidFill>
                <a:latin typeface="Arial"/>
                <a:ea typeface="Arial"/>
                <a:cs typeface="Arial"/>
                <a:sym typeface="Arial"/>
              </a:rPr>
            </a:br>
            <a:endParaRPr/>
          </a:p>
        </p:txBody>
      </p:sp>
      <p:sp>
        <p:nvSpPr>
          <p:cNvPr id="3311" name="Google Shape;3311;p350"/>
          <p:cNvSpPr txBox="1"/>
          <p:nvPr>
            <p:ph idx="1" type="body"/>
          </p:nvPr>
        </p:nvSpPr>
        <p:spPr>
          <a:xfrm>
            <a:off x="609600" y="1447800"/>
            <a:ext cx="7918500" cy="35400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basic </a:t>
            </a:r>
            <a:r>
              <a:rPr b="0" i="0" lang="en-US" sz="2200" u="none" cap="none" strike="noStrike">
                <a:solidFill>
                  <a:schemeClr val="dk1"/>
                </a:solidFill>
                <a:latin typeface="Courier New"/>
                <a:ea typeface="Courier New"/>
                <a:cs typeface="Courier New"/>
                <a:sym typeface="Courier New"/>
              </a:rPr>
              <a:t>write</a:t>
            </a:r>
            <a:r>
              <a:rPr b="0" i="0" lang="en-US" sz="2200" u="none" cap="none" strike="noStrike">
                <a:solidFill>
                  <a:schemeClr val="dk1"/>
                </a:solidFill>
                <a:latin typeface="Arial"/>
                <a:ea typeface="Arial"/>
                <a:cs typeface="Arial"/>
                <a:sym typeface="Arial"/>
              </a:rPr>
              <a:t> methods are: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write(int c)</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write(char[] cbuf)</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write(char[] cbuf, int offset, int length)</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write(String string)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write(String string, int offset, int length)</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Other methods include: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close()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void flush()</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3312" name="Google Shape;3312;p3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7" name="Shape 3317"/>
        <p:cNvGrpSpPr/>
        <p:nvPr/>
      </p:nvGrpSpPr>
      <p:grpSpPr>
        <a:xfrm>
          <a:off x="0" y="0"/>
          <a:ext cx="0" cy="0"/>
          <a:chOff x="0" y="0"/>
          <a:chExt cx="0" cy="0"/>
        </a:xfrm>
      </p:grpSpPr>
      <p:sp>
        <p:nvSpPr>
          <p:cNvPr id="3318" name="Google Shape;3318;p351"/>
          <p:cNvSpPr txBox="1"/>
          <p:nvPr/>
        </p:nvSpPr>
        <p:spPr>
          <a:xfrm>
            <a:off x="533400" y="838200"/>
            <a:ext cx="8077200" cy="5334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19" name="Google Shape;3319;p35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Character Stream: Example</a:t>
            </a:r>
            <a:endParaRPr/>
          </a:p>
        </p:txBody>
      </p:sp>
      <p:sp>
        <p:nvSpPr>
          <p:cNvPr id="3320" name="Google Shape;3320;p351"/>
          <p:cNvSpPr txBox="1"/>
          <p:nvPr>
            <p:ph idx="1" type="body"/>
          </p:nvPr>
        </p:nvSpPr>
        <p:spPr>
          <a:xfrm>
            <a:off x="609600" y="914400"/>
            <a:ext cx="7918500" cy="50847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java.io.FileReader; import java.io.FileWriter;</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java.io.IOException; import java.io.FileNotFoundException;</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class CharStreamCopyTest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char[] c = new char[128];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Example use of InputStream methods</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try (FileReader fr = new FileReader(args[0]);</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FileWriter fw = new FileWriter(args[1]))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int count = 0;</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int read = 0;</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while ((read = fr.read(c)) != -1)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fw.write(c);</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count += read;</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System.out.println("Wrote: " + count + " characters.");</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(FileNotFoundException f)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System.out.println("File " + args[0] + " not found.");</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(IOException e)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System.out.println("IOException: " + 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p:txBody>
      </p:sp>
      <p:sp>
        <p:nvSpPr>
          <p:cNvPr id="3321" name="Google Shape;3321;p351"/>
          <p:cNvSpPr/>
          <p:nvPr/>
        </p:nvSpPr>
        <p:spPr>
          <a:xfrm>
            <a:off x="5867400" y="3733800"/>
            <a:ext cx="2514600" cy="457200"/>
          </a:xfrm>
          <a:prstGeom prst="wedgeRectCallout">
            <a:avLst>
              <a:gd fmla="val -10477" name="adj1"/>
              <a:gd fmla="val 1503"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Now, rather than a byte array, this version uses a character array.</a:t>
            </a:r>
            <a:endParaRPr/>
          </a:p>
        </p:txBody>
      </p:sp>
      <p:sp>
        <p:nvSpPr>
          <p:cNvPr id="3322" name="Google Shape;3322;p3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7" name="Shape 3327"/>
        <p:cNvGrpSpPr/>
        <p:nvPr/>
      </p:nvGrpSpPr>
      <p:grpSpPr>
        <a:xfrm>
          <a:off x="0" y="0"/>
          <a:ext cx="0" cy="0"/>
          <a:chOff x="0" y="0"/>
          <a:chExt cx="0" cy="0"/>
        </a:xfrm>
      </p:grpSpPr>
      <p:sp>
        <p:nvSpPr>
          <p:cNvPr id="3328" name="Google Shape;3328;p352"/>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I/O Stream Chaining</a:t>
            </a:r>
            <a:br>
              <a:rPr b="1" i="0" lang="en-US" sz="2600" u="none" cap="none" strike="noStrike">
                <a:solidFill>
                  <a:schemeClr val="dk1"/>
                </a:solidFill>
                <a:latin typeface="Arial"/>
                <a:ea typeface="Arial"/>
                <a:cs typeface="Arial"/>
                <a:sym typeface="Arial"/>
              </a:rPr>
            </a:br>
            <a:endParaRPr/>
          </a:p>
        </p:txBody>
      </p:sp>
      <p:sp>
        <p:nvSpPr>
          <p:cNvPr id="3329" name="Google Shape;3329;p352"/>
          <p:cNvSpPr/>
          <p:nvPr/>
        </p:nvSpPr>
        <p:spPr>
          <a:xfrm>
            <a:off x="381000" y="3886200"/>
            <a:ext cx="8382000" cy="2286000"/>
          </a:xfrm>
          <a:prstGeom prst="roundRect">
            <a:avLst>
              <a:gd fmla="val 0" name="adj"/>
            </a:avLst>
          </a:prstGeom>
          <a:gradFill>
            <a:gsLst>
              <a:gs pos="0">
                <a:srgbClr val="CACACA"/>
              </a:gs>
              <a:gs pos="50000">
                <a:srgbClr val="DDDDDD"/>
              </a:gs>
              <a:gs pos="100000">
                <a:srgbClr val="EEEEEE"/>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0" name="Google Shape;3330;p352"/>
          <p:cNvSpPr/>
          <p:nvPr/>
        </p:nvSpPr>
        <p:spPr>
          <a:xfrm>
            <a:off x="381000" y="1066800"/>
            <a:ext cx="8382000" cy="2286000"/>
          </a:xfrm>
          <a:prstGeom prst="roundRect">
            <a:avLst>
              <a:gd fmla="val 0" name="adj"/>
            </a:avLst>
          </a:prstGeom>
          <a:gradFill>
            <a:gsLst>
              <a:gs pos="0">
                <a:srgbClr val="CACACA"/>
              </a:gs>
              <a:gs pos="50000">
                <a:srgbClr val="DDDDDD"/>
              </a:gs>
              <a:gs pos="100000">
                <a:srgbClr val="EEEEEE"/>
              </a:gs>
            </a:gsLst>
            <a:lin ang="16200038"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1" name="Google Shape;3331;p352"/>
          <p:cNvSpPr/>
          <p:nvPr/>
        </p:nvSpPr>
        <p:spPr>
          <a:xfrm>
            <a:off x="1778000" y="2063750"/>
            <a:ext cx="1524000" cy="444600"/>
          </a:xfrm>
          <a:prstGeom prst="roundRect">
            <a:avLst>
              <a:gd fmla="val 0" name="adj"/>
            </a:avLst>
          </a:prstGeom>
          <a:solidFill>
            <a:srgbClr val="FFE8B9"/>
          </a:solidFill>
          <a:ln cap="flat" cmpd="sng" w="28575">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2" name="Google Shape;3332;p352"/>
          <p:cNvSpPr/>
          <p:nvPr/>
        </p:nvSpPr>
        <p:spPr>
          <a:xfrm>
            <a:off x="3136900" y="1981200"/>
            <a:ext cx="2298600" cy="609600"/>
          </a:xfrm>
          <a:prstGeom prst="roundRect">
            <a:avLst>
              <a:gd fmla="val 0" name="adj"/>
            </a:avLst>
          </a:prstGeom>
          <a:solidFill>
            <a:srgbClr val="FFDE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3" name="Google Shape;3333;p352"/>
          <p:cNvSpPr/>
          <p:nvPr/>
        </p:nvSpPr>
        <p:spPr>
          <a:xfrm>
            <a:off x="5054600" y="1828800"/>
            <a:ext cx="2184300" cy="914400"/>
          </a:xfrm>
          <a:prstGeom prst="roundRect">
            <a:avLst>
              <a:gd fmla="val 0"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4" name="Google Shape;3334;p352"/>
          <p:cNvSpPr txBox="1"/>
          <p:nvPr/>
        </p:nvSpPr>
        <p:spPr>
          <a:xfrm>
            <a:off x="3414712" y="1143000"/>
            <a:ext cx="23004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Input Stream Chain</a:t>
            </a:r>
            <a:endParaRPr/>
          </a:p>
        </p:txBody>
      </p:sp>
      <p:sp>
        <p:nvSpPr>
          <p:cNvPr id="3335" name="Google Shape;3335;p352"/>
          <p:cNvSpPr txBox="1"/>
          <p:nvPr/>
        </p:nvSpPr>
        <p:spPr>
          <a:xfrm>
            <a:off x="3317875" y="3973512"/>
            <a:ext cx="24924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Output Stream Chain</a:t>
            </a:r>
            <a:endParaRPr/>
          </a:p>
        </p:txBody>
      </p:sp>
      <p:sp>
        <p:nvSpPr>
          <p:cNvPr id="3336" name="Google Shape;3336;p352"/>
          <p:cNvSpPr/>
          <p:nvPr/>
        </p:nvSpPr>
        <p:spPr>
          <a:xfrm>
            <a:off x="1409700" y="2133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7" name="Google Shape;3337;p352"/>
          <p:cNvSpPr/>
          <p:nvPr/>
        </p:nvSpPr>
        <p:spPr>
          <a:xfrm>
            <a:off x="482600" y="2057400"/>
            <a:ext cx="1066800" cy="457200"/>
          </a:xfrm>
          <a:prstGeom prst="roundRect">
            <a:avLst>
              <a:gd fmla="val 10800" name="adj"/>
            </a:avLst>
          </a:prstGeom>
          <a:solidFill>
            <a:srgbClr val="7F7F7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a:ea typeface="Arial"/>
                <a:cs typeface="Arial"/>
                <a:sym typeface="Arial"/>
              </a:rPr>
              <a:t>Data Source</a:t>
            </a:r>
            <a:endParaRPr/>
          </a:p>
        </p:txBody>
      </p:sp>
      <p:sp>
        <p:nvSpPr>
          <p:cNvPr id="3338" name="Google Shape;3338;p352"/>
          <p:cNvSpPr/>
          <p:nvPr/>
        </p:nvSpPr>
        <p:spPr>
          <a:xfrm>
            <a:off x="7510462" y="2057400"/>
            <a:ext cx="1143000" cy="457200"/>
          </a:xfrm>
          <a:prstGeom prst="ellipse">
            <a:avLst/>
          </a:prstGeom>
          <a:solidFill>
            <a:schemeClr val="accent2"/>
          </a:solidFill>
          <a:ln cap="flat" cmpd="sng" w="28575">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a:ea typeface="Arial"/>
                <a:cs typeface="Arial"/>
                <a:sym typeface="Arial"/>
              </a:rPr>
              <a:t>Program</a:t>
            </a:r>
            <a:endParaRPr/>
          </a:p>
        </p:txBody>
      </p:sp>
      <p:sp>
        <p:nvSpPr>
          <p:cNvPr id="3339" name="Google Shape;3339;p352"/>
          <p:cNvSpPr/>
          <p:nvPr/>
        </p:nvSpPr>
        <p:spPr>
          <a:xfrm>
            <a:off x="2921000" y="2133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40" name="Google Shape;3340;p352"/>
          <p:cNvSpPr/>
          <p:nvPr/>
        </p:nvSpPr>
        <p:spPr>
          <a:xfrm>
            <a:off x="4826000" y="2133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341" name="Google Shape;3341;p352"/>
          <p:cNvCxnSpPr/>
          <p:nvPr/>
        </p:nvCxnSpPr>
        <p:spPr>
          <a:xfrm rot="5400000">
            <a:off x="1122362" y="2286000"/>
            <a:ext cx="1066800" cy="0"/>
          </a:xfrm>
          <a:prstGeom prst="straightConnector1">
            <a:avLst/>
          </a:prstGeom>
          <a:noFill/>
          <a:ln cap="flat" cmpd="sng" w="28575">
            <a:solidFill>
              <a:schemeClr val="dk1"/>
            </a:solidFill>
            <a:prstDash val="solid"/>
            <a:miter lim="800000"/>
            <a:headEnd len="med" w="med" type="none"/>
            <a:tailEnd len="med" w="med" type="none"/>
          </a:ln>
        </p:spPr>
      </p:cxnSp>
      <p:sp>
        <p:nvSpPr>
          <p:cNvPr id="3342" name="Google Shape;3342;p352"/>
          <p:cNvSpPr txBox="1"/>
          <p:nvPr/>
        </p:nvSpPr>
        <p:spPr>
          <a:xfrm>
            <a:off x="1752600" y="2519362"/>
            <a:ext cx="1473300" cy="4620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Courier New"/>
              <a:buNone/>
            </a:pPr>
            <a:r>
              <a:rPr b="1" i="0" lang="en-US" sz="1200" u="none">
                <a:solidFill>
                  <a:srgbClr val="000000"/>
                </a:solidFill>
                <a:latin typeface="Courier New"/>
                <a:ea typeface="Courier New"/>
                <a:cs typeface="Courier New"/>
                <a:sym typeface="Courier New"/>
              </a:rPr>
              <a:t>File Input Stream</a:t>
            </a:r>
            <a:endParaRPr/>
          </a:p>
        </p:txBody>
      </p:sp>
      <p:sp>
        <p:nvSpPr>
          <p:cNvPr id="3343" name="Google Shape;3343;p352"/>
          <p:cNvSpPr txBox="1"/>
          <p:nvPr/>
        </p:nvSpPr>
        <p:spPr>
          <a:xfrm>
            <a:off x="3217862" y="2590800"/>
            <a:ext cx="1817700" cy="4620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Courier New"/>
              <a:buNone/>
            </a:pPr>
            <a:r>
              <a:rPr b="1" i="0" lang="en-US" sz="1200" u="none">
                <a:solidFill>
                  <a:schemeClr val="dk1"/>
                </a:solidFill>
                <a:latin typeface="Courier New"/>
                <a:ea typeface="Courier New"/>
                <a:cs typeface="Courier New"/>
                <a:sym typeface="Courier New"/>
              </a:rPr>
              <a:t>Buffered Input Stream</a:t>
            </a:r>
            <a:endParaRPr/>
          </a:p>
        </p:txBody>
      </p:sp>
      <p:sp>
        <p:nvSpPr>
          <p:cNvPr id="3344" name="Google Shape;3344;p352"/>
          <p:cNvSpPr txBox="1"/>
          <p:nvPr/>
        </p:nvSpPr>
        <p:spPr>
          <a:xfrm>
            <a:off x="5410200" y="2743200"/>
            <a:ext cx="1447800" cy="4620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Courier New"/>
              <a:buNone/>
            </a:pPr>
            <a:r>
              <a:rPr b="1" i="0" lang="en-US" sz="1200" u="none">
                <a:solidFill>
                  <a:srgbClr val="000000"/>
                </a:solidFill>
                <a:latin typeface="Courier New"/>
                <a:ea typeface="Courier New"/>
                <a:cs typeface="Courier New"/>
                <a:sym typeface="Courier New"/>
              </a:rPr>
              <a:t>Data Input Stream</a:t>
            </a:r>
            <a:endParaRPr/>
          </a:p>
        </p:txBody>
      </p:sp>
      <p:sp>
        <p:nvSpPr>
          <p:cNvPr id="3345" name="Google Shape;3345;p352"/>
          <p:cNvSpPr/>
          <p:nvPr/>
        </p:nvSpPr>
        <p:spPr>
          <a:xfrm>
            <a:off x="6900862" y="2133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346" name="Google Shape;3346;p352"/>
          <p:cNvGrpSpPr/>
          <p:nvPr/>
        </p:nvGrpSpPr>
        <p:grpSpPr>
          <a:xfrm rot="10800000">
            <a:off x="2168643" y="4752785"/>
            <a:ext cx="5187776" cy="870966"/>
            <a:chOff x="0" y="0"/>
            <a:chExt cx="2147483647" cy="2147483647"/>
          </a:xfrm>
        </p:grpSpPr>
        <p:sp>
          <p:nvSpPr>
            <p:cNvPr id="3347" name="Google Shape;3347;p352"/>
            <p:cNvSpPr/>
            <p:nvPr/>
          </p:nvSpPr>
          <p:spPr>
            <a:xfrm>
              <a:off x="0" y="566697443"/>
              <a:ext cx="600895065" cy="1043915735"/>
            </a:xfrm>
            <a:prstGeom prst="roundRect">
              <a:avLst>
                <a:gd fmla="val 0" name="adj"/>
              </a:avLst>
            </a:prstGeom>
            <a:solidFill>
              <a:srgbClr val="FFE8B9"/>
            </a:solidFill>
            <a:ln cap="flat" cmpd="sng" w="28575">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48" name="Google Shape;3348;p352"/>
            <p:cNvSpPr/>
            <p:nvPr/>
          </p:nvSpPr>
          <p:spPr>
            <a:xfrm>
              <a:off x="535798063" y="357914237"/>
              <a:ext cx="906350045" cy="1431655764"/>
            </a:xfrm>
            <a:prstGeom prst="roundRect">
              <a:avLst>
                <a:gd fmla="val 0" name="adj"/>
              </a:avLst>
            </a:prstGeom>
            <a:solidFill>
              <a:srgbClr val="FFDE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49" name="Google Shape;3349;p352"/>
            <p:cNvSpPr/>
            <p:nvPr/>
          </p:nvSpPr>
          <p:spPr>
            <a:xfrm>
              <a:off x="1291924267" y="0"/>
              <a:ext cx="855559379" cy="2147483647"/>
            </a:xfrm>
            <a:prstGeom prst="roundRect">
              <a:avLst>
                <a:gd fmla="val 0"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350" name="Google Shape;3350;p352"/>
          <p:cNvSpPr/>
          <p:nvPr/>
        </p:nvSpPr>
        <p:spPr>
          <a:xfrm>
            <a:off x="1555750" y="4800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51" name="Google Shape;3351;p352"/>
          <p:cNvSpPr/>
          <p:nvPr/>
        </p:nvSpPr>
        <p:spPr>
          <a:xfrm>
            <a:off x="3821112" y="4800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52" name="Google Shape;3352;p352"/>
          <p:cNvSpPr/>
          <p:nvPr/>
        </p:nvSpPr>
        <p:spPr>
          <a:xfrm>
            <a:off x="5726112" y="4800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53" name="Google Shape;3353;p352"/>
          <p:cNvSpPr txBox="1"/>
          <p:nvPr/>
        </p:nvSpPr>
        <p:spPr>
          <a:xfrm>
            <a:off x="2057400" y="5410200"/>
            <a:ext cx="16764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ourier New"/>
              <a:buNone/>
            </a:pPr>
            <a:r>
              <a:rPr b="1" i="0" lang="en-US" sz="1200" u="none">
                <a:solidFill>
                  <a:srgbClr val="000000"/>
                </a:solidFill>
                <a:latin typeface="Courier New"/>
                <a:ea typeface="Courier New"/>
                <a:cs typeface="Courier New"/>
                <a:sym typeface="Courier New"/>
              </a:rPr>
              <a:t>Data Output Stream</a:t>
            </a:r>
            <a:endParaRPr/>
          </a:p>
        </p:txBody>
      </p:sp>
      <p:sp>
        <p:nvSpPr>
          <p:cNvPr id="3354" name="Google Shape;3354;p352"/>
          <p:cNvSpPr txBox="1"/>
          <p:nvPr/>
        </p:nvSpPr>
        <p:spPr>
          <a:xfrm>
            <a:off x="3873500" y="5257800"/>
            <a:ext cx="21336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ourier New"/>
              <a:buNone/>
            </a:pPr>
            <a:r>
              <a:rPr b="1" i="0" lang="en-US" sz="1200" u="none">
                <a:solidFill>
                  <a:schemeClr val="dk1"/>
                </a:solidFill>
                <a:latin typeface="Courier New"/>
                <a:ea typeface="Courier New"/>
                <a:cs typeface="Courier New"/>
                <a:sym typeface="Courier New"/>
              </a:rPr>
              <a:t>Buffered Output Stream</a:t>
            </a:r>
            <a:endParaRPr/>
          </a:p>
        </p:txBody>
      </p:sp>
      <p:sp>
        <p:nvSpPr>
          <p:cNvPr id="3355" name="Google Shape;3355;p352"/>
          <p:cNvSpPr txBox="1"/>
          <p:nvPr/>
        </p:nvSpPr>
        <p:spPr>
          <a:xfrm>
            <a:off x="5789612" y="5181600"/>
            <a:ext cx="16764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ourier New"/>
              <a:buNone/>
            </a:pPr>
            <a:r>
              <a:rPr b="1" i="0" lang="en-US" sz="1200" u="none">
                <a:solidFill>
                  <a:srgbClr val="000000"/>
                </a:solidFill>
                <a:latin typeface="Courier New"/>
                <a:ea typeface="Courier New"/>
                <a:cs typeface="Courier New"/>
                <a:sym typeface="Courier New"/>
              </a:rPr>
              <a:t>File Output Stream</a:t>
            </a:r>
            <a:endParaRPr/>
          </a:p>
        </p:txBody>
      </p:sp>
      <p:sp>
        <p:nvSpPr>
          <p:cNvPr id="3356" name="Google Shape;3356;p352"/>
          <p:cNvSpPr/>
          <p:nvPr/>
        </p:nvSpPr>
        <p:spPr>
          <a:xfrm>
            <a:off x="6992937" y="4800600"/>
            <a:ext cx="609600" cy="304800"/>
          </a:xfrm>
          <a:prstGeom prst="rightArrow">
            <a:avLst>
              <a:gd fmla="val 50000" name="adj1"/>
              <a:gd fmla="val 50000" name="adj2"/>
            </a:avLst>
          </a:prstGeom>
          <a:gradFill>
            <a:gsLst>
              <a:gs pos="0">
                <a:srgbClr val="000000"/>
              </a:gs>
              <a:gs pos="50000">
                <a:srgbClr val="7F7F7F"/>
              </a:gs>
              <a:gs pos="100000">
                <a:srgbClr val="D9D9D9"/>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57" name="Google Shape;3357;p352"/>
          <p:cNvSpPr/>
          <p:nvPr/>
        </p:nvSpPr>
        <p:spPr>
          <a:xfrm>
            <a:off x="457200" y="4724400"/>
            <a:ext cx="1143000" cy="457200"/>
          </a:xfrm>
          <a:prstGeom prst="ellipse">
            <a:avLst/>
          </a:prstGeom>
          <a:solidFill>
            <a:schemeClr val="accent2"/>
          </a:solidFill>
          <a:ln cap="flat" cmpd="sng" w="28575">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a:ea typeface="Arial"/>
                <a:cs typeface="Arial"/>
                <a:sym typeface="Arial"/>
              </a:rPr>
              <a:t>Program</a:t>
            </a:r>
            <a:endParaRPr/>
          </a:p>
        </p:txBody>
      </p:sp>
      <p:sp>
        <p:nvSpPr>
          <p:cNvPr id="3358" name="Google Shape;3358;p352"/>
          <p:cNvSpPr/>
          <p:nvPr/>
        </p:nvSpPr>
        <p:spPr>
          <a:xfrm>
            <a:off x="7597775" y="4724400"/>
            <a:ext cx="1066800" cy="457200"/>
          </a:xfrm>
          <a:prstGeom prst="roundRect">
            <a:avLst>
              <a:gd fmla="val 10800" name="adj"/>
            </a:avLst>
          </a:prstGeom>
          <a:solidFill>
            <a:srgbClr val="7F7F7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a:solidFill>
                  <a:schemeClr val="lt1"/>
                </a:solidFill>
                <a:latin typeface="Arial"/>
                <a:ea typeface="Arial"/>
                <a:cs typeface="Arial"/>
                <a:sym typeface="Arial"/>
              </a:rPr>
              <a:t>Data Sink</a:t>
            </a:r>
            <a:endParaRPr/>
          </a:p>
        </p:txBody>
      </p:sp>
      <p:cxnSp>
        <p:nvCxnSpPr>
          <p:cNvPr id="3359" name="Google Shape;3359;p352"/>
          <p:cNvCxnSpPr/>
          <p:nvPr/>
        </p:nvCxnSpPr>
        <p:spPr>
          <a:xfrm rot="5400000">
            <a:off x="6858000" y="4953000"/>
            <a:ext cx="1066800" cy="0"/>
          </a:xfrm>
          <a:prstGeom prst="straightConnector1">
            <a:avLst/>
          </a:prstGeom>
          <a:noFill/>
          <a:ln cap="flat" cmpd="sng" w="28575">
            <a:solidFill>
              <a:schemeClr val="dk1"/>
            </a:solidFill>
            <a:prstDash val="solid"/>
            <a:miter lim="800000"/>
            <a:headEnd len="med" w="med" type="none"/>
            <a:tailEnd len="med" w="med" type="none"/>
          </a:ln>
        </p:spPr>
      </p:cxnSp>
      <p:sp>
        <p:nvSpPr>
          <p:cNvPr id="3360" name="Google Shape;3360;p35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5" name="Shape 3365"/>
        <p:cNvGrpSpPr/>
        <p:nvPr/>
      </p:nvGrpSpPr>
      <p:grpSpPr>
        <a:xfrm>
          <a:off x="0" y="0"/>
          <a:ext cx="0" cy="0"/>
          <a:chOff x="0" y="0"/>
          <a:chExt cx="0" cy="0"/>
        </a:xfrm>
      </p:grpSpPr>
      <p:sp>
        <p:nvSpPr>
          <p:cNvPr id="3366" name="Google Shape;3366;p353"/>
          <p:cNvSpPr txBox="1"/>
          <p:nvPr/>
        </p:nvSpPr>
        <p:spPr>
          <a:xfrm>
            <a:off x="615950" y="1066800"/>
            <a:ext cx="7924800" cy="50292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67" name="Google Shape;3367;p35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Chained Streams: Example</a:t>
            </a:r>
            <a:br>
              <a:rPr b="1" i="0" lang="en-US" sz="2600" u="none" cap="none" strike="noStrike">
                <a:solidFill>
                  <a:schemeClr val="dk1"/>
                </a:solidFill>
                <a:latin typeface="Arial"/>
                <a:ea typeface="Arial"/>
                <a:cs typeface="Arial"/>
                <a:sym typeface="Arial"/>
              </a:rPr>
            </a:br>
            <a:endParaRPr/>
          </a:p>
        </p:txBody>
      </p:sp>
      <p:sp>
        <p:nvSpPr>
          <p:cNvPr id="3368" name="Google Shape;3368;p353"/>
          <p:cNvSpPr txBox="1"/>
          <p:nvPr>
            <p:ph idx="1" type="body"/>
          </p:nvPr>
        </p:nvSpPr>
        <p:spPr>
          <a:xfrm>
            <a:off x="609600" y="1219200"/>
            <a:ext cx="7918500" cy="17511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java.io.BufferedReader; import java.io.BufferedWriter;</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java.io.FileReader; import java.io.FileWriter;</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java.io.FileNotFoundException; import java.io.IOException;</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class BufferedStreamCopyTest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try (BufferedReader bufInput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new BufferedReader(new FileReader(args[0]));</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BufferedWriter bufOutput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new BufferedWriter(new FileWriter(args[1])))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String line =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while ((line = bufInput.readLine()) != null)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bufOutput.write(line);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bufOutput.newLine();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(FileNotFoundException f)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System.out.println("File not found: " + f);</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(IOException e)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System.out.println("Exception: " + 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a:t>
            </a:r>
            <a:endParaRPr/>
          </a:p>
        </p:txBody>
      </p:sp>
      <p:sp>
        <p:nvSpPr>
          <p:cNvPr id="3369" name="Google Shape;3369;p353"/>
          <p:cNvSpPr/>
          <p:nvPr/>
        </p:nvSpPr>
        <p:spPr>
          <a:xfrm>
            <a:off x="6019800" y="3919537"/>
            <a:ext cx="2362200" cy="1262100"/>
          </a:xfrm>
          <a:prstGeom prst="wedgeRectCallout">
            <a:avLst>
              <a:gd fmla="val -8346" name="adj1"/>
              <a:gd fmla="val -1302" name="adj2"/>
            </a:avLst>
          </a:prstGeom>
          <a:solidFill>
            <a:srgbClr val="FFFFCC"/>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The character buffer replaced by a </a:t>
            </a:r>
            <a:r>
              <a:rPr b="0" i="0" lang="en-US" sz="1200" u="none">
                <a:solidFill>
                  <a:schemeClr val="dk1"/>
                </a:solidFill>
                <a:latin typeface="Courier New"/>
                <a:ea typeface="Courier New"/>
                <a:cs typeface="Courier New"/>
                <a:sym typeface="Courier New"/>
              </a:rPr>
              <a:t>String</a:t>
            </a:r>
            <a:r>
              <a:rPr b="0" i="0" lang="en-US" sz="1200" u="none">
                <a:solidFill>
                  <a:schemeClr val="dk1"/>
                </a:solidFill>
                <a:latin typeface="Arial"/>
                <a:ea typeface="Arial"/>
                <a:cs typeface="Arial"/>
                <a:sym typeface="Arial"/>
              </a:rPr>
              <a:t>. Note that </a:t>
            </a:r>
            <a:r>
              <a:rPr b="0" i="0" lang="en-US" sz="1200" u="none">
                <a:solidFill>
                  <a:schemeClr val="dk1"/>
                </a:solidFill>
                <a:latin typeface="Courier New"/>
                <a:ea typeface="Courier New"/>
                <a:cs typeface="Courier New"/>
                <a:sym typeface="Courier New"/>
              </a:rPr>
              <a:t>readLine()</a:t>
            </a:r>
            <a:r>
              <a:rPr b="0" i="0" lang="en-US" sz="1200" u="none">
                <a:solidFill>
                  <a:schemeClr val="dk1"/>
                </a:solidFill>
                <a:latin typeface="Arial"/>
                <a:ea typeface="Arial"/>
                <a:cs typeface="Arial"/>
                <a:sym typeface="Arial"/>
              </a:rPr>
              <a:t> uses the newline character as a terminator. Therefore,  you must add that back to the output file.</a:t>
            </a:r>
            <a:endParaRPr/>
          </a:p>
        </p:txBody>
      </p:sp>
      <p:sp>
        <p:nvSpPr>
          <p:cNvPr id="3370" name="Google Shape;3370;p353"/>
          <p:cNvSpPr/>
          <p:nvPr/>
        </p:nvSpPr>
        <p:spPr>
          <a:xfrm>
            <a:off x="5410200" y="1905000"/>
            <a:ext cx="3048000" cy="685800"/>
          </a:xfrm>
          <a:prstGeom prst="wedgeRectCallout">
            <a:avLst>
              <a:gd fmla="val -6490" name="adj1"/>
              <a:gd fmla="val 27460" name="adj2"/>
            </a:avLst>
          </a:prstGeom>
          <a:solidFill>
            <a:srgbClr val="FFFFCC"/>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 </a:t>
            </a:r>
            <a:r>
              <a:rPr b="0" i="0" lang="en-US" sz="1200" u="none">
                <a:solidFill>
                  <a:schemeClr val="dk1"/>
                </a:solidFill>
                <a:latin typeface="Courier New"/>
                <a:ea typeface="Courier New"/>
                <a:cs typeface="Courier New"/>
                <a:sym typeface="Courier New"/>
              </a:rPr>
              <a:t>FileReader</a:t>
            </a:r>
            <a:r>
              <a:rPr b="0" i="0" lang="en-US" sz="1200" u="none">
                <a:solidFill>
                  <a:schemeClr val="dk1"/>
                </a:solidFill>
                <a:latin typeface="Arial"/>
                <a:ea typeface="Arial"/>
                <a:cs typeface="Arial"/>
                <a:sym typeface="Arial"/>
              </a:rPr>
              <a:t> chained to a </a:t>
            </a:r>
            <a:r>
              <a:rPr b="0" i="0" lang="en-US" sz="1200" u="none">
                <a:solidFill>
                  <a:schemeClr val="dk1"/>
                </a:solidFill>
                <a:latin typeface="Courier New"/>
                <a:ea typeface="Courier New"/>
                <a:cs typeface="Courier New"/>
                <a:sym typeface="Courier New"/>
              </a:rPr>
              <a:t>BufferedFileReader</a:t>
            </a:r>
            <a:r>
              <a:rPr b="0" i="0" lang="en-US" sz="1200" u="none">
                <a:solidFill>
                  <a:schemeClr val="dk1"/>
                </a:solidFill>
                <a:latin typeface="Arial"/>
                <a:ea typeface="Arial"/>
                <a:cs typeface="Arial"/>
                <a:sym typeface="Arial"/>
              </a:rPr>
              <a:t>: This allows you to use a method that reads a String.</a:t>
            </a:r>
            <a:endParaRPr/>
          </a:p>
        </p:txBody>
      </p:sp>
      <p:sp>
        <p:nvSpPr>
          <p:cNvPr id="3371" name="Google Shape;3371;p3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6" name="Shape 3376"/>
        <p:cNvGrpSpPr/>
        <p:nvPr/>
      </p:nvGrpSpPr>
      <p:grpSpPr>
        <a:xfrm>
          <a:off x="0" y="0"/>
          <a:ext cx="0" cy="0"/>
          <a:chOff x="0" y="0"/>
          <a:chExt cx="0" cy="0"/>
        </a:xfrm>
      </p:grpSpPr>
      <p:sp>
        <p:nvSpPr>
          <p:cNvPr id="3377" name="Google Shape;3377;p35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Console I/O</a:t>
            </a:r>
            <a:br>
              <a:rPr b="1" i="0" lang="en-US" sz="2600" u="none" cap="none" strike="noStrike">
                <a:solidFill>
                  <a:schemeClr val="dk1"/>
                </a:solidFill>
                <a:latin typeface="Arial"/>
                <a:ea typeface="Arial"/>
                <a:cs typeface="Arial"/>
                <a:sym typeface="Arial"/>
              </a:rPr>
            </a:br>
            <a:endParaRPr/>
          </a:p>
        </p:txBody>
      </p:sp>
      <p:sp>
        <p:nvSpPr>
          <p:cNvPr id="3378" name="Google Shape;3378;p354"/>
          <p:cNvSpPr txBox="1"/>
          <p:nvPr>
            <p:ph idx="1" type="body"/>
          </p:nvPr>
        </p:nvSpPr>
        <p:spPr>
          <a:xfrm>
            <a:off x="609600" y="1447800"/>
            <a:ext cx="7918500" cy="4359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System</a:t>
            </a:r>
            <a:r>
              <a:rPr b="0" i="0" lang="en-US" sz="2200" u="none">
                <a:solidFill>
                  <a:schemeClr val="dk1"/>
                </a:solidFill>
                <a:latin typeface="Arial"/>
                <a:ea typeface="Arial"/>
                <a:cs typeface="Arial"/>
                <a:sym typeface="Arial"/>
              </a:rPr>
              <a:t> class in the </a:t>
            </a:r>
            <a:r>
              <a:rPr b="0" i="0" lang="en-US" sz="2200" u="none">
                <a:solidFill>
                  <a:schemeClr val="dk1"/>
                </a:solidFill>
                <a:latin typeface="Courier New"/>
                <a:ea typeface="Courier New"/>
                <a:cs typeface="Courier New"/>
                <a:sym typeface="Courier New"/>
              </a:rPr>
              <a:t>java.lang</a:t>
            </a:r>
            <a:r>
              <a:rPr b="0" i="0" lang="en-US" sz="2200" u="none">
                <a:solidFill>
                  <a:schemeClr val="dk1"/>
                </a:solidFill>
                <a:latin typeface="Arial"/>
                <a:ea typeface="Arial"/>
                <a:cs typeface="Arial"/>
                <a:sym typeface="Arial"/>
              </a:rPr>
              <a:t> package has three static instance fields: </a:t>
            </a:r>
            <a:r>
              <a:rPr b="0" i="0" lang="en-US" sz="2200" u="none">
                <a:solidFill>
                  <a:schemeClr val="dk1"/>
                </a:solidFill>
                <a:latin typeface="Courier New"/>
                <a:ea typeface="Courier New"/>
                <a:cs typeface="Courier New"/>
                <a:sym typeface="Courier New"/>
              </a:rPr>
              <a:t>out</a:t>
            </a:r>
            <a:r>
              <a:rPr b="0" i="0" lang="en-US" sz="2200" u="none">
                <a:solidFill>
                  <a:schemeClr val="dk1"/>
                </a:solidFill>
                <a:latin typeface="Arial"/>
                <a:ea typeface="Arial"/>
                <a:cs typeface="Arial"/>
                <a:sym typeface="Arial"/>
              </a:rPr>
              <a:t>, </a:t>
            </a:r>
            <a:r>
              <a:rPr b="0" i="0" lang="en-US" sz="2200" u="none">
                <a:solidFill>
                  <a:schemeClr val="dk1"/>
                </a:solidFill>
                <a:latin typeface="Courier New"/>
                <a:ea typeface="Courier New"/>
                <a:cs typeface="Courier New"/>
                <a:sym typeface="Courier New"/>
              </a:rPr>
              <a:t>in</a:t>
            </a:r>
            <a:r>
              <a:rPr b="0" i="0" lang="en-US" sz="2200" u="none">
                <a:solidFill>
                  <a:schemeClr val="dk1"/>
                </a:solidFill>
                <a:latin typeface="Arial"/>
                <a:ea typeface="Arial"/>
                <a:cs typeface="Arial"/>
                <a:sym typeface="Arial"/>
              </a:rPr>
              <a:t>, and </a:t>
            </a:r>
            <a:r>
              <a:rPr b="0" i="0" lang="en-US" sz="2200" u="none">
                <a:solidFill>
                  <a:schemeClr val="dk1"/>
                </a:solidFill>
                <a:latin typeface="Courier New"/>
                <a:ea typeface="Courier New"/>
                <a:cs typeface="Courier New"/>
                <a:sym typeface="Courier New"/>
              </a:rPr>
              <a:t>err</a:t>
            </a:r>
            <a:r>
              <a:rPr b="0" i="0" lang="en-US" sz="2200" u="non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System.out</a:t>
            </a:r>
            <a:r>
              <a:rPr b="0" i="0" lang="en-US" sz="2200" u="none" cap="none" strike="noStrike">
                <a:solidFill>
                  <a:schemeClr val="dk1"/>
                </a:solidFill>
                <a:latin typeface="Arial"/>
                <a:ea typeface="Arial"/>
                <a:cs typeface="Arial"/>
                <a:sym typeface="Arial"/>
              </a:rPr>
              <a:t> field is a static instance of a </a:t>
            </a:r>
            <a:r>
              <a:rPr b="0" i="0" lang="en-US" sz="2200" u="none" cap="none" strike="noStrike">
                <a:solidFill>
                  <a:schemeClr val="dk1"/>
                </a:solidFill>
                <a:latin typeface="Courier New"/>
                <a:ea typeface="Courier New"/>
                <a:cs typeface="Courier New"/>
                <a:sym typeface="Courier New"/>
              </a:rPr>
              <a:t>PrintStream</a:t>
            </a:r>
            <a:r>
              <a:rPr b="0" i="0" lang="en-US" sz="2200" u="none" cap="none" strike="noStrike">
                <a:solidFill>
                  <a:schemeClr val="dk1"/>
                </a:solidFill>
                <a:latin typeface="Arial"/>
                <a:ea typeface="Arial"/>
                <a:cs typeface="Arial"/>
                <a:sym typeface="Arial"/>
              </a:rPr>
              <a:t> object that enables you to write to </a:t>
            </a:r>
            <a:r>
              <a:rPr b="0" i="1" lang="en-US" sz="2200" u="none" cap="none" strike="noStrike">
                <a:solidFill>
                  <a:schemeClr val="dk1"/>
                </a:solidFill>
                <a:latin typeface="Arial"/>
                <a:ea typeface="Arial"/>
                <a:cs typeface="Arial"/>
                <a:sym typeface="Arial"/>
              </a:rPr>
              <a:t>standard output.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System.in</a:t>
            </a:r>
            <a:r>
              <a:rPr b="0" i="0" lang="en-US" sz="2200" u="none" cap="none" strike="noStrike">
                <a:solidFill>
                  <a:schemeClr val="dk1"/>
                </a:solidFill>
                <a:latin typeface="Arial"/>
                <a:ea typeface="Arial"/>
                <a:cs typeface="Arial"/>
                <a:sym typeface="Arial"/>
              </a:rPr>
              <a:t> field is a static instance of an </a:t>
            </a:r>
            <a:r>
              <a:rPr b="0" i="0" lang="en-US" sz="2200" u="none" cap="none" strike="noStrike">
                <a:solidFill>
                  <a:schemeClr val="dk1"/>
                </a:solidFill>
                <a:latin typeface="Courier New"/>
                <a:ea typeface="Courier New"/>
                <a:cs typeface="Courier New"/>
                <a:sym typeface="Courier New"/>
              </a:rPr>
              <a:t>InputStream</a:t>
            </a:r>
            <a:r>
              <a:rPr b="0" i="0" lang="en-US" sz="2200" u="none" cap="none" strike="noStrike">
                <a:solidFill>
                  <a:schemeClr val="dk1"/>
                </a:solidFill>
                <a:latin typeface="Arial"/>
                <a:ea typeface="Arial"/>
                <a:cs typeface="Arial"/>
                <a:sym typeface="Arial"/>
              </a:rPr>
              <a:t> object that enables you to read from </a:t>
            </a:r>
            <a:r>
              <a:rPr b="0" i="1" lang="en-US" sz="2200" u="none" cap="none" strike="noStrike">
                <a:solidFill>
                  <a:schemeClr val="dk1"/>
                </a:solidFill>
                <a:latin typeface="Arial"/>
                <a:ea typeface="Arial"/>
                <a:cs typeface="Arial"/>
                <a:sym typeface="Arial"/>
              </a:rPr>
              <a:t>standard input.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System.err</a:t>
            </a:r>
            <a:r>
              <a:rPr b="0" i="0" lang="en-US" sz="2200" u="none" cap="none" strike="noStrike">
                <a:solidFill>
                  <a:schemeClr val="dk1"/>
                </a:solidFill>
                <a:latin typeface="Arial"/>
                <a:ea typeface="Arial"/>
                <a:cs typeface="Arial"/>
                <a:sym typeface="Arial"/>
              </a:rPr>
              <a:t> field is a static instance of a </a:t>
            </a:r>
            <a:r>
              <a:rPr b="0" i="0" lang="en-US" sz="2200" u="none" cap="none" strike="noStrike">
                <a:solidFill>
                  <a:schemeClr val="dk1"/>
                </a:solidFill>
                <a:latin typeface="Courier New"/>
                <a:ea typeface="Courier New"/>
                <a:cs typeface="Courier New"/>
                <a:sym typeface="Courier New"/>
              </a:rPr>
              <a:t>PrintStream</a:t>
            </a:r>
            <a:r>
              <a:rPr b="0" i="0" lang="en-US" sz="2200" u="none" cap="none" strike="noStrike">
                <a:solidFill>
                  <a:schemeClr val="dk1"/>
                </a:solidFill>
                <a:latin typeface="Arial"/>
                <a:ea typeface="Arial"/>
                <a:cs typeface="Arial"/>
                <a:sym typeface="Arial"/>
              </a:rPr>
              <a:t> object that enables you to write to </a:t>
            </a:r>
            <a:r>
              <a:rPr b="0" i="1" lang="en-US" sz="2200" u="none" cap="none" strike="noStrike">
                <a:solidFill>
                  <a:schemeClr val="dk1"/>
                </a:solidFill>
                <a:latin typeface="Arial"/>
                <a:ea typeface="Arial"/>
                <a:cs typeface="Arial"/>
                <a:sym typeface="Arial"/>
              </a:rPr>
              <a:t>standard error.</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379" name="Google Shape;3379;p3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2-1 Overview:</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Creating Java Classes</a:t>
            </a:r>
            <a:br>
              <a:rPr b="1" i="0" lang="en-US" sz="2600" u="none" cap="none" strike="noStrike">
                <a:solidFill>
                  <a:schemeClr val="dk1"/>
                </a:solidFill>
                <a:latin typeface="Arial"/>
                <a:ea typeface="Arial"/>
                <a:cs typeface="Arial"/>
                <a:sym typeface="Arial"/>
              </a:rPr>
            </a:br>
            <a:endParaRPr/>
          </a:p>
        </p:txBody>
      </p:sp>
      <p:sp>
        <p:nvSpPr>
          <p:cNvPr id="414" name="Google Shape;414;p49"/>
          <p:cNvSpPr txBox="1"/>
          <p:nvPr>
            <p:ph idx="1" type="body"/>
          </p:nvPr>
        </p:nvSpPr>
        <p:spPr>
          <a:xfrm>
            <a:off x="609600" y="1447800"/>
            <a:ext cx="7918450" cy="3005137"/>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 Java class using the NetBeans IDE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 Java class with a </a:t>
            </a:r>
            <a:r>
              <a:rPr b="0" i="0" lang="en-US" sz="2200" u="none" cap="none" strike="noStrike">
                <a:solidFill>
                  <a:schemeClr val="dk1"/>
                </a:solidFill>
                <a:latin typeface="Courier New"/>
                <a:ea typeface="Courier New"/>
                <a:cs typeface="Courier New"/>
                <a:sym typeface="Courier New"/>
              </a:rPr>
              <a:t>main</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Writing code in the body of the </a:t>
            </a:r>
            <a:r>
              <a:rPr b="0" i="0" lang="en-US" sz="2200" u="none" cap="none" strike="noStrike">
                <a:solidFill>
                  <a:schemeClr val="dk1"/>
                </a:solidFill>
                <a:latin typeface="Courier New"/>
                <a:ea typeface="Courier New"/>
                <a:cs typeface="Courier New"/>
                <a:sym typeface="Courier New"/>
              </a:rPr>
              <a:t>main</a:t>
            </a:r>
            <a:r>
              <a:rPr b="0" i="0" lang="en-US" sz="2200" u="none" cap="none" strike="noStrike">
                <a:solidFill>
                  <a:schemeClr val="dk1"/>
                </a:solidFill>
                <a:latin typeface="Arial"/>
                <a:ea typeface="Arial"/>
                <a:cs typeface="Arial"/>
                <a:sym typeface="Arial"/>
              </a:rPr>
              <a:t> method to create an instance of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object and print values from the class to the console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Compiling and testing the application by using the NetBeans IDE</a:t>
            </a:r>
            <a:endParaRPr/>
          </a:p>
        </p:txBody>
      </p:sp>
      <p:pic>
        <p:nvPicPr>
          <p:cNvPr descr="Duke-Practise-Overview.gif" id="415" name="Google Shape;415;p49"/>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416" name="Google Shape;416;p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4" name="Shape 3384"/>
        <p:cNvGrpSpPr/>
        <p:nvPr/>
      </p:nvGrpSpPr>
      <p:grpSpPr>
        <a:xfrm>
          <a:off x="0" y="0"/>
          <a:ext cx="0" cy="0"/>
          <a:chOff x="0" y="0"/>
          <a:chExt cx="0" cy="0"/>
        </a:xfrm>
      </p:grpSpPr>
      <p:sp>
        <p:nvSpPr>
          <p:cNvPr id="3385" name="Google Shape;3385;p35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Writing to Standard Output</a:t>
            </a:r>
            <a:br>
              <a:rPr b="1" i="0" lang="en-US" sz="2600" u="none" cap="none" strike="noStrike">
                <a:solidFill>
                  <a:schemeClr val="dk1"/>
                </a:solidFill>
                <a:latin typeface="Arial"/>
                <a:ea typeface="Arial"/>
                <a:cs typeface="Arial"/>
                <a:sym typeface="Arial"/>
              </a:rPr>
            </a:br>
            <a:endParaRPr/>
          </a:p>
        </p:txBody>
      </p:sp>
      <p:sp>
        <p:nvSpPr>
          <p:cNvPr id="3386" name="Google Shape;3386;p35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println</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print</a:t>
            </a:r>
            <a:r>
              <a:rPr b="0" i="0" lang="en-US" sz="2200" u="none" cap="none" strike="noStrike">
                <a:solidFill>
                  <a:schemeClr val="dk1"/>
                </a:solidFill>
                <a:latin typeface="Arial"/>
                <a:ea typeface="Arial"/>
                <a:cs typeface="Arial"/>
                <a:sym typeface="Arial"/>
              </a:rPr>
              <a:t> methods are part of the </a:t>
            </a:r>
            <a:r>
              <a:rPr b="0" i="0" lang="en-US" sz="2200" u="none" cap="none" strike="noStrike">
                <a:solidFill>
                  <a:schemeClr val="dk1"/>
                </a:solidFill>
                <a:latin typeface="Courier New"/>
                <a:ea typeface="Courier New"/>
                <a:cs typeface="Courier New"/>
                <a:sym typeface="Courier New"/>
              </a:rPr>
              <a:t>java.io.PrintStream</a:t>
            </a:r>
            <a:r>
              <a:rPr b="0" i="0" lang="en-US" sz="2200" u="none" cap="none" strike="noStrike">
                <a:solidFill>
                  <a:schemeClr val="dk1"/>
                </a:solidFill>
                <a:latin typeface="Arial"/>
                <a:ea typeface="Arial"/>
                <a:cs typeface="Arial"/>
                <a:sym typeface="Arial"/>
              </a:rPr>
              <a:t>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println</a:t>
            </a:r>
            <a:r>
              <a:rPr b="0" i="0" lang="en-US" sz="2200" u="none" cap="none" strike="noStrike">
                <a:solidFill>
                  <a:schemeClr val="dk1"/>
                </a:solidFill>
                <a:latin typeface="Arial"/>
                <a:ea typeface="Arial"/>
                <a:cs typeface="Arial"/>
                <a:sym typeface="Arial"/>
              </a:rPr>
              <a:t> methods print the argument and a newline character (</a:t>
            </a:r>
            <a:r>
              <a:rPr b="0" i="0" lang="en-US" sz="2200" u="none" cap="none" strike="noStrike">
                <a:solidFill>
                  <a:schemeClr val="dk1"/>
                </a:solidFill>
                <a:latin typeface="Courier New"/>
                <a:ea typeface="Courier New"/>
                <a:cs typeface="Courier New"/>
                <a:sym typeface="Courier New"/>
              </a:rPr>
              <a:t>\n</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print</a:t>
            </a:r>
            <a:r>
              <a:rPr b="0" i="0" lang="en-US" sz="2200" u="none" cap="none" strike="noStrike">
                <a:solidFill>
                  <a:schemeClr val="dk1"/>
                </a:solidFill>
                <a:latin typeface="Arial"/>
                <a:ea typeface="Arial"/>
                <a:cs typeface="Arial"/>
                <a:sym typeface="Arial"/>
              </a:rPr>
              <a:t> methods print the argument without a newline character.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print</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println</a:t>
            </a:r>
            <a:r>
              <a:rPr b="0" i="0" lang="en-US" sz="2200" u="none" cap="none" strike="noStrike">
                <a:solidFill>
                  <a:schemeClr val="dk1"/>
                </a:solidFill>
                <a:latin typeface="Arial"/>
                <a:ea typeface="Arial"/>
                <a:cs typeface="Arial"/>
                <a:sym typeface="Arial"/>
              </a:rPr>
              <a:t> methods are overloaded for most primitive types </a:t>
            </a:r>
            <a:r>
              <a:rPr b="0" i="0" lang="en-US" sz="2200" u="none" cap="none" strike="noStrike">
                <a:solidFill>
                  <a:schemeClr val="dk1"/>
                </a:solidFill>
                <a:latin typeface="Courier New"/>
                <a:ea typeface="Courier New"/>
                <a:cs typeface="Courier New"/>
                <a:sym typeface="Courier New"/>
              </a:rPr>
              <a:t>(boolean</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char</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int</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long</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float</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double)</a:t>
            </a:r>
            <a:r>
              <a:rPr b="0" i="0" lang="en-US" sz="2200" u="none" cap="none" strike="noStrike">
                <a:solidFill>
                  <a:schemeClr val="dk1"/>
                </a:solidFill>
                <a:latin typeface="Arial"/>
                <a:ea typeface="Arial"/>
                <a:cs typeface="Arial"/>
                <a:sym typeface="Arial"/>
              </a:rPr>
              <a:t> and for </a:t>
            </a:r>
            <a:r>
              <a:rPr b="0" i="0" lang="en-US" sz="2200" u="none" cap="none" strike="noStrike">
                <a:solidFill>
                  <a:schemeClr val="dk1"/>
                </a:solidFill>
                <a:latin typeface="Courier New"/>
                <a:ea typeface="Courier New"/>
                <a:cs typeface="Courier New"/>
                <a:sym typeface="Courier New"/>
              </a:rPr>
              <a:t>char[]</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Object</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String</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print(Object)</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println(Object)</a:t>
            </a:r>
            <a:r>
              <a:rPr b="0" i="0" lang="en-US" sz="2200" u="none" cap="none" strike="noStrike">
                <a:solidFill>
                  <a:schemeClr val="dk1"/>
                </a:solidFill>
                <a:latin typeface="Arial"/>
                <a:ea typeface="Arial"/>
                <a:cs typeface="Arial"/>
                <a:sym typeface="Arial"/>
              </a:rPr>
              <a:t> methods call the </a:t>
            </a:r>
            <a:r>
              <a:rPr b="0" i="0" lang="en-US" sz="2200" u="none" cap="none" strike="noStrike">
                <a:solidFill>
                  <a:schemeClr val="dk1"/>
                </a:solidFill>
                <a:latin typeface="Courier New"/>
                <a:ea typeface="Courier New"/>
                <a:cs typeface="Courier New"/>
                <a:sym typeface="Courier New"/>
              </a:rPr>
              <a:t>toString</a:t>
            </a:r>
            <a:r>
              <a:rPr b="0" i="0" lang="en-US" sz="2200" u="none" cap="none" strike="noStrike">
                <a:solidFill>
                  <a:schemeClr val="dk1"/>
                </a:solidFill>
                <a:latin typeface="Arial"/>
                <a:ea typeface="Arial"/>
                <a:cs typeface="Arial"/>
                <a:sym typeface="Arial"/>
              </a:rPr>
              <a:t> method on the argument.</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387" name="Google Shape;3387;p35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2" name="Shape 3392"/>
        <p:cNvGrpSpPr/>
        <p:nvPr/>
      </p:nvGrpSpPr>
      <p:grpSpPr>
        <a:xfrm>
          <a:off x="0" y="0"/>
          <a:ext cx="0" cy="0"/>
          <a:chOff x="0" y="0"/>
          <a:chExt cx="0" cy="0"/>
        </a:xfrm>
      </p:grpSpPr>
      <p:sp>
        <p:nvSpPr>
          <p:cNvPr id="3393" name="Google Shape;3393;p356"/>
          <p:cNvSpPr txBox="1"/>
          <p:nvPr/>
        </p:nvSpPr>
        <p:spPr>
          <a:xfrm>
            <a:off x="457200" y="931862"/>
            <a:ext cx="8045400" cy="5334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94" name="Google Shape;3394;p35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Reading from Standard Input</a:t>
            </a:r>
            <a:br>
              <a:rPr b="1" i="0" lang="en-US" sz="2600" u="none" cap="none" strike="noStrike">
                <a:solidFill>
                  <a:schemeClr val="dk1"/>
                </a:solidFill>
                <a:latin typeface="Arial"/>
                <a:ea typeface="Arial"/>
                <a:cs typeface="Arial"/>
                <a:sym typeface="Arial"/>
              </a:rPr>
            </a:br>
            <a:endParaRPr/>
          </a:p>
        </p:txBody>
      </p:sp>
      <p:sp>
        <p:nvSpPr>
          <p:cNvPr id="3395" name="Google Shape;3395;p356"/>
          <p:cNvSpPr txBox="1"/>
          <p:nvPr>
            <p:ph idx="1" type="body"/>
          </p:nvPr>
        </p:nvSpPr>
        <p:spPr>
          <a:xfrm>
            <a:off x="609600" y="984250"/>
            <a:ext cx="7918500" cy="5368800"/>
          </a:xfrm>
          <a:prstGeom prst="rect">
            <a:avLst/>
          </a:prstGeom>
          <a:noFill/>
          <a:ln>
            <a:noFill/>
          </a:ln>
        </p:spPr>
        <p:txBody>
          <a:bodyPr anchorCtr="0" anchor="t" bIns="12700" lIns="12700" spcFirstLastPara="1" rIns="12700" wrap="square" tIns="12700">
            <a:noAutofit/>
          </a:bodyPr>
          <a:lstStyle/>
          <a:p>
            <a:pPr indent="7937" lvl="0" marL="107950" marR="0" rtl="0" algn="l">
              <a:lnSpc>
                <a:spcPct val="100000"/>
              </a:lnSpc>
              <a:spcBef>
                <a:spcPts val="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7 public class KeyboardInput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8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9     public static void main(String[] args)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10         String s =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11         try (BufferedReader in = new BufferedReader(new InputStreamReader(System.in)))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12             System.out.print("Type xyz to exit: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13             s = in.readLine();</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14             while (s != null)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15                 System.out.println("Read: " + s.trim());</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16                 if (s.equals("xyz"))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17                     System.exit(0);</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18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19                 System.out.print("Type xyz to exit: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20                 s = in.readLine();</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21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22         } catch (IOException e) { // Catch any IO exceptions.</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23             System.out.println("Exception: " + e);</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24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25     }</a:t>
            </a:r>
            <a:endParaRPr/>
          </a:p>
          <a:p>
            <a:pPr indent="7937" lvl="0" marL="107950"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26 }</a:t>
            </a:r>
            <a:endParaRPr/>
          </a:p>
        </p:txBody>
      </p:sp>
      <p:sp>
        <p:nvSpPr>
          <p:cNvPr id="3396" name="Google Shape;3396;p356"/>
          <p:cNvSpPr/>
          <p:nvPr/>
        </p:nvSpPr>
        <p:spPr>
          <a:xfrm>
            <a:off x="6172200" y="1212850"/>
            <a:ext cx="2098800" cy="706500"/>
          </a:xfrm>
          <a:prstGeom prst="wedgeRectCallout">
            <a:avLst>
              <a:gd fmla="val -23319" name="adj1"/>
              <a:gd fmla="val 23606"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Chain a buffered reader to an input stream that takes the console input.</a:t>
            </a:r>
            <a:endParaRPr/>
          </a:p>
        </p:txBody>
      </p:sp>
      <p:sp>
        <p:nvSpPr>
          <p:cNvPr id="3397" name="Google Shape;3397;p3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2" name="Shape 3402"/>
        <p:cNvGrpSpPr/>
        <p:nvPr/>
      </p:nvGrpSpPr>
      <p:grpSpPr>
        <a:xfrm>
          <a:off x="0" y="0"/>
          <a:ext cx="0" cy="0"/>
          <a:chOff x="0" y="0"/>
          <a:chExt cx="0" cy="0"/>
        </a:xfrm>
      </p:grpSpPr>
      <p:sp>
        <p:nvSpPr>
          <p:cNvPr id="3403" name="Google Shape;3403;p357"/>
          <p:cNvSpPr txBox="1"/>
          <p:nvPr/>
        </p:nvSpPr>
        <p:spPr>
          <a:xfrm>
            <a:off x="533400" y="1828800"/>
            <a:ext cx="8001000" cy="419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04" name="Google Shape;3404;p35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Channel I/O</a:t>
            </a:r>
            <a:endParaRPr/>
          </a:p>
        </p:txBody>
      </p:sp>
      <p:sp>
        <p:nvSpPr>
          <p:cNvPr id="3405" name="Google Shape;3405;p357"/>
          <p:cNvSpPr txBox="1"/>
          <p:nvPr>
            <p:ph idx="1" type="body"/>
          </p:nvPr>
        </p:nvSpPr>
        <p:spPr>
          <a:xfrm>
            <a:off x="609600" y="11430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Introduced in JDK 1.4, a channel reads bytes and characters in blocks, rather than one byte or character at a time.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java.io.FileInputStream; import java.io.FileOutputStream;</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java.nio.channels.FileChannel; import java.nio.ByteBuffer;</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import java.io.FileNotFoundException; import java.io.IOException;</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class ByteChannelCopyTest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try (FileChannel fcIn = new FileInputStream(args[0]).getChannel();</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FileChannel fcOut = new FileOutputStream(args[1]).getChannel())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ByteBuffer buff = ByteBuffer.allocate((int) fcIn.size());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fcIn.read(buff);</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buff.position(0);</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fcOut.write(buff);</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(FileNotFoundException f)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System.out.println("File not found: " + f);</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catch (IOException e)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System.out.println("IOException: " + 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p:txBody>
      </p:sp>
      <p:sp>
        <p:nvSpPr>
          <p:cNvPr id="3406" name="Google Shape;3406;p357"/>
          <p:cNvSpPr/>
          <p:nvPr/>
        </p:nvSpPr>
        <p:spPr>
          <a:xfrm>
            <a:off x="5715000" y="3886200"/>
            <a:ext cx="2667000" cy="685800"/>
          </a:xfrm>
          <a:prstGeom prst="wedgeRectCallout">
            <a:avLst>
              <a:gd fmla="val -12794" name="adj1"/>
              <a:gd fmla="val 705"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Create a buffer sized the same as the file size, and then read and write the file in a single operation.</a:t>
            </a:r>
            <a:endParaRPr/>
          </a:p>
        </p:txBody>
      </p:sp>
      <p:sp>
        <p:nvSpPr>
          <p:cNvPr id="3407" name="Google Shape;3407;p3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2" name="Shape 3412"/>
        <p:cNvGrpSpPr/>
        <p:nvPr/>
      </p:nvGrpSpPr>
      <p:grpSpPr>
        <a:xfrm>
          <a:off x="0" y="0"/>
          <a:ext cx="0" cy="0"/>
          <a:chOff x="0" y="0"/>
          <a:chExt cx="0" cy="0"/>
        </a:xfrm>
      </p:grpSpPr>
      <p:sp>
        <p:nvSpPr>
          <p:cNvPr id="3413" name="Google Shape;3413;p35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Persistence</a:t>
            </a:r>
            <a:endParaRPr/>
          </a:p>
        </p:txBody>
      </p:sp>
      <p:sp>
        <p:nvSpPr>
          <p:cNvPr id="3414" name="Google Shape;3414;p358"/>
          <p:cNvSpPr txBox="1"/>
          <p:nvPr>
            <p:ph idx="1" type="body"/>
          </p:nvPr>
        </p:nvSpPr>
        <p:spPr>
          <a:xfrm>
            <a:off x="609600" y="1447800"/>
            <a:ext cx="7918500" cy="3952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Saving data to some type of permanent storage is called persistence. An object that is persistent-capable can be stored on disk (or any other storage device), or sent to another machine to be stored there.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non-persisted object exists only as long as the Java Virtual Machine is running.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serialization is the standard mechanism for saving an object as a sequence of bytes that can later be rebuilt into a copy of the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serialize an object of a specific class, the class must implement the </a:t>
            </a:r>
            <a:r>
              <a:rPr b="0" i="0" lang="en-US" sz="2200" u="none" cap="none" strike="noStrike">
                <a:solidFill>
                  <a:schemeClr val="dk1"/>
                </a:solidFill>
                <a:latin typeface="Courier New"/>
                <a:ea typeface="Courier New"/>
                <a:cs typeface="Courier New"/>
                <a:sym typeface="Courier New"/>
              </a:rPr>
              <a:t>java.io.Serializable</a:t>
            </a:r>
            <a:r>
              <a:rPr b="0" i="0" lang="en-US" sz="2200" u="none" cap="none" strike="noStrike">
                <a:solidFill>
                  <a:schemeClr val="dk1"/>
                </a:solidFill>
                <a:latin typeface="Arial"/>
                <a:ea typeface="Arial"/>
                <a:cs typeface="Arial"/>
                <a:sym typeface="Arial"/>
              </a:rPr>
              <a:t> interface.</a:t>
            </a:r>
            <a:endParaRPr/>
          </a:p>
        </p:txBody>
      </p:sp>
      <p:sp>
        <p:nvSpPr>
          <p:cNvPr id="3415" name="Google Shape;3415;p3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0" name="Shape 3420"/>
        <p:cNvGrpSpPr/>
        <p:nvPr/>
      </p:nvGrpSpPr>
      <p:grpSpPr>
        <a:xfrm>
          <a:off x="0" y="0"/>
          <a:ext cx="0" cy="0"/>
          <a:chOff x="0" y="0"/>
          <a:chExt cx="0" cy="0"/>
        </a:xfrm>
      </p:grpSpPr>
      <p:sp>
        <p:nvSpPr>
          <p:cNvPr id="3421" name="Google Shape;3421;p35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Serialization and Object Graphs</a:t>
            </a:r>
            <a:endParaRPr/>
          </a:p>
        </p:txBody>
      </p:sp>
      <p:sp>
        <p:nvSpPr>
          <p:cNvPr id="3422" name="Google Shape;3422;p359"/>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an object is serialized, only the fields of the object are preserved.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a field references an object, the fields of the referenced object are also serialized, if that object's class is also serializable.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tree of an object’s fields constitutes the </a:t>
            </a:r>
            <a:r>
              <a:rPr b="0" i="1" lang="en-US" sz="2200" u="none" cap="none" strike="noStrike">
                <a:solidFill>
                  <a:schemeClr val="dk1"/>
                </a:solidFill>
                <a:latin typeface="Arial"/>
                <a:ea typeface="Arial"/>
                <a:cs typeface="Arial"/>
                <a:sym typeface="Arial"/>
              </a:rPr>
              <a:t>object graph</a:t>
            </a:r>
            <a:r>
              <a:rPr b="0" i="0" lang="en-US" sz="2200" u="none" cap="none" strike="noStrike">
                <a:solidFill>
                  <a:schemeClr val="dk1"/>
                </a:solidFill>
                <a:latin typeface="Arial"/>
                <a:ea typeface="Arial"/>
                <a:cs typeface="Arial"/>
                <a:sym typeface="Arial"/>
              </a:rPr>
              <a:t>.</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423" name="Google Shape;3423;p359"/>
          <p:cNvSpPr/>
          <p:nvPr/>
        </p:nvSpPr>
        <p:spPr>
          <a:xfrm>
            <a:off x="3733800" y="42672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a:t>
            </a:r>
            <a:endParaRPr/>
          </a:p>
        </p:txBody>
      </p:sp>
      <p:sp>
        <p:nvSpPr>
          <p:cNvPr id="3424" name="Google Shape;3424;p359"/>
          <p:cNvSpPr/>
          <p:nvPr/>
        </p:nvSpPr>
        <p:spPr>
          <a:xfrm>
            <a:off x="3657600" y="5578475"/>
            <a:ext cx="549300" cy="5478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a:t>
            </a:r>
            <a:endParaRPr/>
          </a:p>
        </p:txBody>
      </p:sp>
      <p:sp>
        <p:nvSpPr>
          <p:cNvPr id="3425" name="Google Shape;3425;p359"/>
          <p:cNvSpPr/>
          <p:nvPr/>
        </p:nvSpPr>
        <p:spPr>
          <a:xfrm>
            <a:off x="4495800" y="49530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C</a:t>
            </a:r>
            <a:endParaRPr/>
          </a:p>
        </p:txBody>
      </p:sp>
      <p:sp>
        <p:nvSpPr>
          <p:cNvPr id="3426" name="Google Shape;3426;p359"/>
          <p:cNvSpPr/>
          <p:nvPr/>
        </p:nvSpPr>
        <p:spPr>
          <a:xfrm>
            <a:off x="2971800" y="49530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B</a:t>
            </a:r>
            <a:endParaRPr/>
          </a:p>
        </p:txBody>
      </p:sp>
      <p:sp>
        <p:nvSpPr>
          <p:cNvPr id="3427" name="Google Shape;3427;p359"/>
          <p:cNvSpPr/>
          <p:nvPr/>
        </p:nvSpPr>
        <p:spPr>
          <a:xfrm>
            <a:off x="5334000" y="55626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a:t>
            </a:r>
            <a:endParaRPr/>
          </a:p>
        </p:txBody>
      </p:sp>
      <p:cxnSp>
        <p:nvCxnSpPr>
          <p:cNvPr id="3428" name="Google Shape;3428;p359"/>
          <p:cNvCxnSpPr/>
          <p:nvPr/>
        </p:nvCxnSpPr>
        <p:spPr>
          <a:xfrm flipH="1">
            <a:off x="3246299" y="4541837"/>
            <a:ext cx="487500" cy="411300"/>
          </a:xfrm>
          <a:prstGeom prst="bentConnector2">
            <a:avLst/>
          </a:prstGeom>
          <a:noFill/>
          <a:ln cap="flat" cmpd="sng" w="28575">
            <a:solidFill>
              <a:schemeClr val="dk1"/>
            </a:solidFill>
            <a:prstDash val="solid"/>
            <a:round/>
            <a:headEnd len="med" w="med" type="none"/>
            <a:tailEnd len="med" w="med" type="triangle"/>
          </a:ln>
        </p:spPr>
      </p:cxnSp>
      <p:cxnSp>
        <p:nvCxnSpPr>
          <p:cNvPr id="3429" name="Google Shape;3429;p359"/>
          <p:cNvCxnSpPr/>
          <p:nvPr/>
        </p:nvCxnSpPr>
        <p:spPr>
          <a:xfrm>
            <a:off x="4283075" y="4541837"/>
            <a:ext cx="487500" cy="411300"/>
          </a:xfrm>
          <a:prstGeom prst="bentConnector2">
            <a:avLst/>
          </a:prstGeom>
          <a:noFill/>
          <a:ln cap="flat" cmpd="sng" w="28575">
            <a:solidFill>
              <a:schemeClr val="dk1"/>
            </a:solidFill>
            <a:prstDash val="solid"/>
            <a:round/>
            <a:headEnd len="med" w="med" type="none"/>
            <a:tailEnd len="med" w="med" type="triangle"/>
          </a:ln>
        </p:spPr>
      </p:cxnSp>
      <p:cxnSp>
        <p:nvCxnSpPr>
          <p:cNvPr id="3430" name="Google Shape;3430;p359"/>
          <p:cNvCxnSpPr/>
          <p:nvPr/>
        </p:nvCxnSpPr>
        <p:spPr>
          <a:xfrm flipH="1">
            <a:off x="3932099" y="5227637"/>
            <a:ext cx="563700" cy="350700"/>
          </a:xfrm>
          <a:prstGeom prst="bentConnector2">
            <a:avLst/>
          </a:prstGeom>
          <a:noFill/>
          <a:ln cap="flat" cmpd="sng" w="28575">
            <a:solidFill>
              <a:schemeClr val="dk1"/>
            </a:solidFill>
            <a:prstDash val="solid"/>
            <a:round/>
            <a:headEnd len="med" w="med" type="none"/>
            <a:tailEnd len="med" w="med" type="triangle"/>
          </a:ln>
        </p:spPr>
      </p:cxnSp>
      <p:cxnSp>
        <p:nvCxnSpPr>
          <p:cNvPr id="3431" name="Google Shape;3431;p359"/>
          <p:cNvCxnSpPr/>
          <p:nvPr/>
        </p:nvCxnSpPr>
        <p:spPr>
          <a:xfrm>
            <a:off x="5045075" y="5227637"/>
            <a:ext cx="563700" cy="335100"/>
          </a:xfrm>
          <a:prstGeom prst="bentConnector2">
            <a:avLst/>
          </a:prstGeom>
          <a:noFill/>
          <a:ln cap="flat" cmpd="sng" w="28575">
            <a:solidFill>
              <a:schemeClr val="dk1"/>
            </a:solidFill>
            <a:prstDash val="solid"/>
            <a:round/>
            <a:headEnd len="med" w="med" type="none"/>
            <a:tailEnd len="med" w="med" type="triangle"/>
          </a:ln>
        </p:spPr>
      </p:cxnSp>
      <p:sp>
        <p:nvSpPr>
          <p:cNvPr id="3432" name="Google Shape;3432;p3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7" name="Shape 3437"/>
        <p:cNvGrpSpPr/>
        <p:nvPr/>
      </p:nvGrpSpPr>
      <p:grpSpPr>
        <a:xfrm>
          <a:off x="0" y="0"/>
          <a:ext cx="0" cy="0"/>
          <a:chOff x="0" y="0"/>
          <a:chExt cx="0" cy="0"/>
        </a:xfrm>
      </p:grpSpPr>
      <p:sp>
        <p:nvSpPr>
          <p:cNvPr id="3438" name="Google Shape;3438;p36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Transient Fields and Objects</a:t>
            </a:r>
            <a:br>
              <a:rPr b="1" i="0" lang="en-US" sz="2600" u="none" cap="none" strike="noStrike">
                <a:solidFill>
                  <a:schemeClr val="dk1"/>
                </a:solidFill>
                <a:latin typeface="Arial"/>
                <a:ea typeface="Arial"/>
                <a:cs typeface="Arial"/>
                <a:sym typeface="Arial"/>
              </a:rPr>
            </a:br>
            <a:endParaRPr/>
          </a:p>
        </p:txBody>
      </p:sp>
      <p:sp>
        <p:nvSpPr>
          <p:cNvPr id="3439" name="Google Shape;3439;p360"/>
          <p:cNvSpPr txBox="1"/>
          <p:nvPr>
            <p:ph idx="1" type="body"/>
          </p:nvPr>
        </p:nvSpPr>
        <p:spPr>
          <a:xfrm>
            <a:off x="609600" y="1447800"/>
            <a:ext cx="7918500" cy="4087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Some object classes are not serializable because they represent transient operating system–specific information.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the object graph contains a non-serializable reference, a </a:t>
            </a:r>
            <a:r>
              <a:rPr b="0" i="0" lang="en-US" sz="2200" u="none" cap="none" strike="noStrike">
                <a:solidFill>
                  <a:schemeClr val="dk1"/>
                </a:solidFill>
                <a:latin typeface="Courier New"/>
                <a:ea typeface="Courier New"/>
                <a:cs typeface="Courier New"/>
                <a:sym typeface="Courier New"/>
              </a:rPr>
              <a:t>NotSerializableException</a:t>
            </a:r>
            <a:r>
              <a:rPr b="0" i="0" lang="en-US" sz="2200" u="none" cap="none" strike="noStrike">
                <a:solidFill>
                  <a:schemeClr val="dk1"/>
                </a:solidFill>
                <a:latin typeface="Arial"/>
                <a:ea typeface="Arial"/>
                <a:cs typeface="Arial"/>
                <a:sym typeface="Arial"/>
              </a:rPr>
              <a:t> is thrown and the serialization operation fails.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Fields that should not be serialized or that do not need to be serialized can be marked with the keyword </a:t>
            </a:r>
            <a:r>
              <a:rPr b="0" i="0" lang="en-US" sz="2200" u="none" cap="none" strike="noStrike">
                <a:solidFill>
                  <a:schemeClr val="dk1"/>
                </a:solidFill>
                <a:latin typeface="Courier New"/>
                <a:ea typeface="Courier New"/>
                <a:cs typeface="Courier New"/>
                <a:sym typeface="Courier New"/>
              </a:rPr>
              <a:t>transient</a:t>
            </a:r>
            <a:r>
              <a:rPr b="0" i="0" lang="en-US" sz="2200" u="none" cap="none" strike="noStrike">
                <a:solidFill>
                  <a:schemeClr val="dk1"/>
                </a:solidFill>
                <a:latin typeface="Arial"/>
                <a:ea typeface="Arial"/>
                <a:cs typeface="Arial"/>
                <a:sym typeface="Arial"/>
              </a:rPr>
              <a:t>.</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440" name="Google Shape;3440;p360"/>
          <p:cNvSpPr/>
          <p:nvPr/>
        </p:nvSpPr>
        <p:spPr>
          <a:xfrm>
            <a:off x="3733800" y="42672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a:t>
            </a:r>
            <a:endParaRPr/>
          </a:p>
        </p:txBody>
      </p:sp>
      <p:sp>
        <p:nvSpPr>
          <p:cNvPr id="3441" name="Google Shape;3441;p360"/>
          <p:cNvSpPr/>
          <p:nvPr/>
        </p:nvSpPr>
        <p:spPr>
          <a:xfrm>
            <a:off x="3657600" y="5578475"/>
            <a:ext cx="549300" cy="5478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a:t>
            </a:r>
            <a:endParaRPr/>
          </a:p>
        </p:txBody>
      </p:sp>
      <p:sp>
        <p:nvSpPr>
          <p:cNvPr id="3442" name="Google Shape;3442;p360"/>
          <p:cNvSpPr/>
          <p:nvPr/>
        </p:nvSpPr>
        <p:spPr>
          <a:xfrm>
            <a:off x="4495800" y="49530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C</a:t>
            </a:r>
            <a:endParaRPr/>
          </a:p>
        </p:txBody>
      </p:sp>
      <p:sp>
        <p:nvSpPr>
          <p:cNvPr id="3443" name="Google Shape;3443;p360"/>
          <p:cNvSpPr/>
          <p:nvPr/>
        </p:nvSpPr>
        <p:spPr>
          <a:xfrm>
            <a:off x="2971800" y="49530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B</a:t>
            </a:r>
            <a:endParaRPr/>
          </a:p>
        </p:txBody>
      </p:sp>
      <p:sp>
        <p:nvSpPr>
          <p:cNvPr id="3444" name="Google Shape;3444;p360"/>
          <p:cNvSpPr/>
          <p:nvPr/>
        </p:nvSpPr>
        <p:spPr>
          <a:xfrm>
            <a:off x="5334000" y="5562600"/>
            <a:ext cx="549300" cy="549300"/>
          </a:xfrm>
          <a:prstGeom prst="ellipse">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a:t>
            </a:r>
            <a:endParaRPr/>
          </a:p>
        </p:txBody>
      </p:sp>
      <p:pic>
        <p:nvPicPr>
          <p:cNvPr descr="cnt205585.gif" id="3445" name="Google Shape;3445;p360"/>
          <p:cNvPicPr preferRelativeResize="0"/>
          <p:nvPr/>
        </p:nvPicPr>
        <p:blipFill rotWithShape="1">
          <a:blip r:embed="rId3">
            <a:alphaModFix/>
          </a:blip>
          <a:srcRect b="0" l="0" r="0" t="0"/>
          <a:stretch/>
        </p:blipFill>
        <p:spPr>
          <a:xfrm>
            <a:off x="4549775" y="4953000"/>
            <a:ext cx="479425" cy="549275"/>
          </a:xfrm>
          <a:prstGeom prst="rect">
            <a:avLst/>
          </a:prstGeom>
          <a:noFill/>
          <a:ln>
            <a:noFill/>
          </a:ln>
        </p:spPr>
      </p:pic>
      <p:cxnSp>
        <p:nvCxnSpPr>
          <p:cNvPr id="3446" name="Google Shape;3446;p360"/>
          <p:cNvCxnSpPr/>
          <p:nvPr/>
        </p:nvCxnSpPr>
        <p:spPr>
          <a:xfrm flipH="1">
            <a:off x="3246299" y="4541837"/>
            <a:ext cx="487500" cy="411300"/>
          </a:xfrm>
          <a:prstGeom prst="bentConnector2">
            <a:avLst/>
          </a:prstGeom>
          <a:noFill/>
          <a:ln cap="flat" cmpd="sng" w="28575">
            <a:solidFill>
              <a:schemeClr val="dk1"/>
            </a:solidFill>
            <a:prstDash val="solid"/>
            <a:round/>
            <a:headEnd len="med" w="med" type="none"/>
            <a:tailEnd len="med" w="med" type="triangle"/>
          </a:ln>
        </p:spPr>
      </p:cxnSp>
      <p:cxnSp>
        <p:nvCxnSpPr>
          <p:cNvPr id="3447" name="Google Shape;3447;p360"/>
          <p:cNvCxnSpPr/>
          <p:nvPr/>
        </p:nvCxnSpPr>
        <p:spPr>
          <a:xfrm>
            <a:off x="4283075" y="4541837"/>
            <a:ext cx="506400" cy="411300"/>
          </a:xfrm>
          <a:prstGeom prst="bentConnector2">
            <a:avLst/>
          </a:prstGeom>
          <a:noFill/>
          <a:ln cap="flat" cmpd="sng" w="28575">
            <a:solidFill>
              <a:schemeClr val="dk1"/>
            </a:solidFill>
            <a:prstDash val="solid"/>
            <a:round/>
            <a:headEnd len="med" w="med" type="none"/>
            <a:tailEnd len="med" w="med" type="triangle"/>
          </a:ln>
        </p:spPr>
      </p:cxnSp>
      <p:cxnSp>
        <p:nvCxnSpPr>
          <p:cNvPr id="3448" name="Google Shape;3448;p360"/>
          <p:cNvCxnSpPr/>
          <p:nvPr/>
        </p:nvCxnSpPr>
        <p:spPr>
          <a:xfrm flipH="1">
            <a:off x="3932099" y="5227637"/>
            <a:ext cx="563700" cy="350700"/>
          </a:xfrm>
          <a:prstGeom prst="bentConnector2">
            <a:avLst/>
          </a:prstGeom>
          <a:noFill/>
          <a:ln cap="flat" cmpd="sng" w="28575">
            <a:solidFill>
              <a:schemeClr val="dk1"/>
            </a:solidFill>
            <a:prstDash val="solid"/>
            <a:round/>
            <a:headEnd len="med" w="med" type="none"/>
            <a:tailEnd len="med" w="med" type="triangle"/>
          </a:ln>
        </p:spPr>
      </p:cxnSp>
      <p:cxnSp>
        <p:nvCxnSpPr>
          <p:cNvPr id="3449" name="Google Shape;3449;p360"/>
          <p:cNvCxnSpPr/>
          <p:nvPr/>
        </p:nvCxnSpPr>
        <p:spPr>
          <a:xfrm>
            <a:off x="5045075" y="5227637"/>
            <a:ext cx="563700" cy="335100"/>
          </a:xfrm>
          <a:prstGeom prst="bentConnector2">
            <a:avLst/>
          </a:prstGeom>
          <a:noFill/>
          <a:ln cap="flat" cmpd="sng" w="28575">
            <a:solidFill>
              <a:schemeClr val="dk1"/>
            </a:solidFill>
            <a:prstDash val="solid"/>
            <a:round/>
            <a:headEnd len="med" w="med" type="none"/>
            <a:tailEnd len="med" w="med" type="triangle"/>
          </a:ln>
        </p:spPr>
      </p:cxnSp>
      <p:sp>
        <p:nvSpPr>
          <p:cNvPr id="3450" name="Google Shape;3450;p36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5" name="Shape 3455"/>
        <p:cNvGrpSpPr/>
        <p:nvPr/>
      </p:nvGrpSpPr>
      <p:grpSpPr>
        <a:xfrm>
          <a:off x="0" y="0"/>
          <a:ext cx="0" cy="0"/>
          <a:chOff x="0" y="0"/>
          <a:chExt cx="0" cy="0"/>
        </a:xfrm>
      </p:grpSpPr>
      <p:sp>
        <p:nvSpPr>
          <p:cNvPr id="3456" name="Google Shape;3456;p361"/>
          <p:cNvSpPr txBox="1"/>
          <p:nvPr/>
        </p:nvSpPr>
        <p:spPr>
          <a:xfrm>
            <a:off x="609600" y="1371600"/>
            <a:ext cx="7924800" cy="2057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57" name="Google Shape;3457;p36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Transient: Example</a:t>
            </a:r>
            <a:endParaRPr/>
          </a:p>
        </p:txBody>
      </p:sp>
      <p:sp>
        <p:nvSpPr>
          <p:cNvPr id="3458" name="Google Shape;3458;p361"/>
          <p:cNvSpPr txBox="1"/>
          <p:nvPr>
            <p:ph idx="1" type="body"/>
          </p:nvPr>
        </p:nvSpPr>
        <p:spPr>
          <a:xfrm>
            <a:off x="609600" y="1447800"/>
            <a:ext cx="7918500" cy="4537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class Portfolio implements Serializable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a:t>
            </a:r>
            <a:r>
              <a:rPr b="1" i="0" lang="en-US" sz="1800" u="none">
                <a:solidFill>
                  <a:schemeClr val="dk1"/>
                </a:solidFill>
                <a:latin typeface="Courier New"/>
                <a:ea typeface="Courier New"/>
                <a:cs typeface="Courier New"/>
                <a:sym typeface="Courier New"/>
              </a:rPr>
              <a:t>transient</a:t>
            </a:r>
            <a:r>
              <a:rPr b="0" i="0" lang="en-US" sz="1800" u="none">
                <a:solidFill>
                  <a:schemeClr val="dk1"/>
                </a:solidFill>
                <a:latin typeface="Courier New"/>
                <a:ea typeface="Courier New"/>
                <a:cs typeface="Courier New"/>
                <a:sym typeface="Courier New"/>
              </a:rPr>
              <a:t> FileInputStream inputFile;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static int BASE = 100;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a:t>
            </a:r>
            <a:r>
              <a:rPr b="1" i="0" lang="en-US" sz="1800" u="none">
                <a:solidFill>
                  <a:schemeClr val="dk1"/>
                </a:solidFill>
                <a:latin typeface="Courier New"/>
                <a:ea typeface="Courier New"/>
                <a:cs typeface="Courier New"/>
                <a:sym typeface="Courier New"/>
              </a:rPr>
              <a:t>transient</a:t>
            </a:r>
            <a:r>
              <a:rPr b="0" i="0" lang="en-US" sz="1800" u="none">
                <a:solidFill>
                  <a:schemeClr val="dk1"/>
                </a:solidFill>
                <a:latin typeface="Courier New"/>
                <a:ea typeface="Courier New"/>
                <a:cs typeface="Courier New"/>
                <a:sym typeface="Courier New"/>
              </a:rPr>
              <a:t> int totalValue = 10;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protected Stock[] stocks;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field access modifier has no effect on the data field being serialized.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values stored in static fields are not serialized.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an object is deserialized, the values of static fields are set to the values declared in the class. The value of non-static transient fields is set to the default value for the type.</a:t>
            </a:r>
            <a:endParaRPr/>
          </a:p>
        </p:txBody>
      </p:sp>
      <p:sp>
        <p:nvSpPr>
          <p:cNvPr id="3459" name="Google Shape;3459;p361"/>
          <p:cNvSpPr/>
          <p:nvPr/>
        </p:nvSpPr>
        <p:spPr>
          <a:xfrm>
            <a:off x="6629400" y="2133600"/>
            <a:ext cx="1676400" cy="457200"/>
          </a:xfrm>
          <a:prstGeom prst="wedgeRectCallout">
            <a:avLst>
              <a:gd fmla="val -15973" name="adj1"/>
              <a:gd fmla="val 4780"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static</a:t>
            </a:r>
            <a:r>
              <a:rPr b="0" i="0" lang="en-US" sz="1200" u="none">
                <a:solidFill>
                  <a:schemeClr val="dk1"/>
                </a:solidFill>
                <a:latin typeface="Arial"/>
                <a:ea typeface="Arial"/>
                <a:cs typeface="Arial"/>
                <a:sym typeface="Arial"/>
              </a:rPr>
              <a:t> fields are not serialized.</a:t>
            </a:r>
            <a:endParaRPr/>
          </a:p>
        </p:txBody>
      </p:sp>
      <p:sp>
        <p:nvSpPr>
          <p:cNvPr id="3460" name="Google Shape;3460;p361"/>
          <p:cNvSpPr/>
          <p:nvPr/>
        </p:nvSpPr>
        <p:spPr>
          <a:xfrm>
            <a:off x="5867400" y="2819400"/>
            <a:ext cx="2438400" cy="457200"/>
          </a:xfrm>
          <a:prstGeom prst="wedgeRectCallout">
            <a:avLst>
              <a:gd fmla="val -9251" name="adj1"/>
              <a:gd fmla="val 4914"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Serialization includes all of the members of the </a:t>
            </a:r>
            <a:r>
              <a:rPr b="0" i="0" lang="en-US" sz="1200" u="none">
                <a:solidFill>
                  <a:schemeClr val="dk1"/>
                </a:solidFill>
                <a:latin typeface="Courier New"/>
                <a:ea typeface="Courier New"/>
                <a:cs typeface="Courier New"/>
                <a:sym typeface="Courier New"/>
              </a:rPr>
              <a:t>stocks</a:t>
            </a:r>
            <a:r>
              <a:rPr b="0" i="0" lang="en-US" sz="1200" u="none">
                <a:solidFill>
                  <a:schemeClr val="dk1"/>
                </a:solidFill>
                <a:latin typeface="Arial"/>
                <a:ea typeface="Arial"/>
                <a:cs typeface="Arial"/>
                <a:sym typeface="Arial"/>
              </a:rPr>
              <a:t> array.</a:t>
            </a:r>
            <a:endParaRPr/>
          </a:p>
        </p:txBody>
      </p:sp>
      <p:sp>
        <p:nvSpPr>
          <p:cNvPr id="3461" name="Google Shape;3461;p3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6" name="Shape 3466"/>
        <p:cNvGrpSpPr/>
        <p:nvPr/>
      </p:nvGrpSpPr>
      <p:grpSpPr>
        <a:xfrm>
          <a:off x="0" y="0"/>
          <a:ext cx="0" cy="0"/>
          <a:chOff x="0" y="0"/>
          <a:chExt cx="0" cy="0"/>
        </a:xfrm>
      </p:grpSpPr>
      <p:sp>
        <p:nvSpPr>
          <p:cNvPr id="3467" name="Google Shape;3467;p36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Serial Version UID</a:t>
            </a:r>
            <a:endParaRPr/>
          </a:p>
        </p:txBody>
      </p:sp>
      <p:sp>
        <p:nvSpPr>
          <p:cNvPr id="3468" name="Google Shape;3468;p362"/>
          <p:cNvSpPr txBox="1"/>
          <p:nvPr>
            <p:ph idx="1" type="body"/>
          </p:nvPr>
        </p:nvSpPr>
        <p:spPr>
          <a:xfrm>
            <a:off x="609600" y="1295400"/>
            <a:ext cx="7918500" cy="4624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During serialization, a version number, serialVersionUID, is used to associate the serialized output with the class used in the serialization process.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After deserialization, the serialVersionUID is checked to verify that the classes loaded are compatible with the object being deserialized.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the receiver of a serialized object has loaded classes for that object with different serialVersionUID, deserialization will result in an </a:t>
            </a:r>
            <a:r>
              <a:rPr b="0" i="0" lang="en-US" sz="2200" u="none" cap="none" strike="noStrike">
                <a:solidFill>
                  <a:schemeClr val="dk1"/>
                </a:solidFill>
                <a:latin typeface="Courier New"/>
                <a:ea typeface="Courier New"/>
                <a:cs typeface="Courier New"/>
                <a:sym typeface="Courier New"/>
              </a:rPr>
              <a:t>InvalidClassException</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serializable class can declare its own serialVersionUID by explicitly declaring a field named </a:t>
            </a:r>
            <a:r>
              <a:rPr b="0" i="0" lang="en-US" sz="2200" u="none" cap="none" strike="noStrike">
                <a:solidFill>
                  <a:schemeClr val="dk1"/>
                </a:solidFill>
                <a:latin typeface="Courier New"/>
                <a:ea typeface="Courier New"/>
                <a:cs typeface="Courier New"/>
                <a:sym typeface="Courier New"/>
              </a:rPr>
              <a:t>serialVersionUID</a:t>
            </a:r>
            <a:r>
              <a:rPr b="0" i="0" lang="en-US" sz="2200" u="none" cap="none" strike="noStrike">
                <a:solidFill>
                  <a:schemeClr val="dk1"/>
                </a:solidFill>
                <a:latin typeface="Arial"/>
                <a:ea typeface="Arial"/>
                <a:cs typeface="Arial"/>
                <a:sym typeface="Arial"/>
              </a:rPr>
              <a:t> as a static final and of type long:</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static long serialVersionUID = 42L;</a:t>
            </a:r>
            <a:endParaRPr/>
          </a:p>
        </p:txBody>
      </p:sp>
      <p:sp>
        <p:nvSpPr>
          <p:cNvPr id="3469" name="Google Shape;3469;p3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4" name="Shape 3474"/>
        <p:cNvGrpSpPr/>
        <p:nvPr/>
      </p:nvGrpSpPr>
      <p:grpSpPr>
        <a:xfrm>
          <a:off x="0" y="0"/>
          <a:ext cx="0" cy="0"/>
          <a:chOff x="0" y="0"/>
          <a:chExt cx="0" cy="0"/>
        </a:xfrm>
      </p:grpSpPr>
      <p:sp>
        <p:nvSpPr>
          <p:cNvPr id="3475" name="Google Shape;3475;p36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Serialization: Example</a:t>
            </a:r>
            <a:endParaRPr/>
          </a:p>
        </p:txBody>
      </p:sp>
      <p:sp>
        <p:nvSpPr>
          <p:cNvPr id="3476" name="Google Shape;3476;p363"/>
          <p:cNvSpPr txBox="1"/>
          <p:nvPr>
            <p:ph idx="1" type="body"/>
          </p:nvPr>
        </p:nvSpPr>
        <p:spPr>
          <a:xfrm>
            <a:off x="609600" y="1447800"/>
            <a:ext cx="7918500" cy="1854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example, a Portfolio is made up of a set of Stocks.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During serialization, the current price is not serialized, and is, therefore, marked </a:t>
            </a:r>
            <a:r>
              <a:rPr b="0" i="0" lang="en-US" sz="2200" u="none" cap="none" strike="noStrike">
                <a:solidFill>
                  <a:schemeClr val="dk1"/>
                </a:solidFill>
                <a:latin typeface="Courier New"/>
                <a:ea typeface="Courier New"/>
                <a:cs typeface="Courier New"/>
                <a:sym typeface="Courier New"/>
              </a:rPr>
              <a:t>transient</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However, the current value of the stock should be set to the current market price after deserialization.</a:t>
            </a:r>
            <a:endParaRPr/>
          </a:p>
        </p:txBody>
      </p:sp>
      <p:pic>
        <p:nvPicPr>
          <p:cNvPr descr="Portfolio.bmp" id="3477" name="Google Shape;3477;p363"/>
          <p:cNvPicPr preferRelativeResize="0"/>
          <p:nvPr/>
        </p:nvPicPr>
        <p:blipFill rotWithShape="1">
          <a:blip r:embed="rId3">
            <a:alphaModFix/>
          </a:blip>
          <a:srcRect b="0" l="0" r="0" t="0"/>
          <a:stretch/>
        </p:blipFill>
        <p:spPr>
          <a:xfrm>
            <a:off x="685800" y="3505200"/>
            <a:ext cx="8001001" cy="2390775"/>
          </a:xfrm>
          <a:prstGeom prst="rect">
            <a:avLst/>
          </a:prstGeom>
          <a:noFill/>
          <a:ln>
            <a:noFill/>
          </a:ln>
        </p:spPr>
      </p:pic>
      <p:sp>
        <p:nvSpPr>
          <p:cNvPr id="3478" name="Google Shape;3478;p363"/>
          <p:cNvSpPr txBox="1"/>
          <p:nvPr/>
        </p:nvSpPr>
        <p:spPr>
          <a:xfrm>
            <a:off x="5029200" y="4495800"/>
            <a:ext cx="2362200" cy="1524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79" name="Google Shape;3479;p3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4" name="Shape 3484"/>
        <p:cNvGrpSpPr/>
        <p:nvPr/>
      </p:nvGrpSpPr>
      <p:grpSpPr>
        <a:xfrm>
          <a:off x="0" y="0"/>
          <a:ext cx="0" cy="0"/>
          <a:chOff x="0" y="0"/>
          <a:chExt cx="0" cy="0"/>
        </a:xfrm>
      </p:grpSpPr>
      <p:sp>
        <p:nvSpPr>
          <p:cNvPr id="3485" name="Google Shape;3485;p364"/>
          <p:cNvSpPr txBox="1"/>
          <p:nvPr/>
        </p:nvSpPr>
        <p:spPr>
          <a:xfrm>
            <a:off x="609600" y="990600"/>
            <a:ext cx="7924800" cy="5105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86" name="Google Shape;3486;p36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Writing and Reading an Object Stream</a:t>
            </a:r>
            <a:endParaRPr/>
          </a:p>
        </p:txBody>
      </p:sp>
      <p:sp>
        <p:nvSpPr>
          <p:cNvPr id="3487" name="Google Shape;3487;p364"/>
          <p:cNvSpPr txBox="1"/>
          <p:nvPr>
            <p:ph idx="1" type="body"/>
          </p:nvPr>
        </p:nvSpPr>
        <p:spPr>
          <a:xfrm>
            <a:off x="609600" y="990600"/>
            <a:ext cx="7918500" cy="5099100"/>
          </a:xfrm>
          <a:prstGeom prst="rect">
            <a:avLst/>
          </a:prstGeom>
          <a:noFill/>
          <a:ln>
            <a:noFill/>
          </a:ln>
        </p:spPr>
        <p:txBody>
          <a:bodyPr anchorCtr="0" anchor="t" bIns="12700" lIns="12700" spcFirstLastPara="1" rIns="12700" wrap="square" tIns="12700">
            <a:noAutofit/>
          </a:bodyPr>
          <a:lstStyle/>
          <a:p>
            <a:pPr indent="-7937" lvl="0" marL="15875" marR="0" rtl="0" algn="l">
              <a:lnSpc>
                <a:spcPct val="120000"/>
              </a:lnSpc>
              <a:spcBef>
                <a:spcPts val="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Stock s1 = new Stock("ORCL", 100, 32.50);</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Stock s2 = new Stock("APPL", 100, 245);</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Stock s3 = new Stock("GOOG", 100, 54.67);</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Portfolio p = new   Portfolio(s1, s2, s3);</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try (FileOutputStream fos = new FileOutputStream(args[0]);</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ObjectOutputStream out = new ObjectOutputStream(fos)) {</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out.</a:t>
            </a:r>
            <a:r>
              <a:rPr b="1" i="0" lang="en-US" sz="1400" u="none">
                <a:solidFill>
                  <a:schemeClr val="dk1"/>
                </a:solidFill>
                <a:latin typeface="Courier New"/>
                <a:ea typeface="Courier New"/>
                <a:cs typeface="Courier New"/>
                <a:sym typeface="Courier New"/>
              </a:rPr>
              <a:t>writeObject</a:t>
            </a:r>
            <a:r>
              <a:rPr b="0" i="0" lang="en-US" sz="1400" u="none">
                <a:solidFill>
                  <a:schemeClr val="dk1"/>
                </a:solidFill>
                <a:latin typeface="Courier New"/>
                <a:ea typeface="Courier New"/>
                <a:cs typeface="Courier New"/>
                <a:sym typeface="Courier New"/>
              </a:rPr>
              <a:t>(p);</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catch (IOException i) {</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System.out.println("Exception writing out Portfolio: " + i);</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try (FileInputStream fis = new FileInputStream(args[0]);</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ObjectInputStream in = new ObjectInputStream(fis)) {</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Portfolio newP = (Portfolio)in.</a:t>
            </a:r>
            <a:r>
              <a:rPr b="1" i="0" lang="en-US" sz="1400" u="none">
                <a:solidFill>
                  <a:schemeClr val="dk1"/>
                </a:solidFill>
                <a:latin typeface="Courier New"/>
                <a:ea typeface="Courier New"/>
                <a:cs typeface="Courier New"/>
                <a:sym typeface="Courier New"/>
              </a:rPr>
              <a:t>readObject</a:t>
            </a:r>
            <a:r>
              <a:rPr b="0" i="0" lang="en-US" sz="1400" u="none">
                <a:solidFill>
                  <a:schemeClr val="dk1"/>
                </a:solidFill>
                <a:latin typeface="Courier New"/>
                <a:ea typeface="Courier New"/>
                <a:cs typeface="Courier New"/>
                <a:sym typeface="Courier New"/>
              </a:rPr>
              <a:t>();</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 catch (ClassNotFoundException | IOException i) {</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System.out.println("Exception reading in Portfolio: " + i);</a:t>
            </a:r>
            <a:endParaRPr/>
          </a:p>
          <a:p>
            <a:pPr indent="-7937" lvl="0" marL="15875" marR="0" rtl="0" algn="l">
              <a:lnSpc>
                <a:spcPct val="120000"/>
              </a:lnSpc>
              <a:spcBef>
                <a:spcPts val="280"/>
              </a:spcBef>
              <a:spcAft>
                <a:spcPts val="0"/>
              </a:spcAft>
              <a:buClr>
                <a:srgbClr val="000000"/>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p:txBody>
      </p:sp>
      <p:sp>
        <p:nvSpPr>
          <p:cNvPr id="3488" name="Google Shape;3488;p364"/>
          <p:cNvSpPr/>
          <p:nvPr/>
        </p:nvSpPr>
        <p:spPr>
          <a:xfrm>
            <a:off x="6858000" y="4865687"/>
            <a:ext cx="1905000" cy="609600"/>
          </a:xfrm>
          <a:prstGeom prst="wedgeRectCallout">
            <a:avLst>
              <a:gd fmla="val -3777" name="adj1"/>
              <a:gd fmla="val 6318" name="adj2"/>
            </a:avLst>
          </a:prstGeom>
          <a:solidFill>
            <a:srgbClr val="FFFFCC"/>
          </a:solidFill>
          <a:ln cap="flat" cmpd="sng" w="9525">
            <a:solidFill>
              <a:srgbClr val="80808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The </a:t>
            </a:r>
            <a:r>
              <a:rPr b="0" i="0" lang="en-US" sz="1200" u="none">
                <a:solidFill>
                  <a:schemeClr val="dk1"/>
                </a:solidFill>
                <a:latin typeface="Courier New"/>
                <a:ea typeface="Courier New"/>
                <a:cs typeface="Courier New"/>
                <a:sym typeface="Courier New"/>
              </a:rPr>
              <a:t>readObject</a:t>
            </a:r>
            <a:r>
              <a:rPr b="0" i="0" lang="en-US" sz="1200" u="none">
                <a:solidFill>
                  <a:schemeClr val="dk1"/>
                </a:solidFill>
                <a:latin typeface="Arial"/>
                <a:ea typeface="Arial"/>
                <a:cs typeface="Arial"/>
                <a:sym typeface="Arial"/>
              </a:rPr>
              <a:t> method restores the object from the file stream.</a:t>
            </a:r>
            <a:endParaRPr/>
          </a:p>
        </p:txBody>
      </p:sp>
      <p:sp>
        <p:nvSpPr>
          <p:cNvPr id="3489" name="Google Shape;3489;p364"/>
          <p:cNvSpPr/>
          <p:nvPr/>
        </p:nvSpPr>
        <p:spPr>
          <a:xfrm>
            <a:off x="4724400" y="3111500"/>
            <a:ext cx="2819400" cy="457200"/>
          </a:xfrm>
          <a:prstGeom prst="wedgeRectCallout">
            <a:avLst>
              <a:gd fmla="val -6193" name="adj1"/>
              <a:gd fmla="val 5659"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The </a:t>
            </a:r>
            <a:r>
              <a:rPr b="0" i="0" lang="en-US" sz="1200" u="none">
                <a:solidFill>
                  <a:schemeClr val="dk1"/>
                </a:solidFill>
                <a:latin typeface="Courier New"/>
                <a:ea typeface="Courier New"/>
                <a:cs typeface="Courier New"/>
                <a:sym typeface="Courier New"/>
              </a:rPr>
              <a:t>writeObject </a:t>
            </a:r>
            <a:r>
              <a:rPr b="0" i="0" lang="en-US" sz="1200" u="none">
                <a:solidFill>
                  <a:schemeClr val="dk1"/>
                </a:solidFill>
                <a:latin typeface="Arial"/>
                <a:ea typeface="Arial"/>
                <a:cs typeface="Arial"/>
                <a:sym typeface="Arial"/>
              </a:rPr>
              <a:t>method writes the object graph of </a:t>
            </a:r>
            <a:r>
              <a:rPr b="0" i="0" lang="en-US" sz="1200" u="none">
                <a:solidFill>
                  <a:schemeClr val="dk1"/>
                </a:solidFill>
                <a:latin typeface="Courier New"/>
                <a:ea typeface="Courier New"/>
                <a:cs typeface="Courier New"/>
                <a:sym typeface="Courier New"/>
              </a:rPr>
              <a:t>p</a:t>
            </a:r>
            <a:r>
              <a:rPr b="0" i="0" lang="en-US" sz="1200" u="none">
                <a:solidFill>
                  <a:schemeClr val="dk1"/>
                </a:solidFill>
                <a:latin typeface="Arial"/>
                <a:ea typeface="Arial"/>
                <a:cs typeface="Arial"/>
                <a:sym typeface="Arial"/>
              </a:rPr>
              <a:t> to the file stream.</a:t>
            </a:r>
            <a:endParaRPr/>
          </a:p>
        </p:txBody>
      </p:sp>
      <p:sp>
        <p:nvSpPr>
          <p:cNvPr id="3490" name="Google Shape;3490;p364"/>
          <p:cNvSpPr/>
          <p:nvPr/>
        </p:nvSpPr>
        <p:spPr>
          <a:xfrm>
            <a:off x="6629400" y="1447800"/>
            <a:ext cx="1752600" cy="533400"/>
          </a:xfrm>
          <a:prstGeom prst="wedgeRectCallout">
            <a:avLst>
              <a:gd fmla="val -8843" name="adj1"/>
              <a:gd fmla="val 36596"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Portfolio</a:t>
            </a:r>
            <a:r>
              <a:rPr b="0" i="0" lang="en-US" sz="1200" u="none">
                <a:solidFill>
                  <a:schemeClr val="dk1"/>
                </a:solidFill>
                <a:latin typeface="Arial"/>
                <a:ea typeface="Arial"/>
                <a:cs typeface="Arial"/>
                <a:sym typeface="Arial"/>
              </a:rPr>
              <a:t> is the root object.</a:t>
            </a:r>
            <a:endParaRPr/>
          </a:p>
        </p:txBody>
      </p:sp>
      <p:sp>
        <p:nvSpPr>
          <p:cNvPr id="3491" name="Google Shape;3491;p36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0"/>
          <p:cNvSpPr txBox="1"/>
          <p:nvPr/>
        </p:nvSpPr>
        <p:spPr>
          <a:xfrm>
            <a:off x="609600" y="1828800"/>
            <a:ext cx="7924800" cy="2667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3" name="Google Shape;423;p50"/>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24" name="Google Shape;424;p50"/>
          <p:cNvSpPr txBox="1"/>
          <p:nvPr>
            <p:ph idx="1" type="body"/>
          </p:nvPr>
        </p:nvSpPr>
        <p:spPr>
          <a:xfrm>
            <a:off x="609600" y="1447800"/>
            <a:ext cx="7918450" cy="4648200"/>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is the printed result in the following fragment?</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float average (int[] values)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float result = 0;</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for (int i = 1; i &lt; values.length; i++)</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result += values[i];</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return (result/values.length);</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in another method in the same class</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int[] nums = {100, 200, 300};</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System.out.println (average(nums));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100.00</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150.00</a:t>
            </a:r>
            <a:endParaRPr b="0" i="0" sz="2200" u="none" cap="none" strike="noStrik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166.66667</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200.00</a:t>
            </a:r>
            <a:endParaRPr/>
          </a:p>
        </p:txBody>
      </p:sp>
      <p:sp>
        <p:nvSpPr>
          <p:cNvPr id="425" name="Google Shape;425;p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6" name="Shape 3496"/>
        <p:cNvGrpSpPr/>
        <p:nvPr/>
      </p:nvGrpSpPr>
      <p:grpSpPr>
        <a:xfrm>
          <a:off x="0" y="0"/>
          <a:ext cx="0" cy="0"/>
          <a:chOff x="0" y="0"/>
          <a:chExt cx="0" cy="0"/>
        </a:xfrm>
      </p:grpSpPr>
      <p:sp>
        <p:nvSpPr>
          <p:cNvPr id="3497" name="Google Shape;3497;p365"/>
          <p:cNvSpPr txBox="1"/>
          <p:nvPr/>
        </p:nvSpPr>
        <p:spPr>
          <a:xfrm>
            <a:off x="533400" y="5387975"/>
            <a:ext cx="8001000" cy="533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98" name="Google Shape;3498;p365"/>
          <p:cNvSpPr txBox="1"/>
          <p:nvPr/>
        </p:nvSpPr>
        <p:spPr>
          <a:xfrm>
            <a:off x="533400" y="2133600"/>
            <a:ext cx="8001000" cy="2057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99" name="Google Shape;3499;p36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Serialization Methods</a:t>
            </a:r>
            <a:endParaRPr/>
          </a:p>
        </p:txBody>
      </p:sp>
      <p:sp>
        <p:nvSpPr>
          <p:cNvPr id="3500" name="Google Shape;3500;p365"/>
          <p:cNvSpPr txBox="1"/>
          <p:nvPr>
            <p:ph idx="1" type="body"/>
          </p:nvPr>
        </p:nvSpPr>
        <p:spPr>
          <a:xfrm>
            <a:off x="609600" y="1447800"/>
            <a:ext cx="7918500" cy="4451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An object being serialized (and deserialized) can control the serialization of its own fields.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public class MyClass implements Serializable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Fields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private void writeObject(ObjectOutputStream oos) throws IOException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oos.defaultWriteObject();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 Write/save additional fields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oos.writeObject(new java.util.Date());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For example, in this class, the current time is written into the object graph.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During deserialization, a similar method is invoked:</a:t>
            </a:r>
            <a:endParaRPr/>
          </a:p>
          <a:p>
            <a:pPr indent="-460375" lvl="1" marL="574675" marR="0" rtl="0" algn="l">
              <a:lnSpc>
                <a:spcPct val="100000"/>
              </a:lnSpc>
              <a:spcBef>
                <a:spcPts val="60"/>
              </a:spcBef>
              <a:spcAft>
                <a:spcPts val="0"/>
              </a:spcAft>
              <a:buClr>
                <a:srgbClr val="FF0000"/>
              </a:buClr>
              <a:buSzPts val="300"/>
              <a:buFont typeface="Arial"/>
              <a:buNone/>
            </a:pPr>
            <a:r>
              <a:t/>
            </a:r>
            <a:endParaRPr b="0" i="0" sz="300" u="none" cap="none" strike="noStrike">
              <a:solidFill>
                <a:schemeClr val="dk1"/>
              </a:solidFill>
              <a:latin typeface="Arial"/>
              <a:ea typeface="Arial"/>
              <a:cs typeface="Arial"/>
              <a:sym typeface="Arial"/>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private void readObject(ObjectInputStream ois) throws ClassNotFoundException, IOException {}</a:t>
            </a:r>
            <a:endParaRPr/>
          </a:p>
        </p:txBody>
      </p:sp>
      <p:sp>
        <p:nvSpPr>
          <p:cNvPr id="3501" name="Google Shape;3501;p365"/>
          <p:cNvSpPr/>
          <p:nvPr/>
        </p:nvSpPr>
        <p:spPr>
          <a:xfrm>
            <a:off x="5791200" y="2971800"/>
            <a:ext cx="2514600" cy="685800"/>
          </a:xfrm>
          <a:prstGeom prst="wedgeRectCallout">
            <a:avLst>
              <a:gd fmla="val -14311" name="adj1"/>
              <a:gd fmla="val 1659"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defaultWriteObject</a:t>
            </a:r>
            <a:r>
              <a:rPr b="0" i="0" lang="en-US" sz="1200" u="none">
                <a:solidFill>
                  <a:schemeClr val="dk1"/>
                </a:solidFill>
                <a:latin typeface="Arial"/>
                <a:ea typeface="Arial"/>
                <a:cs typeface="Arial"/>
                <a:sym typeface="Arial"/>
              </a:rPr>
              <a:t> is called to perform the serialization of this class’ fields.</a:t>
            </a:r>
            <a:endParaRPr/>
          </a:p>
        </p:txBody>
      </p:sp>
      <p:sp>
        <p:nvSpPr>
          <p:cNvPr id="3502" name="Google Shape;3502;p36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7" name="Shape 3507"/>
        <p:cNvGrpSpPr/>
        <p:nvPr/>
      </p:nvGrpSpPr>
      <p:grpSpPr>
        <a:xfrm>
          <a:off x="0" y="0"/>
          <a:ext cx="0" cy="0"/>
          <a:chOff x="0" y="0"/>
          <a:chExt cx="0" cy="0"/>
        </a:xfrm>
      </p:grpSpPr>
      <p:sp>
        <p:nvSpPr>
          <p:cNvPr id="3508" name="Google Shape;3508;p366"/>
          <p:cNvSpPr txBox="1"/>
          <p:nvPr/>
        </p:nvSpPr>
        <p:spPr>
          <a:xfrm>
            <a:off x="533400" y="1143000"/>
            <a:ext cx="8077200" cy="4953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09" name="Google Shape;3509;p36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readObject</a:t>
            </a:r>
            <a:r>
              <a:rPr b="1" i="0" lang="en-US" sz="2600" u="none" cap="none" strike="noStrike">
                <a:solidFill>
                  <a:schemeClr val="dk1"/>
                </a:solidFill>
                <a:latin typeface="Arial"/>
                <a:ea typeface="Arial"/>
                <a:cs typeface="Arial"/>
                <a:sym typeface="Arial"/>
              </a:rPr>
              <a:t>: Example</a:t>
            </a:r>
            <a:endParaRPr/>
          </a:p>
        </p:txBody>
      </p:sp>
      <p:sp>
        <p:nvSpPr>
          <p:cNvPr id="3510" name="Google Shape;3510;p366"/>
          <p:cNvSpPr txBox="1"/>
          <p:nvPr>
            <p:ph idx="1" type="body"/>
          </p:nvPr>
        </p:nvSpPr>
        <p:spPr>
          <a:xfrm>
            <a:off x="609600" y="1219200"/>
            <a:ext cx="7918500" cy="17511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class Stock implements Serializable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private static final long serialVersionUID = 100L;</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private String symbol;</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private int shares;</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private double purchasePrice;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private transient double currPrice;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Stock(String symbol, int shares, double purchasePrice)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this.symbol = symbol;</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this.shares = shares;</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this.purchasePrice = purchasePrice;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setStockPrice();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This method is called post-serialization</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private void </a:t>
            </a:r>
            <a:r>
              <a:rPr b="1" i="0" lang="en-US" sz="1200" u="none">
                <a:solidFill>
                  <a:schemeClr val="dk1"/>
                </a:solidFill>
                <a:latin typeface="Courier New"/>
                <a:ea typeface="Courier New"/>
                <a:cs typeface="Courier New"/>
                <a:sym typeface="Courier New"/>
              </a:rPr>
              <a:t>readObject</a:t>
            </a:r>
            <a:r>
              <a:rPr b="0" i="0" lang="en-US" sz="1200" u="none">
                <a:solidFill>
                  <a:schemeClr val="dk1"/>
                </a:solidFill>
                <a:latin typeface="Courier New"/>
                <a:ea typeface="Courier New"/>
                <a:cs typeface="Courier New"/>
                <a:sym typeface="Courier New"/>
              </a:rPr>
              <a:t>(ObjectInputStream ois)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throws IOException, ClassNotFoundException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ois.defaultReadObject();</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 perform other initialization</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setStockPrice();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p:txBody>
      </p:sp>
      <p:sp>
        <p:nvSpPr>
          <p:cNvPr id="3511" name="Google Shape;3511;p366"/>
          <p:cNvSpPr/>
          <p:nvPr/>
        </p:nvSpPr>
        <p:spPr>
          <a:xfrm>
            <a:off x="5867400" y="3124200"/>
            <a:ext cx="2514600" cy="1066800"/>
          </a:xfrm>
          <a:prstGeom prst="wedgeRectCallout">
            <a:avLst>
              <a:gd fmla="val -22185" name="adj1"/>
              <a:gd fmla="val 12944"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Stock </a:t>
            </a:r>
            <a:r>
              <a:rPr b="0" i="0" lang="en-US" sz="1200" u="none">
                <a:solidFill>
                  <a:schemeClr val="dk1"/>
                </a:solidFill>
                <a:latin typeface="Courier New"/>
                <a:ea typeface="Courier New"/>
                <a:cs typeface="Courier New"/>
                <a:sym typeface="Courier New"/>
              </a:rPr>
              <a:t>currPrice</a:t>
            </a:r>
            <a:r>
              <a:rPr b="0" i="0" lang="en-US" sz="1200" u="none">
                <a:solidFill>
                  <a:schemeClr val="dk1"/>
                </a:solidFill>
                <a:latin typeface="Arial"/>
                <a:ea typeface="Arial"/>
                <a:cs typeface="Arial"/>
                <a:sym typeface="Arial"/>
              </a:rPr>
              <a:t> is set by the </a:t>
            </a:r>
            <a:r>
              <a:rPr b="0" i="0" lang="en-US" sz="1200" u="none">
                <a:solidFill>
                  <a:schemeClr val="dk1"/>
                </a:solidFill>
                <a:latin typeface="Courier New"/>
                <a:ea typeface="Courier New"/>
                <a:cs typeface="Courier New"/>
                <a:sym typeface="Courier New"/>
              </a:rPr>
              <a:t>setStockPrice</a:t>
            </a:r>
            <a:r>
              <a:rPr b="0" i="0" lang="en-US" sz="1200" u="none">
                <a:solidFill>
                  <a:schemeClr val="dk1"/>
                </a:solidFill>
                <a:latin typeface="Arial"/>
                <a:ea typeface="Arial"/>
                <a:cs typeface="Arial"/>
                <a:sym typeface="Arial"/>
              </a:rPr>
              <a:t> method during creation of the Stock object, but the constructor is not called during deserialization.</a:t>
            </a:r>
            <a:endParaRPr/>
          </a:p>
        </p:txBody>
      </p:sp>
      <p:sp>
        <p:nvSpPr>
          <p:cNvPr id="3512" name="Google Shape;3512;p366"/>
          <p:cNvSpPr/>
          <p:nvPr/>
        </p:nvSpPr>
        <p:spPr>
          <a:xfrm>
            <a:off x="5867400" y="5105400"/>
            <a:ext cx="2514600" cy="533400"/>
          </a:xfrm>
          <a:prstGeom prst="wedgeRectCallout">
            <a:avLst>
              <a:gd fmla="val -21617" name="adj1"/>
              <a:gd fmla="val 16067"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Stock </a:t>
            </a:r>
            <a:r>
              <a:rPr b="0" i="0" lang="en-US" sz="1200" u="none">
                <a:solidFill>
                  <a:schemeClr val="dk1"/>
                </a:solidFill>
                <a:latin typeface="Courier New"/>
                <a:ea typeface="Courier New"/>
                <a:cs typeface="Courier New"/>
                <a:sym typeface="Courier New"/>
              </a:rPr>
              <a:t>currPrice</a:t>
            </a:r>
            <a:r>
              <a:rPr b="0" i="0" lang="en-US" sz="1200" u="none">
                <a:solidFill>
                  <a:schemeClr val="dk1"/>
                </a:solidFill>
                <a:latin typeface="Arial"/>
                <a:ea typeface="Arial"/>
                <a:cs typeface="Arial"/>
                <a:sym typeface="Arial"/>
              </a:rPr>
              <a:t> is set after the other fields are deserialized.</a:t>
            </a:r>
            <a:endParaRPr/>
          </a:p>
        </p:txBody>
      </p:sp>
      <p:sp>
        <p:nvSpPr>
          <p:cNvPr id="3513" name="Google Shape;3513;p366"/>
          <p:cNvSpPr txBox="1"/>
          <p:nvPr/>
        </p:nvSpPr>
        <p:spPr>
          <a:xfrm>
            <a:off x="2438400" y="4495800"/>
            <a:ext cx="990600" cy="228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14" name="Google Shape;3514;p36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9" name="Shape 3519"/>
        <p:cNvGrpSpPr/>
        <p:nvPr/>
      </p:nvGrpSpPr>
      <p:grpSpPr>
        <a:xfrm>
          <a:off x="0" y="0"/>
          <a:ext cx="0" cy="0"/>
          <a:chOff x="0" y="0"/>
          <a:chExt cx="0" cy="0"/>
        </a:xfrm>
      </p:grpSpPr>
      <p:pic>
        <p:nvPicPr>
          <p:cNvPr descr="Duke-Summary.gif" id="3520" name="Google Shape;3520;p367"/>
          <p:cNvPicPr preferRelativeResize="0"/>
          <p:nvPr/>
        </p:nvPicPr>
        <p:blipFill rotWithShape="1">
          <a:blip r:embed="rId3">
            <a:alphaModFix/>
          </a:blip>
          <a:srcRect b="0" l="0" r="0" t="0"/>
          <a:stretch/>
        </p:blipFill>
        <p:spPr>
          <a:xfrm>
            <a:off x="6459537" y="4603750"/>
            <a:ext cx="2074862" cy="1492250"/>
          </a:xfrm>
          <a:prstGeom prst="rect">
            <a:avLst/>
          </a:prstGeom>
          <a:noFill/>
          <a:ln>
            <a:noFill/>
          </a:ln>
        </p:spPr>
      </p:pic>
      <p:sp>
        <p:nvSpPr>
          <p:cNvPr id="3521" name="Google Shape;3521;p36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3522" name="Google Shape;3522;p367"/>
          <p:cNvSpPr txBox="1"/>
          <p:nvPr>
            <p:ph idx="1" type="body"/>
          </p:nvPr>
        </p:nvSpPr>
        <p:spPr>
          <a:xfrm>
            <a:off x="609600" y="12954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basics of input and output in Java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Read data from and write data to the console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streams to read and write files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Write and read objects by using serialization</a:t>
            </a:r>
            <a:endParaRPr/>
          </a:p>
        </p:txBody>
      </p:sp>
      <p:sp>
        <p:nvSpPr>
          <p:cNvPr id="3523" name="Google Shape;3523;p3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8" name="Shape 3528"/>
        <p:cNvGrpSpPr/>
        <p:nvPr/>
      </p:nvGrpSpPr>
      <p:grpSpPr>
        <a:xfrm>
          <a:off x="0" y="0"/>
          <a:ext cx="0" cy="0"/>
          <a:chOff x="0" y="0"/>
          <a:chExt cx="0" cy="0"/>
        </a:xfrm>
      </p:grpSpPr>
      <p:pic>
        <p:nvPicPr>
          <p:cNvPr descr="Duke-Practise-Overview.gif" id="3529" name="Google Shape;3529;p368"/>
          <p:cNvPicPr preferRelativeResize="0"/>
          <p:nvPr/>
        </p:nvPicPr>
        <p:blipFill rotWithShape="1">
          <a:blip r:embed="rId3">
            <a:alphaModFix/>
          </a:blip>
          <a:srcRect b="0" l="0" r="0" t="0"/>
          <a:stretch/>
        </p:blipFill>
        <p:spPr>
          <a:xfrm>
            <a:off x="6705600" y="4451350"/>
            <a:ext cx="1828800" cy="1873250"/>
          </a:xfrm>
          <a:prstGeom prst="rect">
            <a:avLst/>
          </a:prstGeom>
          <a:noFill/>
          <a:ln>
            <a:noFill/>
          </a:ln>
        </p:spPr>
      </p:pic>
      <p:sp>
        <p:nvSpPr>
          <p:cNvPr id="3530" name="Google Shape;3530;p36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13-1 Overview: Writing a Simple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Console I/O Application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a:t>
            </a:r>
            <a:br>
              <a:rPr b="1" i="0" lang="en-US" sz="2600" u="none" cap="none" strike="noStrike">
                <a:solidFill>
                  <a:schemeClr val="dk1"/>
                </a:solidFill>
                <a:latin typeface="Arial"/>
                <a:ea typeface="Arial"/>
                <a:cs typeface="Arial"/>
                <a:sym typeface="Arial"/>
              </a:rPr>
            </a:br>
            <a:br>
              <a:rPr b="1" i="0" lang="en-US" sz="2600" u="none" cap="none" strike="noStrike">
                <a:solidFill>
                  <a:schemeClr val="dk1"/>
                </a:solidFill>
                <a:latin typeface="Arial"/>
                <a:ea typeface="Arial"/>
                <a:cs typeface="Arial"/>
                <a:sym typeface="Arial"/>
              </a:rPr>
            </a:br>
            <a:endParaRPr/>
          </a:p>
        </p:txBody>
      </p:sp>
      <p:sp>
        <p:nvSpPr>
          <p:cNvPr id="3531" name="Google Shape;3531;p368"/>
          <p:cNvSpPr txBox="1"/>
          <p:nvPr>
            <p:ph idx="1" type="body"/>
          </p:nvPr>
        </p:nvSpPr>
        <p:spPr>
          <a:xfrm>
            <a:off x="609600" y="1304925"/>
            <a:ext cx="7918500" cy="3343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Writing a main class that accepts a file name as an argument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a:t>
            </a:r>
            <a:r>
              <a:rPr b="0" i="0" lang="en-US" sz="2200" u="none" cap="none" strike="noStrike">
                <a:solidFill>
                  <a:schemeClr val="dk1"/>
                </a:solidFill>
                <a:latin typeface="Courier New"/>
                <a:ea typeface="Courier New"/>
                <a:cs typeface="Courier New"/>
                <a:sym typeface="Courier New"/>
              </a:rPr>
              <a:t>System</a:t>
            </a:r>
            <a:r>
              <a:rPr b="0" i="0" lang="en-US" sz="2200" u="none" cap="none" strike="noStrike">
                <a:solidFill>
                  <a:schemeClr val="dk1"/>
                </a:solidFill>
                <a:latin typeface="Arial"/>
                <a:ea typeface="Arial"/>
                <a:cs typeface="Arial"/>
                <a:sym typeface="Arial"/>
              </a:rPr>
              <a:t> console I/O to read a search string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stream chaining to use the appropriate method to search for the string in the file and report the number of occurrences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Continuing to read from the console until an exit sequence is entered</a:t>
            </a:r>
            <a:endParaRPr/>
          </a:p>
        </p:txBody>
      </p:sp>
      <p:sp>
        <p:nvSpPr>
          <p:cNvPr id="3532" name="Google Shape;3532;p36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8" name="Shape 3538"/>
        <p:cNvGrpSpPr/>
        <p:nvPr/>
      </p:nvGrpSpPr>
      <p:grpSpPr>
        <a:xfrm>
          <a:off x="0" y="0"/>
          <a:ext cx="0" cy="0"/>
          <a:chOff x="0" y="0"/>
          <a:chExt cx="0" cy="0"/>
        </a:xfrm>
      </p:grpSpPr>
      <p:pic>
        <p:nvPicPr>
          <p:cNvPr descr="Duke-Practise-Overview.gif" id="3539" name="Google Shape;3539;p369"/>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3540" name="Google Shape;3540;p369"/>
          <p:cNvSpPr txBox="1"/>
          <p:nvPr>
            <p:ph type="title"/>
          </p:nvPr>
        </p:nvSpPr>
        <p:spPr>
          <a:xfrm>
            <a:off x="609600" y="439737"/>
            <a:ext cx="7918500" cy="9318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13-2 Overview: Serializing and Deserializing a </a:t>
            </a:r>
            <a:r>
              <a:rPr b="1" i="0" lang="en-US" sz="2600" u="none" cap="none" strike="noStrike">
                <a:solidFill>
                  <a:schemeClr val="dk1"/>
                </a:solidFill>
                <a:latin typeface="Courier New"/>
                <a:ea typeface="Courier New"/>
                <a:cs typeface="Courier New"/>
                <a:sym typeface="Courier New"/>
              </a:rPr>
              <a:t>ShoppingCart</a:t>
            </a:r>
            <a:endParaRPr/>
          </a:p>
        </p:txBody>
      </p:sp>
      <p:sp>
        <p:nvSpPr>
          <p:cNvPr id="3541" name="Google Shape;3541;p369"/>
          <p:cNvSpPr txBox="1"/>
          <p:nvPr>
            <p:ph idx="1" type="body"/>
          </p:nvPr>
        </p:nvSpPr>
        <p:spPr>
          <a:xfrm>
            <a:off x="304800" y="1066800"/>
            <a:ext cx="8458200" cy="4765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t/>
            </a:r>
            <a:endParaRPr b="1" i="0" sz="2200" u="none">
              <a:solidFill>
                <a:schemeClr val="dk1"/>
              </a:solidFill>
              <a:latin typeface="Courier New"/>
              <a:ea typeface="Courier New"/>
              <a:cs typeface="Courier New"/>
              <a:sym typeface="Courier New"/>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an application that serializes a </a:t>
            </a:r>
            <a:r>
              <a:rPr b="0" i="0" lang="en-US" sz="2200" u="none" cap="none" strike="noStrike">
                <a:solidFill>
                  <a:schemeClr val="dk1"/>
                </a:solidFill>
                <a:latin typeface="Courier New"/>
                <a:ea typeface="Courier New"/>
                <a:cs typeface="Courier New"/>
                <a:sym typeface="Courier New"/>
              </a:rPr>
              <a:t>ShoppingCart</a:t>
            </a:r>
            <a:r>
              <a:rPr b="0" i="0" lang="en-US" sz="2200" u="none" cap="none" strike="noStrike">
                <a:solidFill>
                  <a:schemeClr val="dk1"/>
                </a:solidFill>
                <a:latin typeface="Arial"/>
                <a:ea typeface="Arial"/>
                <a:cs typeface="Arial"/>
                <a:sym typeface="Arial"/>
              </a:rPr>
              <a:t> object that is composed of an </a:t>
            </a:r>
            <a:r>
              <a:rPr b="0" i="0" lang="en-US" sz="2200" u="none" cap="none" strike="noStrike">
                <a:solidFill>
                  <a:schemeClr val="dk1"/>
                </a:solidFill>
                <a:latin typeface="Courier New"/>
                <a:ea typeface="Courier New"/>
                <a:cs typeface="Courier New"/>
                <a:sym typeface="Courier New"/>
              </a:rPr>
              <a:t>ArrayList</a:t>
            </a:r>
            <a:r>
              <a:rPr b="0" i="0" lang="en-US" sz="2200" u="none" cap="none" strike="noStrike">
                <a:solidFill>
                  <a:schemeClr val="dk1"/>
                </a:solidFill>
                <a:latin typeface="Arial"/>
                <a:ea typeface="Arial"/>
                <a:cs typeface="Arial"/>
                <a:sym typeface="Arial"/>
              </a:rPr>
              <a:t> of </a:t>
            </a:r>
            <a:r>
              <a:rPr b="0" i="0" lang="en-US" sz="2200" u="none" cap="none" strike="noStrike">
                <a:solidFill>
                  <a:schemeClr val="dk1"/>
                </a:solidFill>
                <a:latin typeface="Courier New"/>
                <a:ea typeface="Courier New"/>
                <a:cs typeface="Courier New"/>
                <a:sym typeface="Courier New"/>
              </a:rPr>
              <a:t>Item</a:t>
            </a:r>
            <a:r>
              <a:rPr b="0" i="0" lang="en-US" sz="2200" u="none" cap="none" strike="noStrike">
                <a:solidFill>
                  <a:schemeClr val="dk1"/>
                </a:solidFill>
                <a:latin typeface="Arial"/>
                <a:ea typeface="Arial"/>
                <a:cs typeface="Arial"/>
                <a:sym typeface="Arial"/>
              </a:rPr>
              <a:t> objects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the </a:t>
            </a:r>
            <a:r>
              <a:rPr b="0" i="0" lang="en-US" sz="2200" u="none" cap="none" strike="noStrike">
                <a:solidFill>
                  <a:schemeClr val="dk1"/>
                </a:solidFill>
                <a:latin typeface="Courier New"/>
                <a:ea typeface="Courier New"/>
                <a:cs typeface="Courier New"/>
                <a:sym typeface="Courier New"/>
              </a:rPr>
              <a:t>transient</a:t>
            </a:r>
            <a:r>
              <a:rPr b="0" i="0" lang="en-US" sz="2200" u="none" cap="none" strike="noStrike">
                <a:solidFill>
                  <a:schemeClr val="dk1"/>
                </a:solidFill>
                <a:latin typeface="Arial"/>
                <a:ea typeface="Arial"/>
                <a:cs typeface="Arial"/>
                <a:sym typeface="Arial"/>
              </a:rPr>
              <a:t> keyword to prevent the serialization of the </a:t>
            </a:r>
            <a:r>
              <a:rPr b="0" i="0" lang="en-US" sz="2200" u="none" cap="none" strike="noStrike">
                <a:solidFill>
                  <a:schemeClr val="dk1"/>
                </a:solidFill>
                <a:latin typeface="Courier New"/>
                <a:ea typeface="Courier New"/>
                <a:cs typeface="Courier New"/>
                <a:sym typeface="Courier New"/>
              </a:rPr>
              <a:t>ShoppingCart</a:t>
            </a:r>
            <a:r>
              <a:rPr b="0" i="0" lang="en-US" sz="2200" u="none" cap="none" strike="noStrike">
                <a:solidFill>
                  <a:schemeClr val="dk1"/>
                </a:solidFill>
                <a:latin typeface="Arial"/>
                <a:ea typeface="Arial"/>
                <a:cs typeface="Arial"/>
                <a:sym typeface="Arial"/>
              </a:rPr>
              <a:t> total. This will allow items to vary their cost.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the </a:t>
            </a:r>
            <a:r>
              <a:rPr b="0" i="0" lang="en-US" sz="2200" u="none" cap="none" strike="noStrike">
                <a:solidFill>
                  <a:schemeClr val="dk1"/>
                </a:solidFill>
                <a:latin typeface="Courier New"/>
                <a:ea typeface="Courier New"/>
                <a:cs typeface="Courier New"/>
                <a:sym typeface="Courier New"/>
              </a:rPr>
              <a:t>writeObject</a:t>
            </a:r>
            <a:r>
              <a:rPr b="0" i="0" lang="en-US" sz="2200" u="none" cap="none" strike="noStrike">
                <a:solidFill>
                  <a:schemeClr val="dk1"/>
                </a:solidFill>
                <a:latin typeface="Arial"/>
                <a:ea typeface="Arial"/>
                <a:cs typeface="Arial"/>
                <a:sym typeface="Arial"/>
              </a:rPr>
              <a:t> method to store today's date on the serialized stream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the </a:t>
            </a:r>
            <a:r>
              <a:rPr b="0" i="0" lang="en-US" sz="2200" u="none" cap="none" strike="noStrike">
                <a:solidFill>
                  <a:schemeClr val="dk1"/>
                </a:solidFill>
                <a:latin typeface="Courier New"/>
                <a:ea typeface="Courier New"/>
                <a:cs typeface="Courier New"/>
                <a:sym typeface="Courier New"/>
              </a:rPr>
              <a:t>readObject</a:t>
            </a:r>
            <a:r>
              <a:rPr b="0" i="0" lang="en-US" sz="2200" u="none" cap="none" strike="noStrike">
                <a:solidFill>
                  <a:schemeClr val="dk1"/>
                </a:solidFill>
                <a:latin typeface="Arial"/>
                <a:ea typeface="Arial"/>
                <a:cs typeface="Arial"/>
                <a:sym typeface="Arial"/>
              </a:rPr>
              <a:t> method to</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recalculate the total cost of the cart after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deserialization and print the date that the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object was serialized</a:t>
            </a:r>
            <a:endParaRPr/>
          </a:p>
        </p:txBody>
      </p:sp>
      <p:sp>
        <p:nvSpPr>
          <p:cNvPr id="3542" name="Google Shape;3542;p36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7" name="Shape 3547"/>
        <p:cNvGrpSpPr/>
        <p:nvPr/>
      </p:nvGrpSpPr>
      <p:grpSpPr>
        <a:xfrm>
          <a:off x="0" y="0"/>
          <a:ext cx="0" cy="0"/>
          <a:chOff x="0" y="0"/>
          <a:chExt cx="0" cy="0"/>
        </a:xfrm>
      </p:grpSpPr>
      <p:sp>
        <p:nvSpPr>
          <p:cNvPr id="3548" name="Google Shape;3548;p37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3549" name="Google Shape;3549;p370"/>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purpose of chaining streams together is to:</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Allow the streams to add functionality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Change the direction of the stream</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Modify the access of the stream</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Meet the requirements of JDK 7</a:t>
            </a:r>
            <a:endParaRPr/>
          </a:p>
        </p:txBody>
      </p:sp>
      <p:sp>
        <p:nvSpPr>
          <p:cNvPr id="3550" name="Google Shape;3550;p37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5" name="Shape 3555"/>
        <p:cNvGrpSpPr/>
        <p:nvPr/>
      </p:nvGrpSpPr>
      <p:grpSpPr>
        <a:xfrm>
          <a:off x="0" y="0"/>
          <a:ext cx="0" cy="0"/>
          <a:chOff x="0" y="0"/>
          <a:chExt cx="0" cy="0"/>
        </a:xfrm>
      </p:grpSpPr>
      <p:sp>
        <p:nvSpPr>
          <p:cNvPr id="3556" name="Google Shape;3556;p37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3557" name="Google Shape;3557;p371"/>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prevent the serialization of operating system–specific fields, you should mark the field: </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private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static</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transient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final</a:t>
            </a:r>
            <a:endParaRPr/>
          </a:p>
        </p:txBody>
      </p:sp>
      <p:sp>
        <p:nvSpPr>
          <p:cNvPr id="3558" name="Google Shape;3558;p37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3" name="Shape 3563"/>
        <p:cNvGrpSpPr/>
        <p:nvPr/>
      </p:nvGrpSpPr>
      <p:grpSpPr>
        <a:xfrm>
          <a:off x="0" y="0"/>
          <a:ext cx="0" cy="0"/>
          <a:chOff x="0" y="0"/>
          <a:chExt cx="0" cy="0"/>
        </a:xfrm>
      </p:grpSpPr>
      <p:sp>
        <p:nvSpPr>
          <p:cNvPr id="3564" name="Google Shape;3564;p372"/>
          <p:cNvSpPr txBox="1"/>
          <p:nvPr/>
        </p:nvSpPr>
        <p:spPr>
          <a:xfrm>
            <a:off x="533400" y="3505200"/>
            <a:ext cx="80772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65" name="Google Shape;3565;p372"/>
          <p:cNvSpPr txBox="1"/>
          <p:nvPr/>
        </p:nvSpPr>
        <p:spPr>
          <a:xfrm>
            <a:off x="533400" y="1600200"/>
            <a:ext cx="8077200" cy="1828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66" name="Google Shape;3566;p37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3567" name="Google Shape;3567;p372"/>
          <p:cNvSpPr txBox="1"/>
          <p:nvPr>
            <p:ph idx="1" type="body"/>
          </p:nvPr>
        </p:nvSpPr>
        <p:spPr>
          <a:xfrm>
            <a:off x="609600" y="1211262"/>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the following fragments: </a:t>
            </a:r>
            <a:endParaRPr/>
          </a:p>
          <a:p>
            <a:pPr indent="7937" lvl="0" marL="7937" marR="0" rtl="0" algn="l">
              <a:lnSpc>
                <a:spcPct val="100000"/>
              </a:lnSpc>
              <a:spcBef>
                <a:spcPts val="40"/>
              </a:spcBef>
              <a:spcAft>
                <a:spcPts val="0"/>
              </a:spcAft>
              <a:buClr>
                <a:srgbClr val="000000"/>
              </a:buClr>
              <a:buSzPts val="200"/>
              <a:buFont typeface="Arial"/>
              <a:buNone/>
            </a:pPr>
            <a:r>
              <a:t/>
            </a:r>
            <a:endParaRPr b="0" i="0" sz="200" u="none">
              <a:solidFill>
                <a:schemeClr val="dk1"/>
              </a:solidFill>
              <a:latin typeface="Courier New"/>
              <a:ea typeface="Courier New"/>
              <a:cs typeface="Courier New"/>
              <a:sym typeface="Courier New"/>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public MyClass implements Serializable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private String name;</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private static int id = 10;</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private transient String keyword;</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public MyClass(String name, String keyword)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this.name = name; this.keyword = keyword;</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a:t>
            </a:r>
            <a:endParaRPr/>
          </a:p>
          <a:p>
            <a:pPr indent="7937" lvl="0" marL="7937" marR="0" rtl="0" algn="l">
              <a:lnSpc>
                <a:spcPct val="100000"/>
              </a:lnSpc>
              <a:spcBef>
                <a:spcPts val="240"/>
              </a:spcBef>
              <a:spcAft>
                <a:spcPts val="0"/>
              </a:spcAft>
              <a:buClr>
                <a:srgbClr val="000000"/>
              </a:buClr>
              <a:buSzPts val="1200"/>
              <a:buFont typeface="Arial"/>
              <a:buNone/>
            </a:pPr>
            <a:r>
              <a:t/>
            </a:r>
            <a:endParaRPr b="0" i="0" sz="1200" u="none">
              <a:solidFill>
                <a:schemeClr val="dk1"/>
              </a:solidFill>
              <a:latin typeface="Courier New"/>
              <a:ea typeface="Courier New"/>
              <a:cs typeface="Courier New"/>
              <a:sym typeface="Courier New"/>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MyClass mc = new MyClass ("Zim", "xyzzy");</a:t>
            </a:r>
            <a:endParaRPr/>
          </a:p>
          <a:p>
            <a:pPr indent="7937" lvl="0" marL="7937" marR="0" rtl="0" algn="l">
              <a:lnSpc>
                <a:spcPct val="100000"/>
              </a:lnSpc>
              <a:spcBef>
                <a:spcPts val="120"/>
              </a:spcBef>
              <a:spcAft>
                <a:spcPts val="0"/>
              </a:spcAft>
              <a:buClr>
                <a:srgbClr val="000000"/>
              </a:buClr>
              <a:buSzPts val="600"/>
              <a:buFont typeface="Arial"/>
              <a:buNone/>
            </a:pPr>
            <a:r>
              <a:t/>
            </a:r>
            <a:endParaRPr b="0" i="0" sz="600" u="none">
              <a:solidFill>
                <a:schemeClr val="dk1"/>
              </a:solidFill>
              <a:latin typeface="Courier New"/>
              <a:ea typeface="Courier New"/>
              <a:cs typeface="Courier New"/>
              <a:sym typeface="Courier New"/>
            </a:endParaRPr>
          </a:p>
          <a:p>
            <a:pPr indent="7937" lvl="0" marL="7937"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Arial"/>
                <a:ea typeface="Arial"/>
                <a:cs typeface="Arial"/>
                <a:sym typeface="Arial"/>
              </a:rPr>
              <a:t>Assuming no other changes to the data, what is the value of </a:t>
            </a:r>
            <a:r>
              <a:rPr b="0" i="0" lang="en-US" sz="2000" u="none">
                <a:solidFill>
                  <a:schemeClr val="dk1"/>
                </a:solidFill>
                <a:latin typeface="Courier New"/>
                <a:ea typeface="Courier New"/>
                <a:cs typeface="Courier New"/>
                <a:sym typeface="Courier New"/>
              </a:rPr>
              <a:t>name </a:t>
            </a:r>
            <a:r>
              <a:rPr b="0" i="0" lang="en-US" sz="2000" u="none">
                <a:solidFill>
                  <a:schemeClr val="dk1"/>
                </a:solidFill>
                <a:latin typeface="Arial"/>
                <a:ea typeface="Arial"/>
                <a:cs typeface="Arial"/>
                <a:sym typeface="Arial"/>
              </a:rPr>
              <a:t>and </a:t>
            </a:r>
            <a:r>
              <a:rPr b="0" i="0" lang="en-US" sz="2000" u="none">
                <a:solidFill>
                  <a:schemeClr val="dk1"/>
                </a:solidFill>
                <a:latin typeface="Courier New"/>
                <a:ea typeface="Courier New"/>
                <a:cs typeface="Courier New"/>
                <a:sym typeface="Courier New"/>
              </a:rPr>
              <a:t>keyword</a:t>
            </a:r>
            <a:r>
              <a:rPr b="0" i="0" lang="en-US" sz="2000" u="none">
                <a:solidFill>
                  <a:schemeClr val="dk1"/>
                </a:solidFill>
                <a:latin typeface="Arial"/>
                <a:ea typeface="Arial"/>
                <a:cs typeface="Arial"/>
                <a:sym typeface="Arial"/>
              </a:rPr>
              <a:t> fields after deserialization of the </a:t>
            </a:r>
            <a:r>
              <a:rPr b="0" i="0" lang="en-US" sz="2000" u="none">
                <a:solidFill>
                  <a:schemeClr val="dk1"/>
                </a:solidFill>
                <a:latin typeface="Courier New"/>
                <a:ea typeface="Courier New"/>
                <a:cs typeface="Courier New"/>
                <a:sym typeface="Courier New"/>
              </a:rPr>
              <a:t>mc</a:t>
            </a:r>
            <a:r>
              <a:rPr b="0" i="0" lang="en-US" sz="2000" u="none">
                <a:solidFill>
                  <a:schemeClr val="dk1"/>
                </a:solidFill>
                <a:latin typeface="Arial"/>
                <a:ea typeface="Arial"/>
                <a:cs typeface="Arial"/>
                <a:sym typeface="Arial"/>
              </a:rPr>
              <a:t> object instance?</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Zim, ""</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Zim, null</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Zim, xyzzy</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 null</a:t>
            </a:r>
            <a:endParaRPr/>
          </a:p>
        </p:txBody>
      </p:sp>
      <p:sp>
        <p:nvSpPr>
          <p:cNvPr id="3568" name="Google Shape;3568;p3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2" name="Shape 3572"/>
        <p:cNvGrpSpPr/>
        <p:nvPr/>
      </p:nvGrpSpPr>
      <p:grpSpPr>
        <a:xfrm>
          <a:off x="0" y="0"/>
          <a:ext cx="0" cy="0"/>
          <a:chOff x="0" y="0"/>
          <a:chExt cx="0" cy="0"/>
        </a:xfrm>
      </p:grpSpPr>
      <p:sp>
        <p:nvSpPr>
          <p:cNvPr id="3573" name="Google Shape;3573;p373"/>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File I/O (NIO.2)</a:t>
            </a:r>
            <a:endParaRPr/>
          </a:p>
        </p:txBody>
      </p:sp>
      <p:cxnSp>
        <p:nvCxnSpPr>
          <p:cNvPr id="3574" name="Google Shape;3574;p373"/>
          <p:cNvCxnSpPr/>
          <p:nvPr/>
        </p:nvCxnSpPr>
        <p:spPr>
          <a:xfrm>
            <a:off x="1828800" y="4495800"/>
            <a:ext cx="990600" cy="0"/>
          </a:xfrm>
          <a:prstGeom prst="straightConnector1">
            <a:avLst/>
          </a:prstGeom>
          <a:noFill/>
          <a:ln>
            <a:noFill/>
          </a:ln>
        </p:spPr>
      </p:cxn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9" name="Shape 3579"/>
        <p:cNvGrpSpPr/>
        <p:nvPr/>
      </p:nvGrpSpPr>
      <p:grpSpPr>
        <a:xfrm>
          <a:off x="0" y="0"/>
          <a:ext cx="0" cy="0"/>
          <a:chOff x="0" y="0"/>
          <a:chExt cx="0" cy="0"/>
        </a:xfrm>
      </p:grpSpPr>
      <p:pic>
        <p:nvPicPr>
          <p:cNvPr descr="Duke-with-Dart.gif" id="3580" name="Google Shape;3580;p374"/>
          <p:cNvPicPr preferRelativeResize="0"/>
          <p:nvPr/>
        </p:nvPicPr>
        <p:blipFill rotWithShape="1">
          <a:blip r:embed="rId3">
            <a:alphaModFix/>
          </a:blip>
          <a:srcRect b="0" l="0" r="0" t="0"/>
          <a:stretch/>
        </p:blipFill>
        <p:spPr>
          <a:xfrm>
            <a:off x="4876800" y="4876800"/>
            <a:ext cx="3829050" cy="1355725"/>
          </a:xfrm>
          <a:prstGeom prst="rect">
            <a:avLst/>
          </a:prstGeom>
          <a:noFill/>
          <a:ln>
            <a:noFill/>
          </a:ln>
        </p:spPr>
      </p:pic>
      <p:sp>
        <p:nvSpPr>
          <p:cNvPr id="3581" name="Google Shape;3581;p37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3582" name="Google Shape;3582;p374"/>
          <p:cNvSpPr txBox="1"/>
          <p:nvPr>
            <p:ph idx="1" type="body"/>
          </p:nvPr>
        </p:nvSpPr>
        <p:spPr>
          <a:xfrm>
            <a:off x="609600" y="1447800"/>
            <a:ext cx="7918500" cy="266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interface to operate on file and directory paths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Files</a:t>
            </a:r>
            <a:r>
              <a:rPr b="0" i="0" lang="en-US" sz="2200" u="none" cap="none" strike="noStrike">
                <a:solidFill>
                  <a:schemeClr val="dk1"/>
                </a:solidFill>
                <a:latin typeface="Arial"/>
                <a:ea typeface="Arial"/>
                <a:cs typeface="Arial"/>
                <a:sym typeface="Arial"/>
              </a:rPr>
              <a:t> class to check, delete, copy, or move a file or directory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Stream API with NIO2</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583" name="Google Shape;3583;p37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1"/>
          <p:cNvSpPr txBox="1"/>
          <p:nvPr/>
        </p:nvSpPr>
        <p:spPr>
          <a:xfrm>
            <a:off x="609600" y="1839912"/>
            <a:ext cx="7924800" cy="2057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2" name="Google Shape;432;p51"/>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33" name="Google Shape;433;p51"/>
          <p:cNvSpPr txBox="1"/>
          <p:nvPr>
            <p:ph idx="1" type="body"/>
          </p:nvPr>
        </p:nvSpPr>
        <p:spPr>
          <a:xfrm>
            <a:off x="609600" y="1447800"/>
            <a:ext cx="7918450" cy="4870450"/>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the following fragment, which two statements are false?</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package com.oracle.test;</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class BrokenClass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boolean valid = "false";</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String s = "A new string";</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int i = 40_000.00;</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BrokenClass() { }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 An </a:t>
            </a:r>
            <a:r>
              <a:rPr b="0" i="0" lang="en-US" sz="2200" u="none" cap="none" strike="noStrike">
                <a:solidFill>
                  <a:schemeClr val="dk1"/>
                </a:solidFill>
                <a:latin typeface="Courier New"/>
                <a:ea typeface="Courier New"/>
                <a:cs typeface="Courier New"/>
                <a:sym typeface="Courier New"/>
              </a:rPr>
              <a:t>import</a:t>
            </a:r>
            <a:r>
              <a:rPr b="0" i="0" lang="en-US" sz="2200" u="none" cap="none" strike="noStrike">
                <a:solidFill>
                  <a:schemeClr val="dk1"/>
                </a:solidFill>
                <a:latin typeface="Arial"/>
                <a:ea typeface="Arial"/>
                <a:cs typeface="Arial"/>
                <a:sym typeface="Arial"/>
              </a:rPr>
              <a:t> statement is missing.</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 The </a:t>
            </a:r>
            <a:r>
              <a:rPr b="0" i="0" lang="en-US" sz="2200" u="none" cap="none" strike="noStrike">
                <a:solidFill>
                  <a:schemeClr val="dk1"/>
                </a:solidFill>
                <a:latin typeface="Courier New"/>
                <a:ea typeface="Courier New"/>
                <a:cs typeface="Courier New"/>
                <a:sym typeface="Courier New"/>
              </a:rPr>
              <a:t>boolean valid</a:t>
            </a:r>
            <a:r>
              <a:rPr b="0" i="0" lang="en-US" sz="2200" u="none" cap="none" strike="noStrike">
                <a:solidFill>
                  <a:schemeClr val="dk1"/>
                </a:solidFill>
                <a:latin typeface="Arial"/>
                <a:ea typeface="Arial"/>
                <a:cs typeface="Arial"/>
                <a:sym typeface="Arial"/>
              </a:rPr>
              <a:t> is assigned a String.</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String s</a:t>
            </a:r>
            <a:r>
              <a:rPr b="0" i="0" lang="en-US" sz="2200" u="none" cap="none" strike="noStrike">
                <a:solidFill>
                  <a:schemeClr val="dk1"/>
                </a:solidFill>
                <a:latin typeface="Arial"/>
                <a:ea typeface="Arial"/>
                <a:cs typeface="Arial"/>
                <a:sym typeface="Arial"/>
              </a:rPr>
              <a:t> is created.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BrokenClass</a:t>
            </a:r>
            <a:r>
              <a:rPr b="0" i="0" lang="en-US" sz="2200" u="none" cap="none" strike="noStrike">
                <a:solidFill>
                  <a:schemeClr val="dk1"/>
                </a:solidFill>
                <a:latin typeface="Arial"/>
                <a:ea typeface="Arial"/>
                <a:cs typeface="Arial"/>
                <a:sym typeface="Arial"/>
              </a:rPr>
              <a:t> method is missing a </a:t>
            </a:r>
            <a:r>
              <a:rPr b="0" i="0" lang="en-US" sz="2200" u="none" cap="none" strike="noStrike">
                <a:solidFill>
                  <a:schemeClr val="dk1"/>
                </a:solidFill>
                <a:latin typeface="Courier New"/>
                <a:ea typeface="Courier New"/>
                <a:cs typeface="Courier New"/>
                <a:sym typeface="Courier New"/>
              </a:rPr>
              <a:t>return</a:t>
            </a:r>
            <a:r>
              <a:rPr b="0" i="0" lang="en-US" sz="2200" u="none" cap="none" strike="noStrike">
                <a:solidFill>
                  <a:schemeClr val="dk1"/>
                </a:solidFill>
                <a:latin typeface="Arial"/>
                <a:ea typeface="Arial"/>
                <a:cs typeface="Arial"/>
                <a:sym typeface="Arial"/>
              </a:rPr>
              <a:t> statement.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 You need to create a new </a:t>
            </a:r>
            <a:r>
              <a:rPr b="0" i="0" lang="en-US" sz="2200" u="none" cap="none" strike="noStrike">
                <a:solidFill>
                  <a:schemeClr val="dk1"/>
                </a:solidFill>
                <a:latin typeface="Courier New"/>
                <a:ea typeface="Courier New"/>
                <a:cs typeface="Courier New"/>
                <a:sym typeface="Courier New"/>
              </a:rPr>
              <a:t>BrokenClass</a:t>
            </a:r>
            <a:r>
              <a:rPr b="0" i="0" lang="en-US" sz="2200" u="none" cap="none" strike="noStrike">
                <a:solidFill>
                  <a:schemeClr val="dk1"/>
                </a:solidFill>
                <a:latin typeface="Arial"/>
                <a:ea typeface="Arial"/>
                <a:cs typeface="Arial"/>
                <a:sym typeface="Arial"/>
              </a:rPr>
              <a:t> object.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 The integer value </a:t>
            </a:r>
            <a:r>
              <a:rPr b="0" i="0" lang="en-US" sz="2200" u="none" cap="none" strike="noStrike">
                <a:solidFill>
                  <a:schemeClr val="dk1"/>
                </a:solidFill>
                <a:latin typeface="Courier New"/>
                <a:ea typeface="Courier New"/>
                <a:cs typeface="Courier New"/>
                <a:sym typeface="Courier New"/>
              </a:rPr>
              <a:t>i</a:t>
            </a:r>
            <a:r>
              <a:rPr b="0" i="0" lang="en-US" sz="2200" u="none" cap="none" strike="noStrike">
                <a:solidFill>
                  <a:schemeClr val="dk1"/>
                </a:solidFill>
                <a:latin typeface="Arial"/>
                <a:ea typeface="Arial"/>
                <a:cs typeface="Arial"/>
                <a:sym typeface="Arial"/>
              </a:rPr>
              <a:t> is assigned a double.</a:t>
            </a:r>
            <a:endParaRPr/>
          </a:p>
        </p:txBody>
      </p:sp>
      <p:sp>
        <p:nvSpPr>
          <p:cNvPr id="434" name="Google Shape;434;p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8" name="Shape 3588"/>
        <p:cNvGrpSpPr/>
        <p:nvPr/>
      </p:nvGrpSpPr>
      <p:grpSpPr>
        <a:xfrm>
          <a:off x="0" y="0"/>
          <a:ext cx="0" cy="0"/>
          <a:chOff x="0" y="0"/>
          <a:chExt cx="0" cy="0"/>
        </a:xfrm>
      </p:grpSpPr>
      <p:sp>
        <p:nvSpPr>
          <p:cNvPr id="3589" name="Google Shape;3589;p375"/>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 New File I/O API (NIO.2)</a:t>
            </a:r>
            <a:endParaRPr/>
          </a:p>
        </p:txBody>
      </p:sp>
      <p:grpSp>
        <p:nvGrpSpPr>
          <p:cNvPr id="3590" name="Google Shape;3590;p375"/>
          <p:cNvGrpSpPr/>
          <p:nvPr/>
        </p:nvGrpSpPr>
        <p:grpSpPr>
          <a:xfrm>
            <a:off x="653244" y="1524191"/>
            <a:ext cx="7902422" cy="3629025"/>
            <a:chOff x="0" y="0"/>
            <a:chExt cx="2147483647" cy="2147483647"/>
          </a:xfrm>
        </p:grpSpPr>
        <p:pic>
          <p:nvPicPr>
            <p:cNvPr descr="D:\MY WORK\JAVA DUKE ICONS\ALL NEW ICONS\Whole new set\Duke-New-Series12_new.gif" id="3591" name="Google Shape;3591;p375"/>
            <p:cNvPicPr preferRelativeResize="0"/>
            <p:nvPr/>
          </p:nvPicPr>
          <p:blipFill rotWithShape="1">
            <a:blip r:embed="rId3">
              <a:alphaModFix/>
            </a:blip>
            <a:srcRect b="0" l="0" r="0" t="0"/>
            <a:stretch/>
          </p:blipFill>
          <p:spPr>
            <a:xfrm>
              <a:off x="0" y="0"/>
              <a:ext cx="2005484994" cy="2147483647"/>
            </a:xfrm>
            <a:prstGeom prst="rect">
              <a:avLst/>
            </a:prstGeom>
            <a:noFill/>
            <a:ln>
              <a:noFill/>
            </a:ln>
          </p:spPr>
        </p:pic>
        <p:sp>
          <p:nvSpPr>
            <p:cNvPr id="3592" name="Google Shape;3592;p375"/>
            <p:cNvSpPr txBox="1"/>
            <p:nvPr/>
          </p:nvSpPr>
          <p:spPr>
            <a:xfrm>
              <a:off x="883484477" y="1100585266"/>
              <a:ext cx="1124285345" cy="16016677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Improved File System Interface</a:t>
              </a:r>
              <a:endParaRPr/>
            </a:p>
          </p:txBody>
        </p:sp>
        <p:sp>
          <p:nvSpPr>
            <p:cNvPr id="3593" name="Google Shape;3593;p375"/>
            <p:cNvSpPr txBox="1"/>
            <p:nvPr/>
          </p:nvSpPr>
          <p:spPr>
            <a:xfrm>
              <a:off x="756509262" y="1477290039"/>
              <a:ext cx="1390974384" cy="16016624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Complete Socket-Channel Functionality</a:t>
              </a:r>
              <a:endParaRPr/>
            </a:p>
          </p:txBody>
        </p:sp>
        <p:sp>
          <p:nvSpPr>
            <p:cNvPr id="3594" name="Google Shape;3594;p375"/>
            <p:cNvSpPr txBox="1"/>
            <p:nvPr/>
          </p:nvSpPr>
          <p:spPr>
            <a:xfrm>
              <a:off x="942657291" y="1873679425"/>
              <a:ext cx="1045388074" cy="16285086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Scalable Asynchronous I/O</a:t>
              </a:r>
              <a:endParaRPr/>
            </a:p>
          </p:txBody>
        </p:sp>
      </p:grpSp>
      <p:sp>
        <p:nvSpPr>
          <p:cNvPr id="3595" name="Google Shape;3595;p37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0" name="Shape 3600"/>
        <p:cNvGrpSpPr/>
        <p:nvPr/>
      </p:nvGrpSpPr>
      <p:grpSpPr>
        <a:xfrm>
          <a:off x="0" y="0"/>
          <a:ext cx="0" cy="0"/>
          <a:chOff x="0" y="0"/>
          <a:chExt cx="0" cy="0"/>
        </a:xfrm>
      </p:grpSpPr>
      <p:sp>
        <p:nvSpPr>
          <p:cNvPr id="3601" name="Google Shape;3601;p376"/>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Limitations of </a:t>
            </a:r>
            <a:r>
              <a:rPr b="1" i="0" lang="en-US" sz="2600" u="none" cap="none" strike="noStrike">
                <a:solidFill>
                  <a:schemeClr val="dk1"/>
                </a:solidFill>
                <a:latin typeface="Courier New"/>
                <a:ea typeface="Courier New"/>
                <a:cs typeface="Courier New"/>
                <a:sym typeface="Courier New"/>
              </a:rPr>
              <a:t>java.io.File</a:t>
            </a:r>
            <a:endParaRPr/>
          </a:p>
        </p:txBody>
      </p:sp>
      <p:pic>
        <p:nvPicPr>
          <p:cNvPr descr="C:\Documents and Settings\ctauro\Desktop\D72697GC10 What's New in JDK 7\Duke Java Icons\NyaNya.jpg.png" id="3602" name="Google Shape;3602;p376"/>
          <p:cNvPicPr preferRelativeResize="0"/>
          <p:nvPr/>
        </p:nvPicPr>
        <p:blipFill rotWithShape="1">
          <a:blip r:embed="rId3">
            <a:alphaModFix/>
          </a:blip>
          <a:srcRect b="0" l="0" r="0" t="0"/>
          <a:stretch/>
        </p:blipFill>
        <p:spPr>
          <a:xfrm>
            <a:off x="3267075" y="2438400"/>
            <a:ext cx="2362200" cy="2689225"/>
          </a:xfrm>
          <a:prstGeom prst="rect">
            <a:avLst/>
          </a:prstGeom>
          <a:noFill/>
          <a:ln>
            <a:noFill/>
          </a:ln>
        </p:spPr>
      </p:pic>
      <p:sp>
        <p:nvSpPr>
          <p:cNvPr id="3603" name="Google Shape;3603;p376"/>
          <p:cNvSpPr txBox="1"/>
          <p:nvPr/>
        </p:nvSpPr>
        <p:spPr>
          <a:xfrm>
            <a:off x="2570162" y="1752600"/>
            <a:ext cx="45180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Does not work well with symbolic links </a:t>
            </a:r>
            <a:endParaRPr/>
          </a:p>
        </p:txBody>
      </p:sp>
      <p:sp>
        <p:nvSpPr>
          <p:cNvPr id="3604" name="Google Shape;3604;p376"/>
          <p:cNvSpPr txBox="1"/>
          <p:nvPr/>
        </p:nvSpPr>
        <p:spPr>
          <a:xfrm>
            <a:off x="6275387" y="4024312"/>
            <a:ext cx="2224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Very limited set of </a:t>
            </a:r>
            <a:endParaRPr/>
          </a:p>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file attributes</a:t>
            </a:r>
            <a:endParaRPr/>
          </a:p>
        </p:txBody>
      </p:sp>
      <p:sp>
        <p:nvSpPr>
          <p:cNvPr id="3605" name="Google Shape;3605;p376"/>
          <p:cNvSpPr txBox="1"/>
          <p:nvPr/>
        </p:nvSpPr>
        <p:spPr>
          <a:xfrm>
            <a:off x="1066800" y="4202112"/>
            <a:ext cx="2428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Performance issues </a:t>
            </a:r>
            <a:endParaRPr/>
          </a:p>
        </p:txBody>
      </p:sp>
      <p:sp>
        <p:nvSpPr>
          <p:cNvPr id="3606" name="Google Shape;3606;p376"/>
          <p:cNvSpPr txBox="1"/>
          <p:nvPr/>
        </p:nvSpPr>
        <p:spPr>
          <a:xfrm>
            <a:off x="1135062" y="2830512"/>
            <a:ext cx="21717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Scalability issues </a:t>
            </a:r>
            <a:endParaRPr/>
          </a:p>
        </p:txBody>
      </p:sp>
      <p:sp>
        <p:nvSpPr>
          <p:cNvPr id="3607" name="Google Shape;3607;p376"/>
          <p:cNvSpPr txBox="1"/>
          <p:nvPr/>
        </p:nvSpPr>
        <p:spPr>
          <a:xfrm>
            <a:off x="2124075" y="5334000"/>
            <a:ext cx="4840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Very basic file system access functionality</a:t>
            </a:r>
            <a:endParaRPr/>
          </a:p>
        </p:txBody>
      </p:sp>
      <p:pic>
        <p:nvPicPr>
          <p:cNvPr descr="D:\OU_GRAPHICS_LIBRARY\ALL_ICONS\cnt205589.gif" id="3608" name="Google Shape;3608;p376"/>
          <p:cNvPicPr preferRelativeResize="0"/>
          <p:nvPr/>
        </p:nvPicPr>
        <p:blipFill rotWithShape="1">
          <a:blip r:embed="rId4">
            <a:alphaModFix/>
          </a:blip>
          <a:srcRect b="0" l="0" r="0" t="0"/>
          <a:stretch/>
        </p:blipFill>
        <p:spPr>
          <a:xfrm>
            <a:off x="1743075" y="5330825"/>
            <a:ext cx="404812" cy="404812"/>
          </a:xfrm>
          <a:prstGeom prst="rect">
            <a:avLst/>
          </a:prstGeom>
          <a:noFill/>
          <a:ln>
            <a:noFill/>
          </a:ln>
        </p:spPr>
      </p:pic>
      <p:pic>
        <p:nvPicPr>
          <p:cNvPr descr="D:\OU_GRAPHICS_LIBRARY\ALL_ICONS\cnt205040.gif" id="3609" name="Google Shape;3609;p376"/>
          <p:cNvPicPr preferRelativeResize="0"/>
          <p:nvPr/>
        </p:nvPicPr>
        <p:blipFill rotWithShape="1">
          <a:blip r:embed="rId5">
            <a:alphaModFix/>
          </a:blip>
          <a:srcRect b="0" l="0" r="0" t="0"/>
          <a:stretch/>
        </p:blipFill>
        <p:spPr>
          <a:xfrm>
            <a:off x="2047875" y="3568700"/>
            <a:ext cx="914400" cy="622300"/>
          </a:xfrm>
          <a:prstGeom prst="rect">
            <a:avLst/>
          </a:prstGeom>
          <a:noFill/>
          <a:ln>
            <a:noFill/>
          </a:ln>
        </p:spPr>
      </p:pic>
      <p:pic>
        <p:nvPicPr>
          <p:cNvPr descr="D:\OU_GRAPHICS_LIBRARY\ALL_ICONS\cnt205049.gif" id="3610" name="Google Shape;3610;p376"/>
          <p:cNvPicPr preferRelativeResize="0"/>
          <p:nvPr/>
        </p:nvPicPr>
        <p:blipFill rotWithShape="1">
          <a:blip r:embed="rId6">
            <a:alphaModFix/>
          </a:blip>
          <a:srcRect b="0" l="0" r="0" t="0"/>
          <a:stretch/>
        </p:blipFill>
        <p:spPr>
          <a:xfrm>
            <a:off x="1681162" y="2220912"/>
            <a:ext cx="779462" cy="611187"/>
          </a:xfrm>
          <a:prstGeom prst="rect">
            <a:avLst/>
          </a:prstGeom>
          <a:noFill/>
          <a:ln>
            <a:noFill/>
          </a:ln>
        </p:spPr>
      </p:pic>
      <p:pic>
        <p:nvPicPr>
          <p:cNvPr descr="D:\OU_GRAPHICS_LIBRARY\ALL_ICONS\cnt204590.gif" id="3611" name="Google Shape;3611;p376"/>
          <p:cNvPicPr preferRelativeResize="0"/>
          <p:nvPr/>
        </p:nvPicPr>
        <p:blipFill rotWithShape="1">
          <a:blip r:embed="rId7">
            <a:alphaModFix/>
          </a:blip>
          <a:srcRect b="0" l="0" r="0" t="0"/>
          <a:stretch/>
        </p:blipFill>
        <p:spPr>
          <a:xfrm>
            <a:off x="5857875" y="4038600"/>
            <a:ext cx="376237" cy="750887"/>
          </a:xfrm>
          <a:prstGeom prst="rect">
            <a:avLst/>
          </a:prstGeom>
          <a:noFill/>
          <a:ln>
            <a:noFill/>
          </a:ln>
        </p:spPr>
      </p:pic>
      <p:pic>
        <p:nvPicPr>
          <p:cNvPr id="3612" name="Google Shape;3612;p376"/>
          <p:cNvPicPr preferRelativeResize="0"/>
          <p:nvPr/>
        </p:nvPicPr>
        <p:blipFill rotWithShape="1">
          <a:blip r:embed="rId8">
            <a:alphaModFix/>
          </a:blip>
          <a:srcRect b="0" l="0" r="0" t="0"/>
          <a:stretch/>
        </p:blipFill>
        <p:spPr>
          <a:xfrm>
            <a:off x="6934200" y="1447800"/>
            <a:ext cx="609600" cy="1066800"/>
          </a:xfrm>
          <a:prstGeom prst="rect">
            <a:avLst/>
          </a:prstGeom>
          <a:noFill/>
          <a:ln>
            <a:noFill/>
          </a:ln>
        </p:spPr>
      </p:pic>
      <p:sp>
        <p:nvSpPr>
          <p:cNvPr id="3613" name="Google Shape;3613;p37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8" name="Shape 3618"/>
        <p:cNvGrpSpPr/>
        <p:nvPr/>
      </p:nvGrpSpPr>
      <p:grpSpPr>
        <a:xfrm>
          <a:off x="0" y="0"/>
          <a:ext cx="0" cy="0"/>
          <a:chOff x="0" y="0"/>
          <a:chExt cx="0" cy="0"/>
        </a:xfrm>
      </p:grpSpPr>
      <p:sp>
        <p:nvSpPr>
          <p:cNvPr id="3619" name="Google Shape;3619;p37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File Systems, Paths, Files</a:t>
            </a:r>
            <a:endParaRPr/>
          </a:p>
        </p:txBody>
      </p:sp>
      <p:sp>
        <p:nvSpPr>
          <p:cNvPr id="3620" name="Google Shape;3620;p377"/>
          <p:cNvSpPr txBox="1"/>
          <p:nvPr>
            <p:ph idx="1" type="body"/>
          </p:nvPr>
        </p:nvSpPr>
        <p:spPr>
          <a:xfrm>
            <a:off x="609600" y="1447800"/>
            <a:ext cx="7918500" cy="703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NIO.2, both files and directories are represented by a path, which is the relative or absolute location of the file or directory.</a:t>
            </a:r>
            <a:endParaRPr/>
          </a:p>
        </p:txBody>
      </p:sp>
      <p:sp>
        <p:nvSpPr>
          <p:cNvPr id="3621" name="Google Shape;3621;p377"/>
          <p:cNvSpPr/>
          <p:nvPr/>
        </p:nvSpPr>
        <p:spPr>
          <a:xfrm>
            <a:off x="2286000" y="2209800"/>
            <a:ext cx="1752600" cy="685800"/>
          </a:xfrm>
          <a:prstGeom prst="roundRect">
            <a:avLst>
              <a:gd fmla="val 16667" name="adj"/>
            </a:avLst>
          </a:prstGeom>
          <a:solidFill>
            <a:srgbClr val="A3E0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t>
            </a:r>
            <a:endParaRPr/>
          </a:p>
        </p:txBody>
      </p:sp>
      <p:sp>
        <p:nvSpPr>
          <p:cNvPr id="3622" name="Google Shape;3622;p377"/>
          <p:cNvSpPr/>
          <p:nvPr/>
        </p:nvSpPr>
        <p:spPr>
          <a:xfrm>
            <a:off x="3276600" y="4572000"/>
            <a:ext cx="1066800" cy="533400"/>
          </a:xfrm>
          <a:prstGeom prst="roundRect">
            <a:avLst>
              <a:gd fmla="val 16667" name="adj"/>
            </a:avLst>
          </a:prstGeom>
          <a:solidFill>
            <a:srgbClr val="FFFF99"/>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admin</a:t>
            </a:r>
            <a:endParaRPr/>
          </a:p>
        </p:txBody>
      </p:sp>
      <p:sp>
        <p:nvSpPr>
          <p:cNvPr id="3623" name="Google Shape;3623;p377"/>
          <p:cNvSpPr/>
          <p:nvPr/>
        </p:nvSpPr>
        <p:spPr>
          <a:xfrm>
            <a:off x="3314700" y="3581400"/>
            <a:ext cx="3162300" cy="533400"/>
          </a:xfrm>
          <a:prstGeom prst="roundRect">
            <a:avLst>
              <a:gd fmla="val 16667" name="adj"/>
            </a:avLst>
          </a:prstGeom>
          <a:solidFill>
            <a:srgbClr val="FFFF99"/>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home</a:t>
            </a:r>
            <a:endParaRPr/>
          </a:p>
        </p:txBody>
      </p:sp>
      <p:sp>
        <p:nvSpPr>
          <p:cNvPr id="3624" name="Google Shape;3624;p377"/>
          <p:cNvSpPr/>
          <p:nvPr/>
        </p:nvSpPr>
        <p:spPr>
          <a:xfrm>
            <a:off x="1447800" y="3581400"/>
            <a:ext cx="1066800" cy="533400"/>
          </a:xfrm>
          <a:prstGeom prst="roundRect">
            <a:avLst>
              <a:gd fmla="val 16667" name="adj"/>
            </a:avLst>
          </a:prstGeom>
          <a:solidFill>
            <a:srgbClr val="FFFF99"/>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var</a:t>
            </a:r>
            <a:endParaRPr/>
          </a:p>
        </p:txBody>
      </p:sp>
      <p:sp>
        <p:nvSpPr>
          <p:cNvPr id="3625" name="Google Shape;3625;p377"/>
          <p:cNvSpPr/>
          <p:nvPr/>
        </p:nvSpPr>
        <p:spPr>
          <a:xfrm>
            <a:off x="5486400" y="4572000"/>
            <a:ext cx="1066800" cy="533400"/>
          </a:xfrm>
          <a:prstGeom prst="roundRect">
            <a:avLst>
              <a:gd fmla="val 16667" name="adj"/>
            </a:avLst>
          </a:prstGeom>
          <a:solidFill>
            <a:srgbClr val="FFFF99"/>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oracle</a:t>
            </a:r>
            <a:endParaRPr/>
          </a:p>
        </p:txBody>
      </p:sp>
      <p:sp>
        <p:nvSpPr>
          <p:cNvPr id="3626" name="Google Shape;3626;p377"/>
          <p:cNvSpPr/>
          <p:nvPr/>
        </p:nvSpPr>
        <p:spPr>
          <a:xfrm>
            <a:off x="3962400" y="5638800"/>
            <a:ext cx="1752600" cy="533400"/>
          </a:xfrm>
          <a:prstGeom prst="roundRect">
            <a:avLst>
              <a:gd fmla="val 16667"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finance.xls</a:t>
            </a:r>
            <a:endParaRPr/>
          </a:p>
        </p:txBody>
      </p:sp>
      <p:sp>
        <p:nvSpPr>
          <p:cNvPr id="3627" name="Google Shape;3627;p377"/>
          <p:cNvSpPr/>
          <p:nvPr/>
        </p:nvSpPr>
        <p:spPr>
          <a:xfrm>
            <a:off x="6324600" y="5638800"/>
            <a:ext cx="1752600" cy="533400"/>
          </a:xfrm>
          <a:prstGeom prst="roundRect">
            <a:avLst>
              <a:gd fmla="val 16667" name="adj"/>
            </a:avLst>
          </a:prstGeom>
          <a:solidFill>
            <a:srgbClr val="FFCC66"/>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logfile.txt</a:t>
            </a:r>
            <a:endParaRPr/>
          </a:p>
        </p:txBody>
      </p:sp>
      <p:cxnSp>
        <p:nvCxnSpPr>
          <p:cNvPr id="3628" name="Google Shape;3628;p377"/>
          <p:cNvCxnSpPr/>
          <p:nvPr/>
        </p:nvCxnSpPr>
        <p:spPr>
          <a:xfrm>
            <a:off x="3162300" y="2895600"/>
            <a:ext cx="1733700" cy="6858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3629" name="Google Shape;3629;p377"/>
          <p:cNvCxnSpPr/>
          <p:nvPr/>
        </p:nvCxnSpPr>
        <p:spPr>
          <a:xfrm flipH="1">
            <a:off x="1981200" y="2895600"/>
            <a:ext cx="1181100" cy="6858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3630" name="Google Shape;3630;p377"/>
          <p:cNvCxnSpPr/>
          <p:nvPr/>
        </p:nvCxnSpPr>
        <p:spPr>
          <a:xfrm flipH="1">
            <a:off x="3810150" y="4114800"/>
            <a:ext cx="1085700" cy="4572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3631" name="Google Shape;3631;p377"/>
          <p:cNvCxnSpPr/>
          <p:nvPr/>
        </p:nvCxnSpPr>
        <p:spPr>
          <a:xfrm>
            <a:off x="4895850" y="4114800"/>
            <a:ext cx="1124100" cy="4572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3632" name="Google Shape;3632;p377"/>
          <p:cNvCxnSpPr/>
          <p:nvPr/>
        </p:nvCxnSpPr>
        <p:spPr>
          <a:xfrm>
            <a:off x="6019800" y="5105400"/>
            <a:ext cx="1181100" cy="533400"/>
          </a:xfrm>
          <a:prstGeom prst="bentConnector3">
            <a:avLst>
              <a:gd fmla="val 50000" name="adj1"/>
            </a:avLst>
          </a:prstGeom>
          <a:noFill/>
          <a:ln cap="flat" cmpd="sng" w="28575">
            <a:solidFill>
              <a:schemeClr val="dk1"/>
            </a:solidFill>
            <a:prstDash val="solid"/>
            <a:round/>
            <a:headEnd len="med" w="med" type="none"/>
            <a:tailEnd len="med" w="med" type="triangle"/>
          </a:ln>
        </p:spPr>
      </p:cxnSp>
      <p:cxnSp>
        <p:nvCxnSpPr>
          <p:cNvPr id="3633" name="Google Shape;3633;p377"/>
          <p:cNvCxnSpPr/>
          <p:nvPr/>
        </p:nvCxnSpPr>
        <p:spPr>
          <a:xfrm flipH="1">
            <a:off x="4838700" y="5105400"/>
            <a:ext cx="1181100" cy="533400"/>
          </a:xfrm>
          <a:prstGeom prst="bentConnector3">
            <a:avLst>
              <a:gd fmla="val 50000" name="adj1"/>
            </a:avLst>
          </a:prstGeom>
          <a:noFill/>
          <a:ln cap="flat" cmpd="sng" w="28575">
            <a:solidFill>
              <a:schemeClr val="dk1"/>
            </a:solidFill>
            <a:prstDash val="solid"/>
            <a:round/>
            <a:headEnd len="med" w="med" type="none"/>
            <a:tailEnd len="med" w="med" type="triangle"/>
          </a:ln>
        </p:spPr>
      </p:cxnSp>
      <p:sp>
        <p:nvSpPr>
          <p:cNvPr id="3634" name="Google Shape;3634;p37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9" name="Shape 3639"/>
        <p:cNvGrpSpPr/>
        <p:nvPr/>
      </p:nvGrpSpPr>
      <p:grpSpPr>
        <a:xfrm>
          <a:off x="0" y="0"/>
          <a:ext cx="0" cy="0"/>
          <a:chOff x="0" y="0"/>
          <a:chExt cx="0" cy="0"/>
        </a:xfrm>
      </p:grpSpPr>
      <p:sp>
        <p:nvSpPr>
          <p:cNvPr id="3640" name="Google Shape;3640;p37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Relative Path Versus Absolute Path</a:t>
            </a:r>
            <a:endParaRPr/>
          </a:p>
        </p:txBody>
      </p:sp>
      <p:sp>
        <p:nvSpPr>
          <p:cNvPr id="3641" name="Google Shape;3641;p37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path is either </a:t>
            </a:r>
            <a:r>
              <a:rPr b="0" i="1" lang="en-US" sz="2200" u="none" cap="none" strike="noStrike">
                <a:solidFill>
                  <a:schemeClr val="dk1"/>
                </a:solidFill>
                <a:latin typeface="Arial"/>
                <a:ea typeface="Arial"/>
                <a:cs typeface="Arial"/>
                <a:sym typeface="Arial"/>
              </a:rPr>
              <a:t>relative</a:t>
            </a:r>
            <a:r>
              <a:rPr b="0" i="0" lang="en-US" sz="2200" u="none" cap="none" strike="noStrike">
                <a:solidFill>
                  <a:schemeClr val="dk1"/>
                </a:solidFill>
                <a:latin typeface="Arial"/>
                <a:ea typeface="Arial"/>
                <a:cs typeface="Arial"/>
                <a:sym typeface="Arial"/>
              </a:rPr>
              <a:t> or </a:t>
            </a:r>
            <a:r>
              <a:rPr b="0" i="1" lang="en-US" sz="2200" u="none" cap="none" strike="noStrike">
                <a:solidFill>
                  <a:schemeClr val="dk1"/>
                </a:solidFill>
                <a:latin typeface="Arial"/>
                <a:ea typeface="Arial"/>
                <a:cs typeface="Arial"/>
                <a:sym typeface="Arial"/>
              </a:rPr>
              <a:t>absolute</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 absolute path always contains the root element and the complete directory list required to locate the file.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relative path must be combined with another path in order to access a file.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p:txBody>
      </p:sp>
      <p:sp>
        <p:nvSpPr>
          <p:cNvPr id="3642" name="Google Shape;3642;p378"/>
          <p:cNvSpPr txBox="1"/>
          <p:nvPr/>
        </p:nvSpPr>
        <p:spPr>
          <a:xfrm>
            <a:off x="609600" y="2971800"/>
            <a:ext cx="78597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/home/peter/statusReport</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p:txBody>
      </p:sp>
      <p:sp>
        <p:nvSpPr>
          <p:cNvPr id="3643" name="Google Shape;3643;p378"/>
          <p:cNvSpPr txBox="1"/>
          <p:nvPr/>
        </p:nvSpPr>
        <p:spPr>
          <a:xfrm>
            <a:off x="598487" y="5334000"/>
            <a:ext cx="78597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clarence/foo</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p:txBody>
      </p:sp>
      <p:sp>
        <p:nvSpPr>
          <p:cNvPr id="3644" name="Google Shape;3644;p37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9" name="Shape 3649"/>
        <p:cNvGrpSpPr/>
        <p:nvPr/>
      </p:nvGrpSpPr>
      <p:grpSpPr>
        <a:xfrm>
          <a:off x="0" y="0"/>
          <a:ext cx="0" cy="0"/>
          <a:chOff x="0" y="0"/>
          <a:chExt cx="0" cy="0"/>
        </a:xfrm>
      </p:grpSpPr>
      <p:sp>
        <p:nvSpPr>
          <p:cNvPr id="3650" name="Google Shape;3650;p37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NIO.2 Concepts</a:t>
            </a:r>
            <a:endParaRPr/>
          </a:p>
        </p:txBody>
      </p:sp>
      <p:sp>
        <p:nvSpPr>
          <p:cNvPr id="3651" name="Google Shape;3651;p379"/>
          <p:cNvSpPr txBox="1"/>
          <p:nvPr>
            <p:ph idx="1" type="body"/>
          </p:nvPr>
        </p:nvSpPr>
        <p:spPr>
          <a:xfrm>
            <a:off x="609600" y="1447800"/>
            <a:ext cx="7918500" cy="4359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Prior to JDK 7, the </a:t>
            </a:r>
            <a:r>
              <a:rPr b="0" i="0" lang="en-US" sz="2200" u="none">
                <a:solidFill>
                  <a:schemeClr val="dk1"/>
                </a:solidFill>
                <a:latin typeface="Courier New"/>
                <a:ea typeface="Courier New"/>
                <a:cs typeface="Courier New"/>
                <a:sym typeface="Courier New"/>
              </a:rPr>
              <a:t>java.io.File</a:t>
            </a:r>
            <a:r>
              <a:rPr b="0" i="0" lang="en-US" sz="2200" u="none">
                <a:solidFill>
                  <a:schemeClr val="dk1"/>
                </a:solidFill>
                <a:latin typeface="Arial"/>
                <a:ea typeface="Arial"/>
                <a:cs typeface="Arial"/>
                <a:sym typeface="Arial"/>
              </a:rPr>
              <a:t> class was the entry point for all file and directory operations. With NIO.2, there is a new package and classes: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java.nio.file.Path</a:t>
            </a:r>
            <a:r>
              <a:rPr b="0" i="0" lang="en-US" sz="2200" u="none" cap="none" strike="noStrike">
                <a:solidFill>
                  <a:schemeClr val="dk1"/>
                </a:solidFill>
                <a:latin typeface="Arial"/>
                <a:ea typeface="Arial"/>
                <a:cs typeface="Arial"/>
                <a:sym typeface="Arial"/>
              </a:rPr>
              <a:t>: Locates a file or a directory by using a system-dependent path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java.nio.file.Files</a:t>
            </a:r>
            <a:r>
              <a:rPr b="0" i="0" lang="en-US" sz="2200" u="none" cap="none" strike="noStrike">
                <a:solidFill>
                  <a:schemeClr val="dk1"/>
                </a:solidFill>
                <a:latin typeface="Arial"/>
                <a:ea typeface="Arial"/>
                <a:cs typeface="Arial"/>
                <a:sym typeface="Arial"/>
              </a:rPr>
              <a:t>: Using a </a:t>
            </a: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performs operations on files and directories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java.nio.file.FileSystem</a:t>
            </a:r>
            <a:r>
              <a:rPr b="0" i="0" lang="en-US" sz="2200" u="none" cap="none" strike="noStrike">
                <a:solidFill>
                  <a:schemeClr val="dk1"/>
                </a:solidFill>
                <a:latin typeface="Arial"/>
                <a:ea typeface="Arial"/>
                <a:cs typeface="Arial"/>
                <a:sym typeface="Arial"/>
              </a:rPr>
              <a:t>: Provides an interface to a file system and a factory for creating a </a:t>
            </a: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and other objects that access a file system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rgbClr val="000000"/>
                </a:solidFill>
                <a:latin typeface="Arial"/>
                <a:ea typeface="Arial"/>
                <a:cs typeface="Arial"/>
                <a:sym typeface="Arial"/>
              </a:rPr>
              <a:t>All the methods that access the file system throw </a:t>
            </a:r>
            <a:r>
              <a:rPr b="0" i="0" lang="en-US" sz="2200" u="none" cap="none" strike="noStrike">
                <a:solidFill>
                  <a:srgbClr val="000000"/>
                </a:solidFill>
                <a:latin typeface="Courier New"/>
                <a:ea typeface="Courier New"/>
                <a:cs typeface="Courier New"/>
                <a:sym typeface="Courier New"/>
              </a:rPr>
              <a:t>IOException</a:t>
            </a:r>
            <a:r>
              <a:rPr b="0" i="0" lang="en-US" sz="2200" u="none" cap="none" strike="noStrike">
                <a:solidFill>
                  <a:srgbClr val="000000"/>
                </a:solidFill>
                <a:latin typeface="Arial"/>
                <a:ea typeface="Arial"/>
                <a:cs typeface="Arial"/>
                <a:sym typeface="Arial"/>
              </a:rPr>
              <a:t> or a subclass.</a:t>
            </a:r>
            <a:endParaRPr/>
          </a:p>
        </p:txBody>
      </p:sp>
      <p:sp>
        <p:nvSpPr>
          <p:cNvPr id="3652" name="Google Shape;3652;p37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7" name="Shape 3657"/>
        <p:cNvGrpSpPr/>
        <p:nvPr/>
      </p:nvGrpSpPr>
      <p:grpSpPr>
        <a:xfrm>
          <a:off x="0" y="0"/>
          <a:ext cx="0" cy="0"/>
          <a:chOff x="0" y="0"/>
          <a:chExt cx="0" cy="0"/>
        </a:xfrm>
      </p:grpSpPr>
      <p:sp>
        <p:nvSpPr>
          <p:cNvPr id="3658" name="Google Shape;3658;p380"/>
          <p:cNvSpPr txBox="1"/>
          <p:nvPr>
            <p:ph type="title"/>
          </p:nvPr>
        </p:nvSpPr>
        <p:spPr>
          <a:xfrm>
            <a:off x="609600" y="439737"/>
            <a:ext cx="7918500" cy="3984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Path</a:t>
            </a:r>
            <a:r>
              <a:rPr b="1" i="0" lang="en-US" sz="2600" u="none" cap="none" strike="noStrike">
                <a:solidFill>
                  <a:schemeClr val="dk1"/>
                </a:solidFill>
                <a:latin typeface="Arial"/>
                <a:ea typeface="Arial"/>
                <a:cs typeface="Arial"/>
                <a:sym typeface="Arial"/>
              </a:rPr>
              <a:t> Interface</a:t>
            </a:r>
            <a:endParaRPr/>
          </a:p>
        </p:txBody>
      </p:sp>
      <p:sp>
        <p:nvSpPr>
          <p:cNvPr id="3659" name="Google Shape;3659;p380"/>
          <p:cNvSpPr txBox="1"/>
          <p:nvPr/>
        </p:nvSpPr>
        <p:spPr>
          <a:xfrm>
            <a:off x="762000" y="2514600"/>
            <a:ext cx="7772400" cy="762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111125"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FileSystem fs = FileSystems.getDefault();</a:t>
            </a:r>
            <a:endParaRPr/>
          </a:p>
          <a:p>
            <a:pPr indent="0" lvl="0" marL="111125" marR="0" rtl="0" algn="l">
              <a:lnSpc>
                <a:spcPct val="100000"/>
              </a:lnSpc>
              <a:spcBef>
                <a:spcPts val="60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Path p1 = fs.getPath (“/home/oracle/labs/resources/myFile.txt");</a:t>
            </a:r>
            <a:endParaRPr/>
          </a:p>
        </p:txBody>
      </p:sp>
      <p:sp>
        <p:nvSpPr>
          <p:cNvPr id="3660" name="Google Shape;3660;p380"/>
          <p:cNvSpPr txBox="1"/>
          <p:nvPr/>
        </p:nvSpPr>
        <p:spPr>
          <a:xfrm>
            <a:off x="762000" y="4419600"/>
            <a:ext cx="7772400" cy="685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111125"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Path p1 = Paths.get(“/home/oracle/labs/resources/myFile.txt");</a:t>
            </a:r>
            <a:endParaRPr/>
          </a:p>
          <a:p>
            <a:pPr indent="0" lvl="0" marL="111125" marR="0" rtl="0" algn="l">
              <a:lnSpc>
                <a:spcPct val="100000"/>
              </a:lnSpc>
              <a:spcBef>
                <a:spcPts val="60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Path p2 = Paths.get(“/home/oracle", "labs", "resources", "myFile.txt");</a:t>
            </a:r>
            <a:endParaRPr/>
          </a:p>
          <a:p>
            <a:pPr indent="0" lvl="0" marL="0" marR="0" rtl="0" algn="l">
              <a:lnSpc>
                <a:spcPct val="100000"/>
              </a:lnSpc>
              <a:spcBef>
                <a:spcPts val="0"/>
              </a:spcBef>
              <a:spcAft>
                <a:spcPts val="0"/>
              </a:spcAft>
              <a:buNone/>
            </a:pPr>
            <a:r>
              <a:t/>
            </a:r>
            <a:endParaRPr b="0" i="0" sz="1400" u="none">
              <a:solidFill>
                <a:schemeClr val="dk1"/>
              </a:solidFill>
              <a:latin typeface="Courier New"/>
              <a:ea typeface="Courier New"/>
              <a:cs typeface="Courier New"/>
              <a:sym typeface="Courier New"/>
            </a:endParaRPr>
          </a:p>
        </p:txBody>
      </p:sp>
      <p:sp>
        <p:nvSpPr>
          <p:cNvPr id="3661" name="Google Shape;3661;p380"/>
          <p:cNvSpPr txBox="1"/>
          <p:nvPr>
            <p:ph idx="1" type="body"/>
          </p:nvPr>
        </p:nvSpPr>
        <p:spPr>
          <a:xfrm>
            <a:off x="609600" y="1447800"/>
            <a:ext cx="7918500" cy="30735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java.nio.file.Path</a:t>
            </a:r>
            <a:r>
              <a:rPr b="0" i="0" lang="en-US" sz="2200" u="none" cap="none" strike="noStrike">
                <a:solidFill>
                  <a:schemeClr val="dk1"/>
                </a:solidFill>
                <a:latin typeface="Arial"/>
                <a:ea typeface="Arial"/>
                <a:cs typeface="Arial"/>
                <a:sym typeface="Arial"/>
              </a:rPr>
              <a:t> interface provides the entry point for the NIO.2 file and directory manipulation.</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obtain a </a:t>
            </a: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object, obtain an instance of the default file system, and then invoke the </a:t>
            </a:r>
            <a:r>
              <a:rPr b="0" i="0" lang="en-US" sz="2200" u="none" cap="none" strike="noStrike">
                <a:solidFill>
                  <a:schemeClr val="dk1"/>
                </a:solidFill>
                <a:latin typeface="Courier New"/>
                <a:ea typeface="Courier New"/>
                <a:cs typeface="Courier New"/>
                <a:sym typeface="Courier New"/>
              </a:rPr>
              <a:t>getPath</a:t>
            </a:r>
            <a:r>
              <a:rPr b="0" i="0" lang="en-US" sz="2200" u="none" cap="none" strike="noStrike">
                <a:solidFill>
                  <a:schemeClr val="dk1"/>
                </a:solidFill>
                <a:latin typeface="Arial"/>
                <a:ea typeface="Arial"/>
                <a:cs typeface="Arial"/>
                <a:sym typeface="Arial"/>
              </a:rPr>
              <a:t> method:</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662" name="Google Shape;3662;p38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7" name="Shape 3667"/>
        <p:cNvGrpSpPr/>
        <p:nvPr/>
      </p:nvGrpSpPr>
      <p:grpSpPr>
        <a:xfrm>
          <a:off x="0" y="0"/>
          <a:ext cx="0" cy="0"/>
          <a:chOff x="0" y="0"/>
          <a:chExt cx="0" cy="0"/>
        </a:xfrm>
      </p:grpSpPr>
      <p:sp>
        <p:nvSpPr>
          <p:cNvPr id="3668" name="Google Shape;3668;p38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Path</a:t>
            </a:r>
            <a:r>
              <a:rPr b="1" i="0" lang="en-US" sz="2600" u="none" cap="none" strike="noStrike">
                <a:solidFill>
                  <a:schemeClr val="dk1"/>
                </a:solidFill>
                <a:latin typeface="Arial"/>
                <a:ea typeface="Arial"/>
                <a:cs typeface="Arial"/>
                <a:sym typeface="Arial"/>
              </a:rPr>
              <a:t> Interface Features</a:t>
            </a:r>
            <a:endParaRPr/>
          </a:p>
        </p:txBody>
      </p:sp>
      <p:sp>
        <p:nvSpPr>
          <p:cNvPr id="3669" name="Google Shape;3669;p381"/>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Path</a:t>
            </a:r>
            <a:r>
              <a:rPr b="0" i="0" lang="en-US" sz="2200" u="none">
                <a:solidFill>
                  <a:schemeClr val="dk1"/>
                </a:solidFill>
                <a:latin typeface="Arial"/>
                <a:ea typeface="Arial"/>
                <a:cs typeface="Arial"/>
                <a:sym typeface="Arial"/>
              </a:rPr>
              <a:t> interface defines the methods used to locate a file or a directory in a file system. These methods include: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access the components of a path:</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getFileName</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getParent</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getRoot</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getNameCount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operate on a path:</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normalize</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toUri</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toAbsolutePath</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subpath</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resolve</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relativize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compare paths: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startsWith</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endsWith</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equals</a:t>
            </a:r>
            <a:endParaRPr/>
          </a:p>
        </p:txBody>
      </p:sp>
      <p:sp>
        <p:nvSpPr>
          <p:cNvPr id="3670" name="Google Shape;3670;p38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5" name="Shape 3675"/>
        <p:cNvGrpSpPr/>
        <p:nvPr/>
      </p:nvGrpSpPr>
      <p:grpSpPr>
        <a:xfrm>
          <a:off x="0" y="0"/>
          <a:ext cx="0" cy="0"/>
          <a:chOff x="0" y="0"/>
          <a:chExt cx="0" cy="0"/>
        </a:xfrm>
      </p:grpSpPr>
      <p:sp>
        <p:nvSpPr>
          <p:cNvPr id="3676" name="Google Shape;3676;p382"/>
          <p:cNvSpPr txBox="1"/>
          <p:nvPr/>
        </p:nvSpPr>
        <p:spPr>
          <a:xfrm>
            <a:off x="609600" y="4191000"/>
            <a:ext cx="7924800" cy="1905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77" name="Google Shape;3677;p382"/>
          <p:cNvSpPr txBox="1"/>
          <p:nvPr/>
        </p:nvSpPr>
        <p:spPr>
          <a:xfrm>
            <a:off x="609600" y="1371600"/>
            <a:ext cx="7924800" cy="2743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78" name="Google Shape;3678;p38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Path</a:t>
            </a:r>
            <a:r>
              <a:rPr b="1" i="0" lang="en-US" sz="2600" u="none" cap="none" strike="noStrike">
                <a:solidFill>
                  <a:schemeClr val="dk1"/>
                </a:solidFill>
                <a:latin typeface="Arial"/>
                <a:ea typeface="Arial"/>
                <a:cs typeface="Arial"/>
                <a:sym typeface="Arial"/>
              </a:rPr>
              <a:t>: Example</a:t>
            </a:r>
            <a:endParaRPr/>
          </a:p>
        </p:txBody>
      </p:sp>
      <p:sp>
        <p:nvSpPr>
          <p:cNvPr id="3679" name="Google Shape;3679;p382"/>
          <p:cNvSpPr txBox="1"/>
          <p:nvPr>
            <p:ph idx="1" type="body"/>
          </p:nvPr>
        </p:nvSpPr>
        <p:spPr>
          <a:xfrm>
            <a:off x="609600" y="1447800"/>
            <a:ext cx="7918500" cy="50847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class PathTest</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Path p1 = Paths.get(args[0]);</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System.out.format("getFileName: %s%n", p1.getFileName());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System.out.format("getParent: %s%n", p1.getParent());</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System.out.format("getNameCount: %d%n", p1.getNameCount());</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System.out.format("getRoot: %s%n", p1.getRoot());</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System.out.format("isAbsolute: %b%n", p1.isAbsolute());</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System.out.format("toAbsolutePath: %s%n", p1.toAbsolutePath());</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System.out.format("toURI: %s%n", p1.toUri());</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40"/>
              </a:spcBef>
              <a:spcAft>
                <a:spcPts val="0"/>
              </a:spcAft>
              <a:buClr>
                <a:srgbClr val="000000"/>
              </a:buClr>
              <a:buSzPts val="100"/>
              <a:buFont typeface="Courier New"/>
              <a:buAutoNum type="arabicPlain"/>
            </a:pPr>
            <a:r>
              <a:rPr b="0" i="0" lang="en-US" sz="12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40"/>
              </a:spcBef>
              <a:spcAft>
                <a:spcPts val="0"/>
              </a:spcAft>
              <a:buClr>
                <a:srgbClr val="000000"/>
              </a:buClr>
              <a:buSzPts val="1200"/>
              <a:buFont typeface="Arial"/>
              <a:buNone/>
            </a:pPr>
            <a:r>
              <a:t/>
            </a:r>
            <a:endParaRPr b="0" i="0" sz="1200" u="none">
              <a:solidFill>
                <a:schemeClr val="dk1"/>
              </a:solidFill>
              <a:latin typeface="Courier New"/>
              <a:ea typeface="Courier New"/>
              <a:cs typeface="Courier New"/>
              <a:sym typeface="Courier New"/>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java PathTest /home/oracle/file1.txt</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getFileName: file1.txt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getParent: /home/oracle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getNameCount: 3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getRoot: /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isAbsolute: true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toAbsolutePath: /home/oracle/file1.txt </a:t>
            </a:r>
            <a:endParaRPr/>
          </a:p>
          <a:p>
            <a:pPr indent="7937" lvl="0" marL="7937" marR="0" rtl="0" algn="l">
              <a:lnSpc>
                <a:spcPct val="100000"/>
              </a:lnSpc>
              <a:spcBef>
                <a:spcPts val="240"/>
              </a:spcBef>
              <a:spcAft>
                <a:spcPts val="0"/>
              </a:spcAft>
              <a:buClr>
                <a:srgbClr val="000000"/>
              </a:buClr>
              <a:buSzPts val="1200"/>
              <a:buFont typeface="Arial"/>
              <a:buNone/>
            </a:pPr>
            <a:r>
              <a:rPr b="0" i="0" lang="en-US" sz="1200" u="none">
                <a:solidFill>
                  <a:schemeClr val="dk1"/>
                </a:solidFill>
                <a:latin typeface="Courier New"/>
                <a:ea typeface="Courier New"/>
                <a:cs typeface="Courier New"/>
                <a:sym typeface="Courier New"/>
              </a:rPr>
              <a:t>toURI: </a:t>
            </a:r>
            <a:r>
              <a:rPr b="0" i="0" lang="en-US" sz="1200" u="sng">
                <a:solidFill>
                  <a:schemeClr val="hlink"/>
                </a:solidFill>
                <a:latin typeface="Arial"/>
                <a:ea typeface="Arial"/>
                <a:cs typeface="Arial"/>
                <a:sym typeface="Arial"/>
                <a:hlinkClick r:id="rId3"/>
              </a:rPr>
              <a:t>file:///home/oracle/file1.txt</a:t>
            </a:r>
            <a:endParaRPr/>
          </a:p>
          <a:p>
            <a:pPr indent="7937" lvl="0" marL="7937" marR="0" rtl="0" algn="l">
              <a:lnSpc>
                <a:spcPct val="100000"/>
              </a:lnSpc>
              <a:spcBef>
                <a:spcPts val="240"/>
              </a:spcBef>
              <a:spcAft>
                <a:spcPts val="0"/>
              </a:spcAft>
              <a:buClr>
                <a:srgbClr val="000000"/>
              </a:buClr>
              <a:buSzPts val="1200"/>
              <a:buFont typeface="Arial"/>
              <a:buNone/>
            </a:pPr>
            <a:r>
              <a:t/>
            </a:r>
            <a:endParaRPr b="0" i="0" sz="1200" u="none">
              <a:solidFill>
                <a:schemeClr val="dk1"/>
              </a:solidFill>
              <a:latin typeface="Courier New"/>
              <a:ea typeface="Courier New"/>
              <a:cs typeface="Courier New"/>
              <a:sym typeface="Courier New"/>
            </a:endParaRPr>
          </a:p>
          <a:p>
            <a:pPr indent="7938" lvl="0" marL="7937" marR="0" rtl="0" algn="l">
              <a:spcBef>
                <a:spcPts val="240"/>
              </a:spcBef>
              <a:spcAft>
                <a:spcPts val="0"/>
              </a:spcAft>
              <a:buNone/>
            </a:pPr>
            <a:r>
              <a:t/>
            </a:r>
            <a:endParaRPr b="0" i="0" sz="1200" u="none">
              <a:solidFill>
                <a:schemeClr val="dk1"/>
              </a:solidFill>
              <a:latin typeface="Courier New"/>
              <a:ea typeface="Courier New"/>
              <a:cs typeface="Courier New"/>
              <a:sym typeface="Courier New"/>
            </a:endParaRPr>
          </a:p>
        </p:txBody>
      </p:sp>
      <p:sp>
        <p:nvSpPr>
          <p:cNvPr id="3680" name="Google Shape;3680;p38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5" name="Shape 3685"/>
        <p:cNvGrpSpPr/>
        <p:nvPr/>
      </p:nvGrpSpPr>
      <p:grpSpPr>
        <a:xfrm>
          <a:off x="0" y="0"/>
          <a:ext cx="0" cy="0"/>
          <a:chOff x="0" y="0"/>
          <a:chExt cx="0" cy="0"/>
        </a:xfrm>
      </p:grpSpPr>
      <p:sp>
        <p:nvSpPr>
          <p:cNvPr id="3686" name="Google Shape;3686;p383"/>
          <p:cNvSpPr txBox="1"/>
          <p:nvPr/>
        </p:nvSpPr>
        <p:spPr>
          <a:xfrm>
            <a:off x="609600" y="5638800"/>
            <a:ext cx="7924800" cy="304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87" name="Google Shape;3687;p38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Removing Redundancies from a </a:t>
            </a:r>
            <a:r>
              <a:rPr b="1" i="0" lang="en-US" sz="2600" u="none" cap="none" strike="noStrike">
                <a:solidFill>
                  <a:schemeClr val="dk1"/>
                </a:solidFill>
                <a:latin typeface="Courier New"/>
                <a:ea typeface="Courier New"/>
                <a:cs typeface="Courier New"/>
                <a:sym typeface="Courier New"/>
              </a:rPr>
              <a:t>Path</a:t>
            </a:r>
            <a:endParaRPr/>
          </a:p>
        </p:txBody>
      </p:sp>
      <p:sp>
        <p:nvSpPr>
          <p:cNvPr id="3688" name="Google Shape;3688;p383"/>
          <p:cNvSpPr txBox="1"/>
          <p:nvPr>
            <p:ph idx="1" type="body"/>
          </p:nvPr>
        </p:nvSpPr>
        <p:spPr>
          <a:xfrm>
            <a:off x="609600" y="1447800"/>
            <a:ext cx="7918500" cy="3411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Many file systems use “</a:t>
            </a:r>
            <a:r>
              <a:rPr b="0" i="0" lang="en-US" sz="2200" u="none" cap="none" strike="noStrike">
                <a:solidFill>
                  <a:schemeClr val="dk1"/>
                </a:solidFill>
                <a:latin typeface="Courier New"/>
                <a:ea typeface="Courier New"/>
                <a:cs typeface="Courier New"/>
                <a:sym typeface="Courier New"/>
              </a:rPr>
              <a:t>.</a:t>
            </a:r>
            <a:r>
              <a:rPr b="0" i="0" lang="en-US" sz="2200" u="none" cap="none" strike="noStrike">
                <a:solidFill>
                  <a:schemeClr val="dk1"/>
                </a:solidFill>
                <a:latin typeface="Arial"/>
                <a:ea typeface="Arial"/>
                <a:cs typeface="Arial"/>
                <a:sym typeface="Arial"/>
              </a:rPr>
              <a:t>” notation to denote the current directory and “</a:t>
            </a:r>
            <a:r>
              <a:rPr b="0" i="0" lang="en-US" sz="2200" u="none" cap="none" strike="noStrike">
                <a:solidFill>
                  <a:schemeClr val="dk1"/>
                </a:solidFill>
                <a:latin typeface="Courier New"/>
                <a:ea typeface="Courier New"/>
                <a:cs typeface="Courier New"/>
                <a:sym typeface="Courier New"/>
              </a:rPr>
              <a:t>..</a:t>
            </a:r>
            <a:r>
              <a:rPr b="0" i="0" lang="en-US" sz="2200" u="none" cap="none" strike="noStrike">
                <a:solidFill>
                  <a:schemeClr val="dk1"/>
                </a:solidFill>
                <a:latin typeface="Arial"/>
                <a:ea typeface="Arial"/>
                <a:cs typeface="Arial"/>
                <a:sym typeface="Arial"/>
              </a:rPr>
              <a:t>” to denote the parent directory.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following examples both include redundancies:</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normalize</a:t>
            </a:r>
            <a:r>
              <a:rPr b="0" i="0" lang="en-US" sz="2200" u="none" cap="none" strike="noStrike">
                <a:solidFill>
                  <a:schemeClr val="dk1"/>
                </a:solidFill>
                <a:latin typeface="Arial"/>
                <a:ea typeface="Arial"/>
                <a:cs typeface="Arial"/>
                <a:sym typeface="Arial"/>
              </a:rPr>
              <a:t> method removes any redundant elements, which includes any “</a:t>
            </a:r>
            <a:r>
              <a:rPr b="0" i="0" lang="en-US" sz="2200" u="none" cap="none" strike="noStrike">
                <a:solidFill>
                  <a:schemeClr val="dk1"/>
                </a:solidFill>
                <a:latin typeface="Courier New"/>
                <a:ea typeface="Courier New"/>
                <a:cs typeface="Courier New"/>
                <a:sym typeface="Courier New"/>
              </a:rPr>
              <a:t>.</a:t>
            </a:r>
            <a:r>
              <a:rPr b="0" i="0" lang="en-US" sz="2200" u="none" cap="none" strike="noStrike">
                <a:solidFill>
                  <a:schemeClr val="dk1"/>
                </a:solidFill>
                <a:latin typeface="Arial"/>
                <a:ea typeface="Arial"/>
                <a:cs typeface="Arial"/>
                <a:sym typeface="Arial"/>
              </a:rPr>
              <a:t>” or “</a:t>
            </a:r>
            <a:r>
              <a:rPr b="0" i="0" lang="en-US" sz="2200" u="none" cap="none" strike="noStrike">
                <a:solidFill>
                  <a:schemeClr val="dk1"/>
                </a:solidFill>
                <a:latin typeface="Courier New"/>
                <a:ea typeface="Courier New"/>
                <a:cs typeface="Courier New"/>
                <a:sym typeface="Courier New"/>
              </a:rPr>
              <a:t>directory/..</a:t>
            </a:r>
            <a:r>
              <a:rPr b="0" i="0" lang="en-US" sz="2200" u="none" cap="none" strike="noStrike">
                <a:solidFill>
                  <a:schemeClr val="dk1"/>
                </a:solidFill>
                <a:latin typeface="Arial"/>
                <a:ea typeface="Arial"/>
                <a:cs typeface="Arial"/>
                <a:sym typeface="Arial"/>
              </a:rPr>
              <a:t>” occurrences.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p:txBody>
      </p:sp>
      <p:sp>
        <p:nvSpPr>
          <p:cNvPr id="3689" name="Google Shape;3689;p383"/>
          <p:cNvSpPr txBox="1"/>
          <p:nvPr/>
        </p:nvSpPr>
        <p:spPr>
          <a:xfrm>
            <a:off x="609600" y="26670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/home/./clarence/foo</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/home/peter/../clarence/foo</a:t>
            </a:r>
            <a:endParaRPr/>
          </a:p>
        </p:txBody>
      </p:sp>
      <p:sp>
        <p:nvSpPr>
          <p:cNvPr id="3690" name="Google Shape;3690;p383"/>
          <p:cNvSpPr txBox="1"/>
          <p:nvPr/>
        </p:nvSpPr>
        <p:spPr>
          <a:xfrm>
            <a:off x="609600" y="49530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Path p = Paths.get("/home/peter/../clarence/foo");</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Path normalizedPath = p.normalize();</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/home/clarence/foo</a:t>
            </a:r>
            <a:endParaRPr/>
          </a:p>
        </p:txBody>
      </p:sp>
      <p:sp>
        <p:nvSpPr>
          <p:cNvPr id="3691" name="Google Shape;3691;p38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6" name="Shape 3696"/>
        <p:cNvGrpSpPr/>
        <p:nvPr/>
      </p:nvGrpSpPr>
      <p:grpSpPr>
        <a:xfrm>
          <a:off x="0" y="0"/>
          <a:ext cx="0" cy="0"/>
          <a:chOff x="0" y="0"/>
          <a:chExt cx="0" cy="0"/>
        </a:xfrm>
      </p:grpSpPr>
      <p:sp>
        <p:nvSpPr>
          <p:cNvPr id="3697" name="Google Shape;3697;p384"/>
          <p:cNvSpPr txBox="1"/>
          <p:nvPr/>
        </p:nvSpPr>
        <p:spPr>
          <a:xfrm>
            <a:off x="609600" y="2133600"/>
            <a:ext cx="7924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98" name="Google Shape;3698;p384"/>
          <p:cNvSpPr txBox="1"/>
          <p:nvPr/>
        </p:nvSpPr>
        <p:spPr>
          <a:xfrm>
            <a:off x="609600" y="4800600"/>
            <a:ext cx="7924800" cy="304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oracle/Temp</a:t>
            </a:r>
            <a:endParaRPr/>
          </a:p>
        </p:txBody>
      </p:sp>
      <p:sp>
        <p:nvSpPr>
          <p:cNvPr id="3699" name="Google Shape;3699;p384"/>
          <p:cNvSpPr txBox="1"/>
          <p:nvPr/>
        </p:nvSpPr>
        <p:spPr>
          <a:xfrm>
            <a:off x="609600" y="4038600"/>
            <a:ext cx="7924800" cy="609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00" name="Google Shape;3700;p38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Creating a Subpath</a:t>
            </a:r>
            <a:endParaRPr/>
          </a:p>
        </p:txBody>
      </p:sp>
      <p:sp>
        <p:nvSpPr>
          <p:cNvPr id="3701" name="Google Shape;3701;p384"/>
          <p:cNvSpPr txBox="1"/>
          <p:nvPr>
            <p:ph idx="1" type="body"/>
          </p:nvPr>
        </p:nvSpPr>
        <p:spPr>
          <a:xfrm>
            <a:off x="609600" y="1447800"/>
            <a:ext cx="7918500" cy="3368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portion of a path can be obtained by creating a subpath using the </a:t>
            </a:r>
            <a:r>
              <a:rPr b="0" i="0" lang="en-US" sz="2200" u="none" cap="none" strike="noStrike">
                <a:solidFill>
                  <a:schemeClr val="dk1"/>
                </a:solidFill>
                <a:latin typeface="Courier New"/>
                <a:ea typeface="Courier New"/>
                <a:cs typeface="Courier New"/>
                <a:sym typeface="Courier New"/>
              </a:rPr>
              <a:t>subpath</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Path subpath(int beginIndex, int endIndex);</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element returned by </a:t>
            </a:r>
            <a:r>
              <a:rPr b="0" i="0" lang="en-US" sz="2200" u="none" cap="none" strike="noStrike">
                <a:solidFill>
                  <a:schemeClr val="dk1"/>
                </a:solidFill>
                <a:latin typeface="Courier New"/>
                <a:ea typeface="Courier New"/>
                <a:cs typeface="Courier New"/>
                <a:sym typeface="Courier New"/>
              </a:rPr>
              <a:t>endIndex</a:t>
            </a:r>
            <a:r>
              <a:rPr b="0" i="0" lang="en-US" sz="2200" u="none" cap="none" strike="noStrike">
                <a:solidFill>
                  <a:schemeClr val="dk1"/>
                </a:solidFill>
                <a:latin typeface="Arial"/>
                <a:ea typeface="Arial"/>
                <a:cs typeface="Arial"/>
                <a:sym typeface="Arial"/>
              </a:rPr>
              <a:t> is one less that the </a:t>
            </a:r>
            <a:r>
              <a:rPr b="0" i="0" lang="en-US" sz="2200" u="none" cap="none" strike="noStrike">
                <a:solidFill>
                  <a:schemeClr val="dk1"/>
                </a:solidFill>
                <a:latin typeface="Courier New"/>
                <a:ea typeface="Courier New"/>
                <a:cs typeface="Courier New"/>
                <a:sym typeface="Courier New"/>
              </a:rPr>
              <a:t>endIndex</a:t>
            </a:r>
            <a:r>
              <a:rPr b="0" i="0" lang="en-US" sz="2200" u="none" cap="none" strike="noStrike">
                <a:solidFill>
                  <a:schemeClr val="dk1"/>
                </a:solidFill>
                <a:latin typeface="Arial"/>
                <a:ea typeface="Arial"/>
                <a:cs typeface="Arial"/>
                <a:sym typeface="Arial"/>
              </a:rPr>
              <a:t> value.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a:p>
            <a:pPr indent="7937" lvl="0" marL="111125"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Courier New"/>
              <a:ea typeface="Courier New"/>
              <a:cs typeface="Courier New"/>
              <a:sym typeface="Courier New"/>
            </a:endParaRPr>
          </a:p>
          <a:p>
            <a:pPr indent="7937" lvl="0" marL="111125"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Path p1 = Paths.get ("/home/oracle/Temp/foo/bar");</a:t>
            </a:r>
            <a:endParaRPr/>
          </a:p>
          <a:p>
            <a:pPr indent="7937" lvl="0" marL="111125"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Path p2 = p1.subpath (1, 3);</a:t>
            </a:r>
            <a:endParaRPr/>
          </a:p>
          <a:p>
            <a:pPr indent="7938" lvl="0" marL="7937" marR="0" rtl="0" algn="l">
              <a:spcBef>
                <a:spcPts val="280"/>
              </a:spcBef>
              <a:spcAft>
                <a:spcPts val="0"/>
              </a:spcAft>
              <a:buNone/>
            </a:pPr>
            <a:r>
              <a:t/>
            </a:r>
            <a:endParaRPr b="0" i="0" sz="1400" u="none">
              <a:solidFill>
                <a:schemeClr val="dk1"/>
              </a:solidFill>
              <a:latin typeface="Courier New"/>
              <a:ea typeface="Courier New"/>
              <a:cs typeface="Courier New"/>
              <a:sym typeface="Courier New"/>
            </a:endParaRPr>
          </a:p>
        </p:txBody>
      </p:sp>
      <p:sp>
        <p:nvSpPr>
          <p:cNvPr id="3702" name="Google Shape;3702;p384"/>
          <p:cNvSpPr/>
          <p:nvPr/>
        </p:nvSpPr>
        <p:spPr>
          <a:xfrm>
            <a:off x="4038600" y="3124200"/>
            <a:ext cx="1066800" cy="685800"/>
          </a:xfrm>
          <a:prstGeom prst="wedgeRectCallout">
            <a:avLst>
              <a:gd fmla="val -8112" name="adj1"/>
              <a:gd fmla="val 27605"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home= 0</a:t>
            </a:r>
            <a:endParaRPr/>
          </a:p>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oracle     = 1</a:t>
            </a:r>
            <a:endParaRPr/>
          </a:p>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Temp    = 2</a:t>
            </a:r>
            <a:endParaRPr/>
          </a:p>
        </p:txBody>
      </p:sp>
      <p:sp>
        <p:nvSpPr>
          <p:cNvPr id="3703" name="Google Shape;3703;p384"/>
          <p:cNvSpPr/>
          <p:nvPr/>
        </p:nvSpPr>
        <p:spPr>
          <a:xfrm>
            <a:off x="4038600" y="5257800"/>
            <a:ext cx="2438400" cy="304800"/>
          </a:xfrm>
          <a:prstGeom prst="wedgeRectCallout">
            <a:avLst>
              <a:gd fmla="val -5120" name="adj1"/>
              <a:gd fmla="val -53570" name="adj2"/>
            </a:avLst>
          </a:prstGeom>
          <a:solidFill>
            <a:srgbClr val="FFFFCC"/>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Include the element at index 2.</a:t>
            </a:r>
            <a:endParaRPr/>
          </a:p>
        </p:txBody>
      </p:sp>
      <p:sp>
        <p:nvSpPr>
          <p:cNvPr id="3704" name="Google Shape;3704;p38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2"/>
          <p:cNvSpPr txBox="1"/>
          <p:nvPr/>
        </p:nvSpPr>
        <p:spPr>
          <a:xfrm>
            <a:off x="457200" y="2068512"/>
            <a:ext cx="7924800" cy="2362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1" name="Google Shape;441;p52"/>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42" name="Google Shape;442;p52"/>
          <p:cNvSpPr txBox="1"/>
          <p:nvPr>
            <p:ph idx="1" type="body"/>
          </p:nvPr>
        </p:nvSpPr>
        <p:spPr>
          <a:xfrm>
            <a:off x="609600" y="1447800"/>
            <a:ext cx="7918450" cy="4778375"/>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000"/>
              <a:buFont typeface="Arial"/>
              <a:buNone/>
            </a:pPr>
            <a:r>
              <a:rPr b="0" i="0" lang="en-US" sz="2000" u="none">
                <a:solidFill>
                  <a:schemeClr val="dk1"/>
                </a:solidFill>
                <a:latin typeface="Arial"/>
                <a:ea typeface="Arial"/>
                <a:cs typeface="Arial"/>
                <a:sym typeface="Arial"/>
              </a:rPr>
              <a:t>What is displayed when the following code snippet is compiled and executed?</a:t>
            </a:r>
            <a:endParaRPr/>
          </a:p>
          <a:p>
            <a:pPr indent="7938" lvl="0" marL="7936"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String s1 = new String("Test");</a:t>
            </a:r>
            <a:endParaRPr/>
          </a:p>
          <a:p>
            <a:pPr indent="7938" lvl="0" marL="7936"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String s2 = new String("Test");</a:t>
            </a:r>
            <a:endParaRPr/>
          </a:p>
          <a:p>
            <a:pPr indent="7938" lvl="0" marL="7936"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if (s1==s2)</a:t>
            </a:r>
            <a:endParaRPr/>
          </a:p>
          <a:p>
            <a:pPr indent="7938" lvl="0" marL="7936"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    System.out.println("Same");</a:t>
            </a:r>
            <a:endParaRPr/>
          </a:p>
          <a:p>
            <a:pPr indent="7938" lvl="0" marL="7936"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if (s1.equals(s2))</a:t>
            </a:r>
            <a:endParaRPr/>
          </a:p>
          <a:p>
            <a:pPr indent="7938" lvl="0" marL="7936" marR="0" rtl="0" algn="l">
              <a:lnSpc>
                <a:spcPct val="100000"/>
              </a:lnSpc>
              <a:spcBef>
                <a:spcPts val="40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    System.out.println("Equals");</a:t>
            </a:r>
            <a:endParaRPr/>
          </a:p>
          <a:p>
            <a:pPr indent="7938" lvl="0" marL="7936"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Same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Equals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Same Equals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Compiler Error</a:t>
            </a:r>
            <a:endParaRPr/>
          </a:p>
        </p:txBody>
      </p:sp>
      <p:sp>
        <p:nvSpPr>
          <p:cNvPr id="443" name="Google Shape;443;p5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9" name="Shape 3709"/>
        <p:cNvGrpSpPr/>
        <p:nvPr/>
      </p:nvGrpSpPr>
      <p:grpSpPr>
        <a:xfrm>
          <a:off x="0" y="0"/>
          <a:ext cx="0" cy="0"/>
          <a:chOff x="0" y="0"/>
          <a:chExt cx="0" cy="0"/>
        </a:xfrm>
      </p:grpSpPr>
      <p:sp>
        <p:nvSpPr>
          <p:cNvPr id="3710" name="Google Shape;3710;p38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Joining Two Paths</a:t>
            </a:r>
            <a:endParaRPr/>
          </a:p>
        </p:txBody>
      </p:sp>
      <p:sp>
        <p:nvSpPr>
          <p:cNvPr id="3711" name="Google Shape;3711;p38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resolve</a:t>
            </a:r>
            <a:r>
              <a:rPr b="0" i="0" lang="en-US" sz="2200" u="none" cap="none" strike="noStrike">
                <a:solidFill>
                  <a:schemeClr val="dk1"/>
                </a:solidFill>
                <a:latin typeface="Arial"/>
                <a:ea typeface="Arial"/>
                <a:cs typeface="Arial"/>
                <a:sym typeface="Arial"/>
              </a:rPr>
              <a:t> method is used to combine two paths.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Passing an absolute path to the </a:t>
            </a:r>
            <a:r>
              <a:rPr b="0" i="0" lang="en-US" sz="2200" u="none" cap="none" strike="noStrike">
                <a:solidFill>
                  <a:schemeClr val="dk1"/>
                </a:solidFill>
                <a:latin typeface="Courier New"/>
                <a:ea typeface="Courier New"/>
                <a:cs typeface="Courier New"/>
                <a:sym typeface="Courier New"/>
              </a:rPr>
              <a:t>resolve</a:t>
            </a:r>
            <a:r>
              <a:rPr b="0" i="0" lang="en-US" sz="2200" u="none" cap="none" strike="noStrike">
                <a:solidFill>
                  <a:schemeClr val="dk1"/>
                </a:solidFill>
                <a:latin typeface="Arial"/>
                <a:ea typeface="Arial"/>
                <a:cs typeface="Arial"/>
                <a:sym typeface="Arial"/>
              </a:rPr>
              <a:t> method returns the passed-in path.</a:t>
            </a:r>
            <a:endParaRPr/>
          </a:p>
        </p:txBody>
      </p:sp>
      <p:sp>
        <p:nvSpPr>
          <p:cNvPr id="3712" name="Google Shape;3712;p385"/>
          <p:cNvSpPr txBox="1"/>
          <p:nvPr/>
        </p:nvSpPr>
        <p:spPr>
          <a:xfrm>
            <a:off x="622300" y="2362200"/>
            <a:ext cx="79122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Path p1 = Paths.get("/home/clarence/foo");</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p1.resolve("bar");	 // Returns /home/clarence/foo/bar</a:t>
            </a:r>
            <a:endParaRPr/>
          </a:p>
        </p:txBody>
      </p:sp>
      <p:sp>
        <p:nvSpPr>
          <p:cNvPr id="3713" name="Google Shape;3713;p385"/>
          <p:cNvSpPr txBox="1"/>
          <p:nvPr/>
        </p:nvSpPr>
        <p:spPr>
          <a:xfrm>
            <a:off x="609600" y="3856037"/>
            <a:ext cx="7924800" cy="3351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Paths.get("foo").resolve("/home/clarence"); // Returns /home/clarence</a:t>
            </a:r>
            <a:endParaRPr/>
          </a:p>
        </p:txBody>
      </p:sp>
      <p:sp>
        <p:nvSpPr>
          <p:cNvPr id="3714" name="Google Shape;3714;p38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9" name="Shape 3719"/>
        <p:cNvGrpSpPr/>
        <p:nvPr/>
      </p:nvGrpSpPr>
      <p:grpSpPr>
        <a:xfrm>
          <a:off x="0" y="0"/>
          <a:ext cx="0" cy="0"/>
          <a:chOff x="0" y="0"/>
          <a:chExt cx="0" cy="0"/>
        </a:xfrm>
      </p:grpSpPr>
      <p:sp>
        <p:nvSpPr>
          <p:cNvPr id="3720" name="Google Shape;3720;p386"/>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Symbolic Links</a:t>
            </a:r>
            <a:endParaRPr/>
          </a:p>
        </p:txBody>
      </p:sp>
      <p:grpSp>
        <p:nvGrpSpPr>
          <p:cNvPr id="3721" name="Google Shape;3721;p386"/>
          <p:cNvGrpSpPr/>
          <p:nvPr/>
        </p:nvGrpSpPr>
        <p:grpSpPr>
          <a:xfrm>
            <a:off x="725729" y="1576854"/>
            <a:ext cx="7293867" cy="3575729"/>
            <a:chOff x="0" y="0"/>
            <a:chExt cx="2147483647" cy="2147483646"/>
          </a:xfrm>
        </p:grpSpPr>
        <p:grpSp>
          <p:nvGrpSpPr>
            <p:cNvPr id="3722" name="Google Shape;3722;p386"/>
            <p:cNvGrpSpPr/>
            <p:nvPr/>
          </p:nvGrpSpPr>
          <p:grpSpPr>
            <a:xfrm>
              <a:off x="0" y="17178"/>
              <a:ext cx="1517070170" cy="2147466468"/>
              <a:chOff x="0" y="0"/>
              <a:chExt cx="2147483647" cy="2147483647"/>
            </a:xfrm>
          </p:grpSpPr>
          <p:sp>
            <p:nvSpPr>
              <p:cNvPr id="3723" name="Google Shape;3723;p386"/>
              <p:cNvSpPr/>
              <p:nvPr/>
            </p:nvSpPr>
            <p:spPr>
              <a:xfrm>
                <a:off x="725909911" y="0"/>
                <a:ext cx="622193017" cy="261801607"/>
              </a:xfrm>
              <a:prstGeom prst="roundRect">
                <a:avLst>
                  <a:gd fmla="val 16667" name="adj"/>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t>
                </a:r>
                <a:endParaRPr/>
              </a:p>
            </p:txBody>
          </p:sp>
          <p:sp>
            <p:nvSpPr>
              <p:cNvPr id="3724" name="Google Shape;3724;p386"/>
              <p:cNvSpPr/>
              <p:nvPr/>
            </p:nvSpPr>
            <p:spPr>
              <a:xfrm>
                <a:off x="733471550" y="613826071"/>
                <a:ext cx="621938746" cy="242442945"/>
              </a:xfrm>
              <a:prstGeom prst="roundRect">
                <a:avLst>
                  <a:gd fmla="val 16667" name="adj"/>
                </a:avLst>
              </a:prstGeom>
              <a:solidFill>
                <a:srgbClr val="D9D9D9"/>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home</a:t>
                </a:r>
                <a:endParaRPr/>
              </a:p>
            </p:txBody>
          </p:sp>
          <p:sp>
            <p:nvSpPr>
              <p:cNvPr id="3725" name="Google Shape;3725;p386"/>
              <p:cNvSpPr/>
              <p:nvPr/>
            </p:nvSpPr>
            <p:spPr>
              <a:xfrm>
                <a:off x="803116" y="1103898072"/>
                <a:ext cx="622193017"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clarence</a:t>
                </a:r>
                <a:endParaRPr/>
              </a:p>
            </p:txBody>
          </p:sp>
          <p:sp>
            <p:nvSpPr>
              <p:cNvPr id="3726" name="Google Shape;3726;p386"/>
              <p:cNvSpPr/>
              <p:nvPr/>
            </p:nvSpPr>
            <p:spPr>
              <a:xfrm>
                <a:off x="733298877" y="1108903368"/>
                <a:ext cx="622193017"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peter</a:t>
                </a:r>
                <a:endParaRPr/>
              </a:p>
            </p:txBody>
          </p:sp>
          <p:sp>
            <p:nvSpPr>
              <p:cNvPr id="3727" name="Google Shape;3727;p386"/>
              <p:cNvSpPr/>
              <p:nvPr/>
            </p:nvSpPr>
            <p:spPr>
              <a:xfrm>
                <a:off x="1466313228" y="1108700747"/>
                <a:ext cx="681170418" cy="242443410"/>
              </a:xfrm>
              <a:custGeom>
                <a:rect b="b" l="l" r="r" t="t"/>
                <a:pathLst>
                  <a:path extrusionOk="0" h="533638" w="2335843">
                    <a:moveTo>
                      <a:pt x="0" y="0"/>
                    </a:moveTo>
                    <a:lnTo>
                      <a:pt x="2246902" y="0"/>
                    </a:lnTo>
                    <a:lnTo>
                      <a:pt x="2335843" y="88941"/>
                    </a:lnTo>
                    <a:lnTo>
                      <a:pt x="2335843" y="533638"/>
                    </a:lnTo>
                    <a:lnTo>
                      <a:pt x="0" y="533638"/>
                    </a:lnTo>
                    <a:close/>
                  </a:path>
                </a:pathLst>
              </a:custGeom>
              <a:solidFill>
                <a:srgbClr val="FBFACE"/>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logFile</a:t>
                </a:r>
                <a:r>
                  <a:rPr b="0" i="0" lang="en-US" sz="1600" u="none">
                    <a:solidFill>
                      <a:schemeClr val="dk1"/>
                    </a:solidFill>
                    <a:latin typeface="Arial"/>
                    <a:ea typeface="Arial"/>
                    <a:cs typeface="Arial"/>
                    <a:sym typeface="Arial"/>
                  </a:rPr>
                  <a:t> (file)</a:t>
                </a:r>
                <a:endParaRPr/>
              </a:p>
            </p:txBody>
          </p:sp>
          <p:sp>
            <p:nvSpPr>
              <p:cNvPr id="3728" name="Google Shape;3728;p386"/>
              <p:cNvSpPr/>
              <p:nvPr/>
            </p:nvSpPr>
            <p:spPr>
              <a:xfrm>
                <a:off x="0" y="1524335280"/>
                <a:ext cx="622193017"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foo</a:t>
                </a:r>
                <a:endParaRPr/>
              </a:p>
            </p:txBody>
          </p:sp>
          <p:sp>
            <p:nvSpPr>
              <p:cNvPr id="3729" name="Google Shape;3729;p386"/>
              <p:cNvSpPr/>
              <p:nvPr/>
            </p:nvSpPr>
            <p:spPr>
              <a:xfrm>
                <a:off x="377760009" y="1905147838"/>
                <a:ext cx="644414196"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bar</a:t>
                </a:r>
                <a:endParaRPr/>
              </a:p>
            </p:txBody>
          </p:sp>
          <p:sp>
            <p:nvSpPr>
              <p:cNvPr id="3730" name="Google Shape;3730;p386"/>
              <p:cNvSpPr/>
              <p:nvPr/>
            </p:nvSpPr>
            <p:spPr>
              <a:xfrm>
                <a:off x="1104618359" y="1905040690"/>
                <a:ext cx="925031238" cy="242442956"/>
              </a:xfrm>
              <a:custGeom>
                <a:rect b="b" l="l" r="r" t="t"/>
                <a:pathLst>
                  <a:path extrusionOk="0" h="533637" w="3172081">
                    <a:moveTo>
                      <a:pt x="0" y="0"/>
                    </a:moveTo>
                    <a:lnTo>
                      <a:pt x="3083140" y="0"/>
                    </a:lnTo>
                    <a:lnTo>
                      <a:pt x="3172081" y="88941"/>
                    </a:lnTo>
                    <a:lnTo>
                      <a:pt x="3172081" y="533637"/>
                    </a:lnTo>
                    <a:lnTo>
                      <a:pt x="0" y="533637"/>
                    </a:lnTo>
                    <a:close/>
                  </a:path>
                </a:pathLst>
              </a:custGeom>
              <a:solidFill>
                <a:srgbClr val="FBFACE"/>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statusReport</a:t>
                </a:r>
                <a:r>
                  <a:rPr b="0" i="0" lang="en-US" sz="1600" u="none">
                    <a:solidFill>
                      <a:schemeClr val="dk1"/>
                    </a:solidFill>
                    <a:latin typeface="Arial"/>
                    <a:ea typeface="Arial"/>
                    <a:cs typeface="Arial"/>
                    <a:sym typeface="Arial"/>
                  </a:rPr>
                  <a:t> (file)</a:t>
                </a:r>
                <a:endParaRPr/>
              </a:p>
            </p:txBody>
          </p:sp>
          <p:cxnSp>
            <p:nvCxnSpPr>
              <p:cNvPr id="3731" name="Google Shape;3731;p386"/>
              <p:cNvCxnSpPr/>
              <p:nvPr/>
            </p:nvCxnSpPr>
            <p:spPr>
              <a:xfrm>
                <a:off x="1037006383" y="261801579"/>
                <a:ext cx="7434485" cy="352024435"/>
              </a:xfrm>
              <a:prstGeom prst="straightConnector1">
                <a:avLst/>
              </a:prstGeom>
              <a:noFill/>
              <a:ln cap="flat" cmpd="sng" w="28575">
                <a:solidFill>
                  <a:schemeClr val="dk1"/>
                </a:solidFill>
                <a:prstDash val="solid"/>
                <a:miter lim="800000"/>
                <a:headEnd len="med" w="med" type="none"/>
                <a:tailEnd len="med" w="med" type="triangle"/>
              </a:ln>
            </p:spPr>
          </p:cxnSp>
          <p:cxnSp>
            <p:nvCxnSpPr>
              <p:cNvPr id="3732" name="Google Shape;3732;p386"/>
              <p:cNvCxnSpPr/>
              <p:nvPr/>
            </p:nvCxnSpPr>
            <p:spPr>
              <a:xfrm rot="5400000">
                <a:off x="963140542" y="982312970"/>
                <a:ext cx="162509742"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733" name="Google Shape;3733;p386"/>
              <p:cNvCxnSpPr/>
              <p:nvPr/>
            </p:nvCxnSpPr>
            <p:spPr>
              <a:xfrm>
                <a:off x="311096490" y="964585674"/>
                <a:ext cx="1469810495" cy="0"/>
              </a:xfrm>
              <a:prstGeom prst="straightConnector1">
                <a:avLst/>
              </a:prstGeom>
              <a:noFill/>
              <a:ln cap="flat" cmpd="sng" w="28575">
                <a:solidFill>
                  <a:schemeClr val="dk1"/>
                </a:solidFill>
                <a:prstDash val="solid"/>
                <a:miter lim="800000"/>
                <a:headEnd len="med" w="med" type="none"/>
                <a:tailEnd len="med" w="med" type="none"/>
              </a:ln>
            </p:spPr>
          </p:cxnSp>
          <p:cxnSp>
            <p:nvCxnSpPr>
              <p:cNvPr id="3734" name="Google Shape;3734;p386"/>
              <p:cNvCxnSpPr/>
              <p:nvPr/>
            </p:nvCxnSpPr>
            <p:spPr>
              <a:xfrm rot="5400000">
                <a:off x="1733952500" y="1036744836"/>
                <a:ext cx="92632599"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735" name="Google Shape;3735;p386"/>
              <p:cNvCxnSpPr/>
              <p:nvPr/>
            </p:nvCxnSpPr>
            <p:spPr>
              <a:xfrm flipH="1" rot="-5400000">
                <a:off x="270000447" y="1033616254"/>
                <a:ext cx="89420703" cy="1251180"/>
              </a:xfrm>
              <a:prstGeom prst="straightConnector1">
                <a:avLst/>
              </a:prstGeom>
              <a:noFill/>
              <a:ln cap="flat" cmpd="sng" w="28575">
                <a:solidFill>
                  <a:schemeClr val="dk1"/>
                </a:solidFill>
                <a:prstDash val="solid"/>
                <a:miter lim="800000"/>
                <a:headEnd len="med" w="med" type="none"/>
                <a:tailEnd len="med" w="med" type="triangle"/>
              </a:ln>
            </p:spPr>
          </p:cxnSp>
          <p:cxnSp>
            <p:nvCxnSpPr>
              <p:cNvPr id="3736" name="Google Shape;3736;p386"/>
              <p:cNvCxnSpPr/>
              <p:nvPr/>
            </p:nvCxnSpPr>
            <p:spPr>
              <a:xfrm rot="5400000">
                <a:off x="254339042" y="1434658212"/>
                <a:ext cx="114318619" cy="1251180"/>
              </a:xfrm>
              <a:prstGeom prst="straightConnector1">
                <a:avLst/>
              </a:prstGeom>
              <a:noFill/>
              <a:ln cap="flat" cmpd="sng" w="28575">
                <a:solidFill>
                  <a:schemeClr val="dk1"/>
                </a:solidFill>
                <a:prstDash val="solid"/>
                <a:miter lim="800000"/>
                <a:headEnd len="med" w="med" type="none"/>
                <a:tailEnd len="med" w="med" type="triangle"/>
              </a:ln>
            </p:spPr>
          </p:cxnSp>
          <p:cxnSp>
            <p:nvCxnSpPr>
              <p:cNvPr id="3737" name="Google Shape;3737;p386"/>
              <p:cNvCxnSpPr/>
              <p:nvPr/>
            </p:nvCxnSpPr>
            <p:spPr>
              <a:xfrm>
                <a:off x="707864993" y="1760830144"/>
                <a:ext cx="714290457" cy="0"/>
              </a:xfrm>
              <a:prstGeom prst="straightConnector1">
                <a:avLst/>
              </a:prstGeom>
              <a:noFill/>
              <a:ln cap="flat" cmpd="sng" w="28575">
                <a:solidFill>
                  <a:schemeClr val="dk1"/>
                </a:solidFill>
                <a:prstDash val="solid"/>
                <a:miter lim="800000"/>
                <a:headEnd len="med" w="med" type="none"/>
                <a:tailEnd len="med" w="med" type="none"/>
              </a:ln>
            </p:spPr>
          </p:cxnSp>
          <p:cxnSp>
            <p:nvCxnSpPr>
              <p:cNvPr id="3738" name="Google Shape;3738;p386"/>
              <p:cNvCxnSpPr/>
              <p:nvPr/>
            </p:nvCxnSpPr>
            <p:spPr>
              <a:xfrm rot="5400000">
                <a:off x="1371265556" y="1832988576"/>
                <a:ext cx="92633426"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739" name="Google Shape;3739;p386"/>
              <p:cNvCxnSpPr/>
              <p:nvPr/>
            </p:nvCxnSpPr>
            <p:spPr>
              <a:xfrm rot="5400000">
                <a:off x="912942987" y="1556034082"/>
                <a:ext cx="262905440"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740" name="Google Shape;3740;p386"/>
              <p:cNvCxnSpPr/>
              <p:nvPr/>
            </p:nvCxnSpPr>
            <p:spPr>
              <a:xfrm rot="5400000">
                <a:off x="666546329" y="1832989034"/>
                <a:ext cx="92633426" cy="721448"/>
              </a:xfrm>
              <a:prstGeom prst="straightConnector1">
                <a:avLst/>
              </a:prstGeom>
              <a:noFill/>
              <a:ln cap="flat" cmpd="sng" w="28575">
                <a:solidFill>
                  <a:schemeClr val="dk1"/>
                </a:solidFill>
                <a:prstDash val="solid"/>
                <a:miter lim="800000"/>
                <a:headEnd len="med" w="med" type="none"/>
                <a:tailEnd len="med" w="med" type="triangle"/>
              </a:ln>
            </p:spPr>
          </p:cxnSp>
        </p:grpSp>
        <p:sp>
          <p:nvSpPr>
            <p:cNvPr id="3741" name="Google Shape;3741;p386"/>
            <p:cNvSpPr/>
            <p:nvPr/>
          </p:nvSpPr>
          <p:spPr>
            <a:xfrm>
              <a:off x="1666260286" y="1030571830"/>
              <a:ext cx="481223360" cy="397701208"/>
            </a:xfrm>
            <a:custGeom>
              <a:rect b="b" l="l" r="r" t="t"/>
              <a:pathLst>
                <a:path extrusionOk="0" h="695227" w="1715970">
                  <a:moveTo>
                    <a:pt x="0" y="0"/>
                  </a:moveTo>
                  <a:lnTo>
                    <a:pt x="1600096" y="0"/>
                  </a:lnTo>
                  <a:lnTo>
                    <a:pt x="1715970" y="115874"/>
                  </a:lnTo>
                  <a:lnTo>
                    <a:pt x="1715970" y="695227"/>
                  </a:lnTo>
                  <a:lnTo>
                    <a:pt x="0" y="695227"/>
                  </a:lnTo>
                  <a:close/>
                </a:path>
              </a:pathLst>
            </a:custGeom>
            <a:solidFill>
              <a:srgbClr val="FBFACE"/>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homeLogFile</a:t>
              </a:r>
              <a:endParaRPr/>
            </a:p>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(file)</a:t>
              </a:r>
              <a:endParaRPr/>
            </a:p>
          </p:txBody>
        </p:sp>
        <p:sp>
          <p:nvSpPr>
            <p:cNvPr id="3742" name="Google Shape;3742;p386"/>
            <p:cNvSpPr/>
            <p:nvPr/>
          </p:nvSpPr>
          <p:spPr>
            <a:xfrm>
              <a:off x="1686226419" y="523078052"/>
              <a:ext cx="439557806" cy="242326310"/>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log</a:t>
              </a:r>
              <a:endParaRPr/>
            </a:p>
          </p:txBody>
        </p:sp>
        <p:sp>
          <p:nvSpPr>
            <p:cNvPr id="3743" name="Google Shape;3743;p386"/>
            <p:cNvSpPr/>
            <p:nvPr/>
          </p:nvSpPr>
          <p:spPr>
            <a:xfrm>
              <a:off x="1686226419" y="0"/>
              <a:ext cx="439557806" cy="242326310"/>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var</a:t>
              </a:r>
              <a:endParaRPr/>
            </a:p>
          </p:txBody>
        </p:sp>
        <p:cxnSp>
          <p:nvCxnSpPr>
            <p:cNvPr id="3744" name="Google Shape;3744;p386"/>
            <p:cNvCxnSpPr/>
            <p:nvPr/>
          </p:nvCxnSpPr>
          <p:spPr>
            <a:xfrm>
              <a:off x="1906005375" y="242326310"/>
              <a:ext cx="0" cy="280751742"/>
            </a:xfrm>
            <a:prstGeom prst="straightConnector1">
              <a:avLst/>
            </a:prstGeom>
            <a:noFill/>
            <a:ln cap="flat" cmpd="sng" w="28575">
              <a:solidFill>
                <a:schemeClr val="dk1"/>
              </a:solidFill>
              <a:prstDash val="solid"/>
              <a:miter lim="800000"/>
              <a:headEnd len="med" w="med" type="none"/>
              <a:tailEnd len="med" w="med" type="none"/>
            </a:ln>
          </p:spPr>
        </p:cxnSp>
        <p:cxnSp>
          <p:nvCxnSpPr>
            <p:cNvPr id="3745" name="Google Shape;3745;p386"/>
            <p:cNvCxnSpPr/>
            <p:nvPr/>
          </p:nvCxnSpPr>
          <p:spPr>
            <a:xfrm flipH="1" rot="-5400000">
              <a:off x="1841453860" y="897078265"/>
              <a:ext cx="130018379" cy="1867155"/>
            </a:xfrm>
            <a:prstGeom prst="straightConnector1">
              <a:avLst/>
            </a:prstGeom>
            <a:noFill/>
            <a:ln cap="flat" cmpd="sng" w="28575">
              <a:solidFill>
                <a:schemeClr val="dk1"/>
              </a:solidFill>
              <a:prstDash val="solid"/>
              <a:miter lim="800000"/>
              <a:headEnd len="med" w="med" type="none"/>
              <a:tailEnd len="med" w="med" type="none"/>
            </a:ln>
          </p:spPr>
        </p:cxnSp>
        <p:cxnSp>
          <p:nvCxnSpPr>
            <p:cNvPr id="3746" name="Google Shape;3746;p386"/>
            <p:cNvCxnSpPr/>
            <p:nvPr/>
          </p:nvCxnSpPr>
          <p:spPr>
            <a:xfrm flipH="1" rot="10800000">
              <a:off x="1517233203" y="1229544544"/>
              <a:ext cx="149124613" cy="480517"/>
            </a:xfrm>
            <a:prstGeom prst="straightConnector1">
              <a:avLst/>
            </a:prstGeom>
            <a:noFill/>
            <a:ln cap="flat" cmpd="sng" w="28575">
              <a:solidFill>
                <a:schemeClr val="dk1"/>
              </a:solidFill>
              <a:prstDash val="solid"/>
              <a:miter lim="800000"/>
              <a:headEnd len="med" w="med" type="none"/>
              <a:tailEnd len="med" w="med" type="triangle"/>
            </a:ln>
          </p:spPr>
        </p:cxnSp>
      </p:grpSp>
      <p:cxnSp>
        <p:nvCxnSpPr>
          <p:cNvPr id="3747" name="Google Shape;3747;p386"/>
          <p:cNvCxnSpPr/>
          <p:nvPr/>
        </p:nvCxnSpPr>
        <p:spPr>
          <a:xfrm flipH="1" rot="10800000">
            <a:off x="4157662" y="1866962"/>
            <a:ext cx="2617800" cy="17400"/>
          </a:xfrm>
          <a:prstGeom prst="straightConnector1">
            <a:avLst/>
          </a:prstGeom>
          <a:noFill/>
          <a:ln cap="flat" cmpd="sng" w="28575">
            <a:solidFill>
              <a:schemeClr val="dk1"/>
            </a:solidFill>
            <a:prstDash val="solid"/>
            <a:miter lim="800000"/>
            <a:headEnd len="med" w="med" type="none"/>
            <a:tailEnd len="med" w="med" type="triangle"/>
          </a:ln>
        </p:spPr>
      </p:cxnSp>
      <p:sp>
        <p:nvSpPr>
          <p:cNvPr id="3748" name="Google Shape;3748;p38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3" name="Shape 3753"/>
        <p:cNvGrpSpPr/>
        <p:nvPr/>
      </p:nvGrpSpPr>
      <p:grpSpPr>
        <a:xfrm>
          <a:off x="0" y="0"/>
          <a:ext cx="0" cy="0"/>
          <a:chOff x="0" y="0"/>
          <a:chExt cx="0" cy="0"/>
        </a:xfrm>
      </p:grpSpPr>
      <p:sp>
        <p:nvSpPr>
          <p:cNvPr id="3754" name="Google Shape;3754;p38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Working with Links</a:t>
            </a:r>
            <a:endParaRPr/>
          </a:p>
        </p:txBody>
      </p:sp>
      <p:sp>
        <p:nvSpPr>
          <p:cNvPr id="3755" name="Google Shape;3755;p387"/>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interface is “link aware.”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Every </a:t>
            </a: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method either: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Detects what to do when a symbolic link is encountered, or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Provides an option enabling you to configure the behavior when a symbolic link is encountered</a:t>
            </a:r>
            <a:endParaRPr/>
          </a:p>
        </p:txBody>
      </p:sp>
      <p:sp>
        <p:nvSpPr>
          <p:cNvPr id="3756" name="Google Shape;3756;p387"/>
          <p:cNvSpPr txBox="1"/>
          <p:nvPr/>
        </p:nvSpPr>
        <p:spPr>
          <a:xfrm>
            <a:off x="609600" y="3381375"/>
            <a:ext cx="7924800" cy="587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createSymbolicLink(Path, Path, FileAttribute&lt;?&gt;)</a:t>
            </a:r>
            <a:endParaRPr/>
          </a:p>
        </p:txBody>
      </p:sp>
      <p:sp>
        <p:nvSpPr>
          <p:cNvPr id="3757" name="Google Shape;3757;p387"/>
          <p:cNvSpPr txBox="1"/>
          <p:nvPr/>
        </p:nvSpPr>
        <p:spPr>
          <a:xfrm>
            <a:off x="609600" y="4648200"/>
            <a:ext cx="2514600" cy="587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createLink(Path, Path)</a:t>
            </a:r>
            <a:endParaRPr/>
          </a:p>
        </p:txBody>
      </p:sp>
      <p:sp>
        <p:nvSpPr>
          <p:cNvPr id="3758" name="Google Shape;3758;p387"/>
          <p:cNvSpPr txBox="1"/>
          <p:nvPr/>
        </p:nvSpPr>
        <p:spPr>
          <a:xfrm>
            <a:off x="3319462" y="4648200"/>
            <a:ext cx="2514600" cy="587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isSymbolicLink(Path)</a:t>
            </a:r>
            <a:endParaRPr/>
          </a:p>
        </p:txBody>
      </p:sp>
      <p:sp>
        <p:nvSpPr>
          <p:cNvPr id="3759" name="Google Shape;3759;p387"/>
          <p:cNvSpPr txBox="1"/>
          <p:nvPr/>
        </p:nvSpPr>
        <p:spPr>
          <a:xfrm>
            <a:off x="6019800" y="4648200"/>
            <a:ext cx="2514600" cy="587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readSymbolicLink(Path)</a:t>
            </a:r>
            <a:endParaRPr/>
          </a:p>
        </p:txBody>
      </p:sp>
      <p:sp>
        <p:nvSpPr>
          <p:cNvPr id="3760" name="Google Shape;3760;p387"/>
          <p:cNvSpPr txBox="1"/>
          <p:nvPr/>
        </p:nvSpPr>
        <p:spPr>
          <a:xfrm rot="-180114">
            <a:off x="2444709" y="4065519"/>
            <a:ext cx="4067281" cy="3683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1800"/>
              <a:buFont typeface="Shadows Into Light"/>
              <a:buNone/>
            </a:pPr>
            <a:r>
              <a:rPr b="0" i="0" lang="en-US" sz="1800" u="none">
                <a:solidFill>
                  <a:srgbClr val="0033CC"/>
                </a:solidFill>
                <a:latin typeface="Shadows Into Light"/>
                <a:ea typeface="Shadows Into Light"/>
                <a:cs typeface="Shadows Into Light"/>
                <a:sym typeface="Shadows Into Light"/>
              </a:rPr>
              <a:t>Creating a symbolic link</a:t>
            </a:r>
            <a:endParaRPr/>
          </a:p>
        </p:txBody>
      </p:sp>
      <p:grpSp>
        <p:nvGrpSpPr>
          <p:cNvPr id="3761" name="Google Shape;3761;p387"/>
          <p:cNvGrpSpPr/>
          <p:nvPr/>
        </p:nvGrpSpPr>
        <p:grpSpPr>
          <a:xfrm rot="3378596">
            <a:off x="2711494" y="3743558"/>
            <a:ext cx="625776" cy="345783"/>
            <a:chOff x="0" y="0"/>
            <a:chExt cx="2147483647" cy="1700223872"/>
          </a:xfrm>
        </p:grpSpPr>
        <p:sp>
          <p:nvSpPr>
            <p:cNvPr id="3762" name="Google Shape;3762;p387"/>
            <p:cNvSpPr/>
            <p:nvPr/>
          </p:nvSpPr>
          <p:spPr>
            <a:xfrm rot="-4380002">
              <a:off x="543826943" y="-223629887"/>
              <a:ext cx="967867304" cy="2147483647"/>
            </a:xfrm>
            <a:custGeom>
              <a:rect b="b" l="l" r="r" t="t"/>
              <a:pathLst>
                <a:path extrusionOk="0" h="434975" w="385762">
                  <a:moveTo>
                    <a:pt x="385762" y="381000"/>
                  </a:moveTo>
                  <a:cubicBezTo>
                    <a:pt x="245268" y="407987"/>
                    <a:pt x="104774" y="434975"/>
                    <a:pt x="52387" y="371475"/>
                  </a:cubicBezTo>
                  <a:cubicBezTo>
                    <a:pt x="0" y="307975"/>
                    <a:pt x="57150" y="60325"/>
                    <a:pt x="71437" y="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763" name="Google Shape;3763;p387"/>
            <p:cNvCxnSpPr/>
            <p:nvPr/>
          </p:nvCxnSpPr>
          <p:spPr>
            <a:xfrm rot="5400000">
              <a:off x="1548781007" y="408463701"/>
              <a:ext cx="299351319" cy="346824884"/>
            </a:xfrm>
            <a:prstGeom prst="straightConnector1">
              <a:avLst/>
            </a:prstGeom>
            <a:noFill/>
            <a:ln cap="flat" cmpd="sng" w="28575">
              <a:solidFill>
                <a:schemeClr val="dk1"/>
              </a:solidFill>
              <a:prstDash val="solid"/>
              <a:miter lim="800000"/>
              <a:headEnd len="med" w="med" type="none"/>
              <a:tailEnd len="med" w="med" type="none"/>
            </a:ln>
          </p:spPr>
        </p:cxnSp>
        <p:cxnSp>
          <p:nvCxnSpPr>
            <p:cNvPr id="3764" name="Google Shape;3764;p387"/>
            <p:cNvCxnSpPr/>
            <p:nvPr/>
          </p:nvCxnSpPr>
          <p:spPr>
            <a:xfrm flipH="1" rot="-5400000">
              <a:off x="1698456667" y="581876143"/>
              <a:ext cx="598702639" cy="346824884"/>
            </a:xfrm>
            <a:prstGeom prst="straightConnector1">
              <a:avLst/>
            </a:prstGeom>
            <a:noFill/>
            <a:ln cap="flat" cmpd="sng" w="28575">
              <a:solidFill>
                <a:schemeClr val="dk1"/>
              </a:solidFill>
              <a:prstDash val="solid"/>
              <a:miter lim="800000"/>
              <a:headEnd len="med" w="med" type="none"/>
              <a:tailEnd len="med" w="med" type="none"/>
            </a:ln>
          </p:spPr>
        </p:cxnSp>
      </p:grpSp>
      <p:grpSp>
        <p:nvGrpSpPr>
          <p:cNvPr id="3765" name="Google Shape;3765;p387"/>
          <p:cNvGrpSpPr/>
          <p:nvPr/>
        </p:nvGrpSpPr>
        <p:grpSpPr>
          <a:xfrm>
            <a:off x="1233869" y="4960302"/>
            <a:ext cx="290322" cy="870966"/>
            <a:chOff x="0" y="0"/>
            <a:chExt cx="2147483647" cy="2147483647"/>
          </a:xfrm>
        </p:grpSpPr>
        <p:sp>
          <p:nvSpPr>
            <p:cNvPr id="3766" name="Google Shape;3766;p387"/>
            <p:cNvSpPr/>
            <p:nvPr/>
          </p:nvSpPr>
          <p:spPr>
            <a:xfrm>
              <a:off x="0" y="0"/>
              <a:ext cx="1610613068" cy="2147483647"/>
            </a:xfrm>
            <a:custGeom>
              <a:rect b="b" l="l" r="r" t="t"/>
              <a:pathLst>
                <a:path extrusionOk="0" h="914400" w="22860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extrusionOk="0" fill="none" h="914400" w="22860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767" name="Google Shape;3767;p387"/>
            <p:cNvCxnSpPr/>
            <p:nvPr/>
          </p:nvCxnSpPr>
          <p:spPr>
            <a:xfrm rot="-5400000">
              <a:off x="1342177112" y="805306663"/>
              <a:ext cx="1073742045" cy="178956970"/>
            </a:xfrm>
            <a:prstGeom prst="straightConnector1">
              <a:avLst/>
            </a:prstGeom>
            <a:noFill/>
            <a:ln cap="flat" cmpd="sng" w="28575">
              <a:solidFill>
                <a:schemeClr val="dk1"/>
              </a:solidFill>
              <a:prstDash val="solid"/>
              <a:miter lim="800000"/>
              <a:headEnd len="med" w="med" type="none"/>
              <a:tailEnd len="med" w="med" type="none"/>
            </a:ln>
          </p:spPr>
        </p:cxnSp>
        <p:cxnSp>
          <p:nvCxnSpPr>
            <p:cNvPr id="3768" name="Google Shape;3768;p387"/>
            <p:cNvCxnSpPr/>
            <p:nvPr/>
          </p:nvCxnSpPr>
          <p:spPr>
            <a:xfrm flipH="1" rot="5400000">
              <a:off x="536870578" y="715828178"/>
              <a:ext cx="1073742045" cy="357913941"/>
            </a:xfrm>
            <a:prstGeom prst="straightConnector1">
              <a:avLst/>
            </a:prstGeom>
            <a:noFill/>
            <a:ln cap="flat" cmpd="sng" w="28575">
              <a:solidFill>
                <a:schemeClr val="dk1"/>
              </a:solidFill>
              <a:prstDash val="solid"/>
              <a:miter lim="800000"/>
              <a:headEnd len="med" w="med" type="none"/>
              <a:tailEnd len="med" w="med" type="none"/>
            </a:ln>
          </p:spPr>
        </p:cxnSp>
      </p:grpSp>
      <p:sp>
        <p:nvSpPr>
          <p:cNvPr id="3769" name="Google Shape;3769;p387"/>
          <p:cNvSpPr txBox="1"/>
          <p:nvPr/>
        </p:nvSpPr>
        <p:spPr>
          <a:xfrm rot="-179884">
            <a:off x="225499" y="5732523"/>
            <a:ext cx="3619354" cy="36981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1800"/>
              <a:buFont typeface="Shadows Into Light"/>
              <a:buNone/>
            </a:pPr>
            <a:r>
              <a:rPr b="0" i="0" lang="en-US" sz="1800" u="none">
                <a:solidFill>
                  <a:srgbClr val="0033CC"/>
                </a:solidFill>
                <a:latin typeface="Shadows Into Light"/>
                <a:ea typeface="Shadows Into Light"/>
                <a:cs typeface="Shadows Into Light"/>
                <a:sym typeface="Shadows Into Light"/>
              </a:rPr>
              <a:t>Creating a hard link</a:t>
            </a:r>
            <a:endParaRPr/>
          </a:p>
        </p:txBody>
      </p:sp>
      <p:grpSp>
        <p:nvGrpSpPr>
          <p:cNvPr id="3770" name="Google Shape;3770;p387"/>
          <p:cNvGrpSpPr/>
          <p:nvPr/>
        </p:nvGrpSpPr>
        <p:grpSpPr>
          <a:xfrm>
            <a:off x="3977069" y="5277249"/>
            <a:ext cx="290322" cy="725805"/>
            <a:chOff x="0" y="0"/>
            <a:chExt cx="2147483647" cy="2147483647"/>
          </a:xfrm>
        </p:grpSpPr>
        <p:sp>
          <p:nvSpPr>
            <p:cNvPr id="3771" name="Google Shape;3771;p387"/>
            <p:cNvSpPr/>
            <p:nvPr/>
          </p:nvSpPr>
          <p:spPr>
            <a:xfrm>
              <a:off x="0" y="0"/>
              <a:ext cx="1610613068" cy="2147483647"/>
            </a:xfrm>
            <a:custGeom>
              <a:rect b="b" l="l" r="r" t="t"/>
              <a:pathLst>
                <a:path extrusionOk="0" h="914400" w="22860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extrusionOk="0" fill="none" h="914400" w="22860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772" name="Google Shape;3772;p387"/>
            <p:cNvCxnSpPr/>
            <p:nvPr/>
          </p:nvCxnSpPr>
          <p:spPr>
            <a:xfrm rot="-5400000">
              <a:off x="1342177112" y="805306663"/>
              <a:ext cx="1073742045" cy="178956970"/>
            </a:xfrm>
            <a:prstGeom prst="straightConnector1">
              <a:avLst/>
            </a:prstGeom>
            <a:noFill/>
            <a:ln cap="flat" cmpd="sng" w="28575">
              <a:solidFill>
                <a:schemeClr val="dk1"/>
              </a:solidFill>
              <a:prstDash val="solid"/>
              <a:miter lim="800000"/>
              <a:headEnd len="med" w="med" type="none"/>
              <a:tailEnd len="med" w="med" type="none"/>
            </a:ln>
          </p:spPr>
        </p:cxnSp>
        <p:cxnSp>
          <p:nvCxnSpPr>
            <p:cNvPr id="3773" name="Google Shape;3773;p387"/>
            <p:cNvCxnSpPr/>
            <p:nvPr/>
          </p:nvCxnSpPr>
          <p:spPr>
            <a:xfrm flipH="1" rot="5400000">
              <a:off x="536870578" y="715828178"/>
              <a:ext cx="1073742045" cy="357913941"/>
            </a:xfrm>
            <a:prstGeom prst="straightConnector1">
              <a:avLst/>
            </a:prstGeom>
            <a:noFill/>
            <a:ln cap="flat" cmpd="sng" w="28575">
              <a:solidFill>
                <a:schemeClr val="dk1"/>
              </a:solidFill>
              <a:prstDash val="solid"/>
              <a:miter lim="800000"/>
              <a:headEnd len="med" w="med" type="none"/>
              <a:tailEnd len="med" w="med" type="none"/>
            </a:ln>
          </p:spPr>
        </p:cxnSp>
      </p:grpSp>
      <p:sp>
        <p:nvSpPr>
          <p:cNvPr id="3774" name="Google Shape;3774;p387"/>
          <p:cNvSpPr txBox="1"/>
          <p:nvPr/>
        </p:nvSpPr>
        <p:spPr>
          <a:xfrm rot="180114">
            <a:off x="2520876" y="5499167"/>
            <a:ext cx="4067281" cy="36981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1800"/>
              <a:buFont typeface="Shadows Into Light"/>
              <a:buNone/>
            </a:pPr>
            <a:r>
              <a:rPr b="0" i="0" lang="en-US" sz="1800" u="none">
                <a:solidFill>
                  <a:srgbClr val="0033CC"/>
                </a:solidFill>
                <a:latin typeface="Shadows Into Light"/>
                <a:ea typeface="Shadows Into Light"/>
                <a:cs typeface="Shadows Into Light"/>
                <a:sym typeface="Shadows Into Light"/>
              </a:rPr>
              <a:t>Detecting a symbolic link</a:t>
            </a:r>
            <a:endParaRPr/>
          </a:p>
        </p:txBody>
      </p:sp>
      <p:grpSp>
        <p:nvGrpSpPr>
          <p:cNvPr id="3775" name="Google Shape;3775;p387"/>
          <p:cNvGrpSpPr/>
          <p:nvPr/>
        </p:nvGrpSpPr>
        <p:grpSpPr>
          <a:xfrm>
            <a:off x="6336094" y="4998402"/>
            <a:ext cx="290322" cy="870966"/>
            <a:chOff x="0" y="0"/>
            <a:chExt cx="2147483647" cy="2147483647"/>
          </a:xfrm>
        </p:grpSpPr>
        <p:sp>
          <p:nvSpPr>
            <p:cNvPr id="3776" name="Google Shape;3776;p387"/>
            <p:cNvSpPr/>
            <p:nvPr/>
          </p:nvSpPr>
          <p:spPr>
            <a:xfrm>
              <a:off x="0" y="0"/>
              <a:ext cx="1610613068" cy="2147483647"/>
            </a:xfrm>
            <a:custGeom>
              <a:rect b="b" l="l" r="r" t="t"/>
              <a:pathLst>
                <a:path extrusionOk="0" h="914400" w="22860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extrusionOk="0" fill="none" h="914400" w="22860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777" name="Google Shape;3777;p387"/>
            <p:cNvCxnSpPr/>
            <p:nvPr/>
          </p:nvCxnSpPr>
          <p:spPr>
            <a:xfrm rot="-5400000">
              <a:off x="1342177112" y="805306663"/>
              <a:ext cx="1073742045" cy="178956970"/>
            </a:xfrm>
            <a:prstGeom prst="straightConnector1">
              <a:avLst/>
            </a:prstGeom>
            <a:noFill/>
            <a:ln cap="flat" cmpd="sng" w="28575">
              <a:solidFill>
                <a:schemeClr val="dk1"/>
              </a:solidFill>
              <a:prstDash val="solid"/>
              <a:miter lim="800000"/>
              <a:headEnd len="med" w="med" type="none"/>
              <a:tailEnd len="med" w="med" type="none"/>
            </a:ln>
          </p:spPr>
        </p:cxnSp>
        <p:cxnSp>
          <p:nvCxnSpPr>
            <p:cNvPr id="3778" name="Google Shape;3778;p387"/>
            <p:cNvCxnSpPr/>
            <p:nvPr/>
          </p:nvCxnSpPr>
          <p:spPr>
            <a:xfrm flipH="1" rot="5400000">
              <a:off x="536870578" y="715828178"/>
              <a:ext cx="1073742045" cy="357913941"/>
            </a:xfrm>
            <a:prstGeom prst="straightConnector1">
              <a:avLst/>
            </a:prstGeom>
            <a:noFill/>
            <a:ln cap="flat" cmpd="sng" w="28575">
              <a:solidFill>
                <a:schemeClr val="dk1"/>
              </a:solidFill>
              <a:prstDash val="solid"/>
              <a:miter lim="800000"/>
              <a:headEnd len="med" w="med" type="none"/>
              <a:tailEnd len="med" w="med" type="none"/>
            </a:ln>
          </p:spPr>
        </p:cxnSp>
      </p:grpSp>
      <p:sp>
        <p:nvSpPr>
          <p:cNvPr id="3779" name="Google Shape;3779;p387"/>
          <p:cNvSpPr txBox="1"/>
          <p:nvPr/>
        </p:nvSpPr>
        <p:spPr>
          <a:xfrm rot="-240078">
            <a:off x="5035546" y="5843543"/>
            <a:ext cx="4067114" cy="3699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1800"/>
              <a:buFont typeface="Shadows Into Light"/>
              <a:buNone/>
            </a:pPr>
            <a:r>
              <a:rPr b="0" i="0" lang="en-US" sz="1800" u="none">
                <a:solidFill>
                  <a:srgbClr val="0033CC"/>
                </a:solidFill>
                <a:latin typeface="Shadows Into Light"/>
                <a:ea typeface="Shadows Into Light"/>
                <a:cs typeface="Shadows Into Light"/>
                <a:sym typeface="Shadows Into Light"/>
              </a:rPr>
              <a:t>Finding the target of a link</a:t>
            </a:r>
            <a:endParaRPr/>
          </a:p>
        </p:txBody>
      </p:sp>
      <p:sp>
        <p:nvSpPr>
          <p:cNvPr id="3780" name="Google Shape;3780;p38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5" name="Shape 3785"/>
        <p:cNvGrpSpPr/>
        <p:nvPr/>
      </p:nvGrpSpPr>
      <p:grpSpPr>
        <a:xfrm>
          <a:off x="0" y="0"/>
          <a:ext cx="0" cy="0"/>
          <a:chOff x="0" y="0"/>
          <a:chExt cx="0" cy="0"/>
        </a:xfrm>
      </p:grpSpPr>
      <p:sp>
        <p:nvSpPr>
          <p:cNvPr id="3786" name="Google Shape;3786;p388"/>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File</a:t>
            </a:r>
            <a:r>
              <a:rPr b="1" i="0" lang="en-US" sz="2600" u="none" cap="none" strike="noStrike">
                <a:solidFill>
                  <a:schemeClr val="dk1"/>
                </a:solidFill>
                <a:latin typeface="Arial"/>
                <a:ea typeface="Arial"/>
                <a:cs typeface="Arial"/>
                <a:sym typeface="Arial"/>
              </a:rPr>
              <a:t> Operations</a:t>
            </a:r>
            <a:endParaRPr/>
          </a:p>
        </p:txBody>
      </p:sp>
      <p:cxnSp>
        <p:nvCxnSpPr>
          <p:cNvPr id="3787" name="Google Shape;3787;p388"/>
          <p:cNvCxnSpPr/>
          <p:nvPr/>
        </p:nvCxnSpPr>
        <p:spPr>
          <a:xfrm>
            <a:off x="3886200" y="1524000"/>
            <a:ext cx="4038600" cy="0"/>
          </a:xfrm>
          <a:prstGeom prst="straightConnector1">
            <a:avLst/>
          </a:prstGeom>
          <a:noFill/>
          <a:ln cap="flat" cmpd="sng" w="28575">
            <a:solidFill>
              <a:srgbClr val="6394B1"/>
            </a:solidFill>
            <a:prstDash val="solid"/>
            <a:miter lim="800000"/>
            <a:headEnd len="med" w="med" type="none"/>
            <a:tailEnd len="med" w="med" type="none"/>
          </a:ln>
        </p:spPr>
      </p:cxnSp>
      <p:sp>
        <p:nvSpPr>
          <p:cNvPr id="3788" name="Google Shape;3788;p388"/>
          <p:cNvSpPr txBox="1"/>
          <p:nvPr/>
        </p:nvSpPr>
        <p:spPr>
          <a:xfrm>
            <a:off x="4219575" y="1600200"/>
            <a:ext cx="30321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Checking a File or Directory</a:t>
            </a:r>
            <a:endParaRPr/>
          </a:p>
        </p:txBody>
      </p:sp>
      <p:sp>
        <p:nvSpPr>
          <p:cNvPr id="3789" name="Google Shape;3789;p388"/>
          <p:cNvSpPr txBox="1"/>
          <p:nvPr/>
        </p:nvSpPr>
        <p:spPr>
          <a:xfrm>
            <a:off x="4494212" y="2144712"/>
            <a:ext cx="291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Deleting a File or Directory</a:t>
            </a:r>
            <a:endParaRPr/>
          </a:p>
        </p:txBody>
      </p:sp>
      <p:sp>
        <p:nvSpPr>
          <p:cNvPr id="3790" name="Google Shape;3790;p388"/>
          <p:cNvSpPr txBox="1"/>
          <p:nvPr/>
        </p:nvSpPr>
        <p:spPr>
          <a:xfrm>
            <a:off x="4438650" y="2667000"/>
            <a:ext cx="29145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Copying a File or Directory</a:t>
            </a:r>
            <a:endParaRPr/>
          </a:p>
        </p:txBody>
      </p:sp>
      <p:sp>
        <p:nvSpPr>
          <p:cNvPr id="3791" name="Google Shape;3791;p388"/>
          <p:cNvSpPr txBox="1"/>
          <p:nvPr/>
        </p:nvSpPr>
        <p:spPr>
          <a:xfrm>
            <a:off x="4410075" y="3200400"/>
            <a:ext cx="28131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Moving a File or Directory</a:t>
            </a:r>
            <a:endParaRPr/>
          </a:p>
        </p:txBody>
      </p:sp>
      <p:sp>
        <p:nvSpPr>
          <p:cNvPr id="3792" name="Google Shape;3792;p388"/>
          <p:cNvSpPr txBox="1"/>
          <p:nvPr/>
        </p:nvSpPr>
        <p:spPr>
          <a:xfrm>
            <a:off x="4714875" y="3733800"/>
            <a:ext cx="222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Managing Metadata</a:t>
            </a:r>
            <a:endParaRPr/>
          </a:p>
        </p:txBody>
      </p:sp>
      <p:sp>
        <p:nvSpPr>
          <p:cNvPr id="3793" name="Google Shape;3793;p388"/>
          <p:cNvSpPr txBox="1"/>
          <p:nvPr/>
        </p:nvSpPr>
        <p:spPr>
          <a:xfrm>
            <a:off x="4038600" y="4267200"/>
            <a:ext cx="3886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Reading, Writing, and Creating Files</a:t>
            </a:r>
            <a:endParaRPr/>
          </a:p>
        </p:txBody>
      </p:sp>
      <p:sp>
        <p:nvSpPr>
          <p:cNvPr id="3794" name="Google Shape;3794;p388"/>
          <p:cNvSpPr txBox="1"/>
          <p:nvPr/>
        </p:nvSpPr>
        <p:spPr>
          <a:xfrm>
            <a:off x="4724400" y="4800600"/>
            <a:ext cx="2451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Random Access Files</a:t>
            </a:r>
            <a:endParaRPr/>
          </a:p>
        </p:txBody>
      </p:sp>
      <p:cxnSp>
        <p:nvCxnSpPr>
          <p:cNvPr id="3795" name="Google Shape;3795;p388"/>
          <p:cNvCxnSpPr/>
          <p:nvPr/>
        </p:nvCxnSpPr>
        <p:spPr>
          <a:xfrm>
            <a:off x="3886200" y="2057400"/>
            <a:ext cx="4038600" cy="0"/>
          </a:xfrm>
          <a:prstGeom prst="straightConnector1">
            <a:avLst/>
          </a:prstGeom>
          <a:noFill/>
          <a:ln cap="flat" cmpd="sng" w="28575">
            <a:solidFill>
              <a:srgbClr val="6394B1"/>
            </a:solidFill>
            <a:prstDash val="solid"/>
            <a:miter lim="800000"/>
            <a:headEnd len="med" w="med" type="none"/>
            <a:tailEnd len="med" w="med" type="none"/>
          </a:ln>
        </p:spPr>
      </p:cxnSp>
      <p:cxnSp>
        <p:nvCxnSpPr>
          <p:cNvPr id="3796" name="Google Shape;3796;p388"/>
          <p:cNvCxnSpPr/>
          <p:nvPr/>
        </p:nvCxnSpPr>
        <p:spPr>
          <a:xfrm>
            <a:off x="3886200" y="2590800"/>
            <a:ext cx="4038600" cy="0"/>
          </a:xfrm>
          <a:prstGeom prst="straightConnector1">
            <a:avLst/>
          </a:prstGeom>
          <a:noFill/>
          <a:ln cap="flat" cmpd="sng" w="28575">
            <a:solidFill>
              <a:srgbClr val="6394B1"/>
            </a:solidFill>
            <a:prstDash val="solid"/>
            <a:miter lim="800000"/>
            <a:headEnd len="med" w="med" type="none"/>
            <a:tailEnd len="med" w="med" type="none"/>
          </a:ln>
        </p:spPr>
      </p:cxnSp>
      <p:cxnSp>
        <p:nvCxnSpPr>
          <p:cNvPr id="3797" name="Google Shape;3797;p388"/>
          <p:cNvCxnSpPr/>
          <p:nvPr/>
        </p:nvCxnSpPr>
        <p:spPr>
          <a:xfrm>
            <a:off x="3886200" y="3124200"/>
            <a:ext cx="4038600" cy="0"/>
          </a:xfrm>
          <a:prstGeom prst="straightConnector1">
            <a:avLst/>
          </a:prstGeom>
          <a:noFill/>
          <a:ln cap="flat" cmpd="sng" w="28575">
            <a:solidFill>
              <a:srgbClr val="6394B1"/>
            </a:solidFill>
            <a:prstDash val="solid"/>
            <a:miter lim="800000"/>
            <a:headEnd len="med" w="med" type="none"/>
            <a:tailEnd len="med" w="med" type="none"/>
          </a:ln>
        </p:spPr>
      </p:cxnSp>
      <p:cxnSp>
        <p:nvCxnSpPr>
          <p:cNvPr id="3798" name="Google Shape;3798;p388"/>
          <p:cNvCxnSpPr/>
          <p:nvPr/>
        </p:nvCxnSpPr>
        <p:spPr>
          <a:xfrm>
            <a:off x="3886200" y="3657600"/>
            <a:ext cx="4038600" cy="0"/>
          </a:xfrm>
          <a:prstGeom prst="straightConnector1">
            <a:avLst/>
          </a:prstGeom>
          <a:noFill/>
          <a:ln cap="flat" cmpd="sng" w="28575">
            <a:solidFill>
              <a:srgbClr val="6394B1"/>
            </a:solidFill>
            <a:prstDash val="solid"/>
            <a:miter lim="800000"/>
            <a:headEnd len="med" w="med" type="none"/>
            <a:tailEnd len="med" w="med" type="none"/>
          </a:ln>
        </p:spPr>
      </p:cxnSp>
      <p:cxnSp>
        <p:nvCxnSpPr>
          <p:cNvPr id="3799" name="Google Shape;3799;p388"/>
          <p:cNvCxnSpPr/>
          <p:nvPr/>
        </p:nvCxnSpPr>
        <p:spPr>
          <a:xfrm>
            <a:off x="3886200" y="4191000"/>
            <a:ext cx="4038600" cy="0"/>
          </a:xfrm>
          <a:prstGeom prst="straightConnector1">
            <a:avLst/>
          </a:prstGeom>
          <a:noFill/>
          <a:ln cap="flat" cmpd="sng" w="28575">
            <a:solidFill>
              <a:srgbClr val="6394B1"/>
            </a:solidFill>
            <a:prstDash val="solid"/>
            <a:miter lim="800000"/>
            <a:headEnd len="med" w="med" type="none"/>
            <a:tailEnd len="med" w="med" type="none"/>
          </a:ln>
        </p:spPr>
      </p:cxnSp>
      <p:sp>
        <p:nvSpPr>
          <p:cNvPr id="3800" name="Google Shape;3800;p388"/>
          <p:cNvSpPr txBox="1"/>
          <p:nvPr/>
        </p:nvSpPr>
        <p:spPr>
          <a:xfrm>
            <a:off x="4151312" y="5334000"/>
            <a:ext cx="3597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Creating and Reading Directories</a:t>
            </a:r>
            <a:endParaRPr/>
          </a:p>
        </p:txBody>
      </p:sp>
      <p:cxnSp>
        <p:nvCxnSpPr>
          <p:cNvPr id="3801" name="Google Shape;3801;p388"/>
          <p:cNvCxnSpPr/>
          <p:nvPr/>
        </p:nvCxnSpPr>
        <p:spPr>
          <a:xfrm>
            <a:off x="3886200" y="4724400"/>
            <a:ext cx="4038600" cy="0"/>
          </a:xfrm>
          <a:prstGeom prst="straightConnector1">
            <a:avLst/>
          </a:prstGeom>
          <a:noFill/>
          <a:ln cap="flat" cmpd="sng" w="28575">
            <a:solidFill>
              <a:srgbClr val="6394B1"/>
            </a:solidFill>
            <a:prstDash val="solid"/>
            <a:miter lim="800000"/>
            <a:headEnd len="med" w="med" type="none"/>
            <a:tailEnd len="med" w="med" type="none"/>
          </a:ln>
        </p:spPr>
      </p:cxnSp>
      <p:cxnSp>
        <p:nvCxnSpPr>
          <p:cNvPr id="3802" name="Google Shape;3802;p388"/>
          <p:cNvCxnSpPr/>
          <p:nvPr/>
        </p:nvCxnSpPr>
        <p:spPr>
          <a:xfrm>
            <a:off x="3886200" y="5257800"/>
            <a:ext cx="4038600" cy="0"/>
          </a:xfrm>
          <a:prstGeom prst="straightConnector1">
            <a:avLst/>
          </a:prstGeom>
          <a:noFill/>
          <a:ln cap="flat" cmpd="sng" w="28575">
            <a:solidFill>
              <a:srgbClr val="6394B1"/>
            </a:solidFill>
            <a:prstDash val="solid"/>
            <a:miter lim="800000"/>
            <a:headEnd len="med" w="med" type="none"/>
            <a:tailEnd len="med" w="med" type="none"/>
          </a:ln>
        </p:spPr>
      </p:cxnSp>
      <p:cxnSp>
        <p:nvCxnSpPr>
          <p:cNvPr id="3803" name="Google Shape;3803;p388"/>
          <p:cNvCxnSpPr/>
          <p:nvPr/>
        </p:nvCxnSpPr>
        <p:spPr>
          <a:xfrm>
            <a:off x="3886200" y="5791200"/>
            <a:ext cx="4038600" cy="0"/>
          </a:xfrm>
          <a:prstGeom prst="straightConnector1">
            <a:avLst/>
          </a:prstGeom>
          <a:noFill/>
          <a:ln cap="flat" cmpd="sng" w="28575">
            <a:solidFill>
              <a:srgbClr val="6394B1"/>
            </a:solidFill>
            <a:prstDash val="solid"/>
            <a:miter lim="800000"/>
            <a:headEnd len="med" w="med" type="none"/>
            <a:tailEnd len="med" w="med" type="none"/>
          </a:ln>
        </p:spPr>
      </p:cxnSp>
      <p:pic>
        <p:nvPicPr>
          <p:cNvPr descr="HRMS_Icons: Assignment, Person, Terms and Conditions, Open Folder " id="3804" name="Google Shape;3804;p388"/>
          <p:cNvPicPr preferRelativeResize="0"/>
          <p:nvPr/>
        </p:nvPicPr>
        <p:blipFill rotWithShape="1">
          <a:blip r:embed="rId3">
            <a:alphaModFix/>
          </a:blip>
          <a:srcRect b="0" l="0" r="0" t="0"/>
          <a:stretch/>
        </p:blipFill>
        <p:spPr>
          <a:xfrm>
            <a:off x="1066800" y="2667000"/>
            <a:ext cx="2371725" cy="2095500"/>
          </a:xfrm>
          <a:prstGeom prst="rect">
            <a:avLst/>
          </a:prstGeom>
          <a:noFill/>
          <a:ln>
            <a:noFill/>
          </a:ln>
        </p:spPr>
      </p:pic>
      <p:sp>
        <p:nvSpPr>
          <p:cNvPr id="3805" name="Google Shape;3805;p38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0" name="Shape 3810"/>
        <p:cNvGrpSpPr/>
        <p:nvPr/>
      </p:nvGrpSpPr>
      <p:grpSpPr>
        <a:xfrm>
          <a:off x="0" y="0"/>
          <a:ext cx="0" cy="0"/>
          <a:chOff x="0" y="0"/>
          <a:chExt cx="0" cy="0"/>
        </a:xfrm>
      </p:grpSpPr>
      <p:sp>
        <p:nvSpPr>
          <p:cNvPr id="3811" name="Google Shape;3811;p389"/>
          <p:cNvSpPr txBox="1"/>
          <p:nvPr/>
        </p:nvSpPr>
        <p:spPr>
          <a:xfrm>
            <a:off x="609600" y="5387975"/>
            <a:ext cx="7924800" cy="91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12" name="Google Shape;3812;p38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Checking a File or Directory</a:t>
            </a:r>
            <a:endParaRPr/>
          </a:p>
        </p:txBody>
      </p:sp>
      <p:sp>
        <p:nvSpPr>
          <p:cNvPr id="3813" name="Google Shape;3813;p389"/>
          <p:cNvSpPr txBox="1"/>
          <p:nvPr>
            <p:ph idx="1" type="body"/>
          </p:nvPr>
        </p:nvSpPr>
        <p:spPr>
          <a:xfrm>
            <a:off x="609600" y="1447800"/>
            <a:ext cx="7918500" cy="4838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a:t>
            </a:r>
            <a:r>
              <a:rPr b="0" i="0" lang="en-US" sz="2200" u="none">
                <a:solidFill>
                  <a:schemeClr val="dk1"/>
                </a:solidFill>
                <a:latin typeface="Courier New"/>
                <a:ea typeface="Courier New"/>
                <a:cs typeface="Courier New"/>
                <a:sym typeface="Courier New"/>
              </a:rPr>
              <a:t>Path</a:t>
            </a:r>
            <a:r>
              <a:rPr b="0" i="0" lang="en-US" sz="2200" u="none">
                <a:solidFill>
                  <a:schemeClr val="dk1"/>
                </a:solidFill>
                <a:latin typeface="Arial"/>
                <a:ea typeface="Arial"/>
                <a:cs typeface="Arial"/>
                <a:sym typeface="Arial"/>
              </a:rPr>
              <a:t> object represents the concept of a file or a directory location. Before you can access a file or directory, you should first access the file system to determine whether it exists using the following </a:t>
            </a:r>
            <a:r>
              <a:rPr b="0" i="0" lang="en-US" sz="2200" u="none">
                <a:solidFill>
                  <a:schemeClr val="dk1"/>
                </a:solidFill>
                <a:latin typeface="Courier New"/>
                <a:ea typeface="Courier New"/>
                <a:cs typeface="Courier New"/>
                <a:sym typeface="Courier New"/>
              </a:rPr>
              <a:t>Files</a:t>
            </a:r>
            <a:r>
              <a:rPr b="0" i="0" lang="en-US" sz="2200" u="none">
                <a:solidFill>
                  <a:schemeClr val="dk1"/>
                </a:solidFill>
                <a:latin typeface="Arial"/>
                <a:ea typeface="Arial"/>
                <a:cs typeface="Arial"/>
                <a:sym typeface="Arial"/>
              </a:rPr>
              <a:t>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exists(Path p, LinkOption... option)</a:t>
            </a:r>
            <a:br>
              <a:rPr b="0" i="0" lang="en-US" sz="2200" u="none" cap="none" strike="noStrike">
                <a:solidFill>
                  <a:schemeClr val="dk1"/>
                </a:solidFill>
                <a:latin typeface="Courier New"/>
                <a:ea typeface="Courier New"/>
                <a:cs typeface="Courier New"/>
                <a:sym typeface="Courier New"/>
              </a:rPr>
            </a:br>
            <a:r>
              <a:rPr b="0" i="0" lang="en-US" sz="2200" u="none" cap="none" strike="noStrike">
                <a:solidFill>
                  <a:schemeClr val="dk1"/>
                </a:solidFill>
                <a:latin typeface="Arial"/>
                <a:ea typeface="Arial"/>
                <a:cs typeface="Arial"/>
                <a:sym typeface="Arial"/>
              </a:rPr>
              <a:t>Tests to see whether a file exists. By default, symbolic links are followed.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notExists(Path p, LinkOption... option)</a:t>
            </a:r>
            <a:br>
              <a:rPr b="0" i="0" lang="en-US" sz="2200" u="none" cap="none" strike="noStrike">
                <a:solidFill>
                  <a:schemeClr val="dk1"/>
                </a:solidFill>
                <a:latin typeface="Courier New"/>
                <a:ea typeface="Courier New"/>
                <a:cs typeface="Courier New"/>
                <a:sym typeface="Courier New"/>
              </a:rPr>
            </a:br>
            <a:r>
              <a:rPr b="0" i="0" lang="en-US" sz="2200" u="none" cap="none" strike="noStrike">
                <a:solidFill>
                  <a:schemeClr val="dk1"/>
                </a:solidFill>
                <a:latin typeface="Arial"/>
                <a:ea typeface="Arial"/>
                <a:cs typeface="Arial"/>
                <a:sym typeface="Arial"/>
              </a:rPr>
              <a:t>Tests to see whether a file does not exist. By default, symbolic links are followed.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Path p = Paths.get(args[0]);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System.out.format("Path %s exists: %b%n", p,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Files.exists(p, LinkOption.NOFOLLOW_LINKS));</a:t>
            </a:r>
            <a:endParaRPr/>
          </a:p>
        </p:txBody>
      </p:sp>
      <p:sp>
        <p:nvSpPr>
          <p:cNvPr id="3814" name="Google Shape;3814;p389"/>
          <p:cNvSpPr/>
          <p:nvPr/>
        </p:nvSpPr>
        <p:spPr>
          <a:xfrm>
            <a:off x="6477000" y="5181600"/>
            <a:ext cx="1600200" cy="457200"/>
          </a:xfrm>
          <a:prstGeom prst="wedgeRectCallout">
            <a:avLst>
              <a:gd fmla="val 6142" name="adj1"/>
              <a:gd fmla="val 38146" name="adj2"/>
            </a:avLst>
          </a:prstGeom>
          <a:solidFill>
            <a:srgbClr val="FFFFCC"/>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Optional argument</a:t>
            </a:r>
            <a:endParaRPr/>
          </a:p>
        </p:txBody>
      </p:sp>
      <p:sp>
        <p:nvSpPr>
          <p:cNvPr id="3815" name="Google Shape;3815;p38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39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Checking a File or Directory</a:t>
            </a:r>
            <a:endParaRPr/>
          </a:p>
        </p:txBody>
      </p:sp>
      <p:sp>
        <p:nvSpPr>
          <p:cNvPr id="3822" name="Google Shape;3822;p390"/>
          <p:cNvSpPr txBox="1"/>
          <p:nvPr>
            <p:ph idx="1" type="body"/>
          </p:nvPr>
        </p:nvSpPr>
        <p:spPr>
          <a:xfrm>
            <a:off x="609600" y="1447800"/>
            <a:ext cx="7918500" cy="442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verify that a file can be accessed, the </a:t>
            </a:r>
            <a:r>
              <a:rPr b="0" i="0" lang="en-US" sz="2200" u="none">
                <a:solidFill>
                  <a:schemeClr val="dk1"/>
                </a:solidFill>
                <a:latin typeface="Courier New"/>
                <a:ea typeface="Courier New"/>
                <a:cs typeface="Courier New"/>
                <a:sym typeface="Courier New"/>
              </a:rPr>
              <a:t>Files</a:t>
            </a:r>
            <a:r>
              <a:rPr b="0" i="0" lang="en-US" sz="2200" u="none">
                <a:solidFill>
                  <a:schemeClr val="dk1"/>
                </a:solidFill>
                <a:latin typeface="Arial"/>
                <a:ea typeface="Arial"/>
                <a:cs typeface="Arial"/>
                <a:sym typeface="Arial"/>
              </a:rPr>
              <a:t> class provides the following </a:t>
            </a:r>
            <a:r>
              <a:rPr b="0" i="0" lang="en-US" sz="2200" u="none">
                <a:solidFill>
                  <a:schemeClr val="dk1"/>
                </a:solidFill>
                <a:latin typeface="Courier New"/>
                <a:ea typeface="Courier New"/>
                <a:cs typeface="Courier New"/>
                <a:sym typeface="Courier New"/>
              </a:rPr>
              <a:t>boolean</a:t>
            </a:r>
            <a:r>
              <a:rPr b="0" i="0" lang="en-US" sz="2200" u="none">
                <a:solidFill>
                  <a:schemeClr val="dk1"/>
                </a:solidFill>
                <a:latin typeface="Arial"/>
                <a:ea typeface="Arial"/>
                <a:cs typeface="Arial"/>
                <a:sym typeface="Arial"/>
              </a:rPr>
              <a:t>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isReadable(Path)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isWritable(Path)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isExecutable(Path)</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Note that these tests are not atomic with respect to other file system operations. Therefore, the results of these tests may not be reliable once the methods complete.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isSameFile (Path, Path)</a:t>
            </a:r>
            <a:r>
              <a:rPr b="0" i="0" lang="en-US" sz="2200" u="none" cap="none" strike="noStrike">
                <a:solidFill>
                  <a:schemeClr val="dk1"/>
                </a:solidFill>
                <a:latin typeface="Arial"/>
                <a:ea typeface="Arial"/>
                <a:cs typeface="Arial"/>
                <a:sym typeface="Arial"/>
              </a:rPr>
              <a:t> method tests to see whether two paths point to the same file. This is particularly useful in file systems that support symbolic links.</a:t>
            </a:r>
            <a:endParaRPr/>
          </a:p>
        </p:txBody>
      </p:sp>
      <p:sp>
        <p:nvSpPr>
          <p:cNvPr id="3823" name="Google Shape;3823;p39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8" name="Shape 3828"/>
        <p:cNvGrpSpPr/>
        <p:nvPr/>
      </p:nvGrpSpPr>
      <p:grpSpPr>
        <a:xfrm>
          <a:off x="0" y="0"/>
          <a:ext cx="0" cy="0"/>
          <a:chOff x="0" y="0"/>
          <a:chExt cx="0" cy="0"/>
        </a:xfrm>
      </p:grpSpPr>
      <p:sp>
        <p:nvSpPr>
          <p:cNvPr id="3829" name="Google Shape;3829;p391"/>
          <p:cNvSpPr txBox="1"/>
          <p:nvPr/>
        </p:nvSpPr>
        <p:spPr>
          <a:xfrm>
            <a:off x="609600" y="2243137"/>
            <a:ext cx="7924800" cy="7287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30" name="Google Shape;3830;p391"/>
          <p:cNvSpPr txBox="1"/>
          <p:nvPr/>
        </p:nvSpPr>
        <p:spPr>
          <a:xfrm>
            <a:off x="609600" y="3863975"/>
            <a:ext cx="7924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31" name="Google Shape;3831;p39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Creating Files and Directories</a:t>
            </a:r>
            <a:endParaRPr/>
          </a:p>
        </p:txBody>
      </p:sp>
      <p:sp>
        <p:nvSpPr>
          <p:cNvPr id="3832" name="Google Shape;3832;p391"/>
          <p:cNvSpPr txBox="1"/>
          <p:nvPr>
            <p:ph idx="1" type="body"/>
          </p:nvPr>
        </p:nvSpPr>
        <p:spPr>
          <a:xfrm>
            <a:off x="609600" y="1447800"/>
            <a:ext cx="7918500" cy="3146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Files and directories can be created using one of the following methods:</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Files.createFile (Path dir);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Files.createDirectory (Path dir);</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createDirectories</a:t>
            </a:r>
            <a:r>
              <a:rPr b="0" i="0" lang="en-US" sz="2200" u="none" cap="none" strike="noStrike">
                <a:solidFill>
                  <a:schemeClr val="dk1"/>
                </a:solidFill>
                <a:latin typeface="Arial"/>
                <a:ea typeface="Arial"/>
                <a:cs typeface="Arial"/>
                <a:sym typeface="Arial"/>
              </a:rPr>
              <a:t> method can be used to create directories that do not exist, from top to bottom:</a:t>
            </a:r>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Arial"/>
              <a:ea typeface="Arial"/>
              <a:cs typeface="Arial"/>
              <a:sym typeface="Arial"/>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Files.createDirectories(Paths.get("/home/oracle/Temp/foo/bar/example"));</a:t>
            </a:r>
            <a:endParaRPr/>
          </a:p>
          <a:p>
            <a:pPr indent="7938" lvl="0" marL="7937" marR="0" rtl="0" algn="l">
              <a:spcBef>
                <a:spcPts val="280"/>
              </a:spcBef>
              <a:spcAft>
                <a:spcPts val="0"/>
              </a:spcAft>
              <a:buNone/>
            </a:pPr>
            <a:r>
              <a:t/>
            </a:r>
            <a:endParaRPr b="0" i="0" sz="1400" u="none">
              <a:solidFill>
                <a:schemeClr val="dk1"/>
              </a:solidFill>
              <a:latin typeface="Courier New"/>
              <a:ea typeface="Courier New"/>
              <a:cs typeface="Courier New"/>
              <a:sym typeface="Courier New"/>
            </a:endParaRPr>
          </a:p>
        </p:txBody>
      </p:sp>
      <p:sp>
        <p:nvSpPr>
          <p:cNvPr id="3833" name="Google Shape;3833;p39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8" name="Shape 3838"/>
        <p:cNvGrpSpPr/>
        <p:nvPr/>
      </p:nvGrpSpPr>
      <p:grpSpPr>
        <a:xfrm>
          <a:off x="0" y="0"/>
          <a:ext cx="0" cy="0"/>
          <a:chOff x="0" y="0"/>
          <a:chExt cx="0" cy="0"/>
        </a:xfrm>
      </p:grpSpPr>
      <p:sp>
        <p:nvSpPr>
          <p:cNvPr id="3839" name="Google Shape;3839;p39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Deleting a File or Directory</a:t>
            </a:r>
            <a:endParaRPr/>
          </a:p>
        </p:txBody>
      </p:sp>
      <p:sp>
        <p:nvSpPr>
          <p:cNvPr id="3840" name="Google Shape;3840;p392"/>
          <p:cNvSpPr txBox="1"/>
          <p:nvPr>
            <p:ph idx="1" type="body"/>
          </p:nvPr>
        </p:nvSpPr>
        <p:spPr>
          <a:xfrm>
            <a:off x="609600" y="1447800"/>
            <a:ext cx="7918500" cy="1920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You can delete files, directories, or links. The </a:t>
            </a:r>
            <a:r>
              <a:rPr b="0" i="0" lang="en-US" sz="2200" u="none">
                <a:solidFill>
                  <a:schemeClr val="dk1"/>
                </a:solidFill>
                <a:latin typeface="Courier New"/>
                <a:ea typeface="Courier New"/>
                <a:cs typeface="Courier New"/>
                <a:sym typeface="Courier New"/>
              </a:rPr>
              <a:t>Files</a:t>
            </a:r>
            <a:r>
              <a:rPr b="0" i="0" lang="en-US" sz="2200" u="none">
                <a:solidFill>
                  <a:schemeClr val="dk1"/>
                </a:solidFill>
                <a:latin typeface="Arial"/>
                <a:ea typeface="Arial"/>
                <a:cs typeface="Arial"/>
                <a:sym typeface="Arial"/>
              </a:rPr>
              <a:t> class provides two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delete(Path)</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deleteIfExists(Path)</a:t>
            </a:r>
            <a:endParaRPr/>
          </a:p>
          <a:p>
            <a:pPr indent="7938" lvl="0" marL="7937" marR="0" rtl="0" algn="l">
              <a:spcBef>
                <a:spcPts val="440"/>
              </a:spcBef>
              <a:spcAft>
                <a:spcPts val="0"/>
              </a:spcAft>
              <a:buNone/>
            </a:pPr>
            <a:r>
              <a:t/>
            </a:r>
            <a:endParaRPr b="0" i="0" sz="2200" u="none" cap="none" strike="noStrike">
              <a:solidFill>
                <a:schemeClr val="dk1"/>
              </a:solidFill>
              <a:latin typeface="Courier New"/>
              <a:ea typeface="Courier New"/>
              <a:cs typeface="Courier New"/>
              <a:sym typeface="Courier New"/>
            </a:endParaRPr>
          </a:p>
        </p:txBody>
      </p:sp>
      <p:sp>
        <p:nvSpPr>
          <p:cNvPr id="3841" name="Google Shape;3841;p392"/>
          <p:cNvSpPr txBox="1"/>
          <p:nvPr/>
        </p:nvSpPr>
        <p:spPr>
          <a:xfrm>
            <a:off x="609600" y="2971800"/>
            <a:ext cx="79248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Files.delete(path);</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p:txBody>
      </p:sp>
      <p:sp>
        <p:nvSpPr>
          <p:cNvPr id="3842" name="Google Shape;3842;p392"/>
          <p:cNvSpPr txBox="1"/>
          <p:nvPr/>
        </p:nvSpPr>
        <p:spPr>
          <a:xfrm rot="-180114">
            <a:off x="2617747" y="3976619"/>
            <a:ext cx="4067281" cy="10159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2000"/>
              <a:buFont typeface="Shadows Into Light"/>
              <a:buNone/>
            </a:pPr>
            <a:r>
              <a:rPr b="0" i="0" lang="en-US" sz="2000" u="none">
                <a:solidFill>
                  <a:srgbClr val="0033CC"/>
                </a:solidFill>
                <a:latin typeface="Shadows Into Light"/>
                <a:ea typeface="Shadows Into Light"/>
                <a:cs typeface="Shadows Into Light"/>
                <a:sym typeface="Shadows Into Light"/>
              </a:rPr>
              <a:t>Throws a NoSuchFileException, </a:t>
            </a:r>
            <a:endParaRPr/>
          </a:p>
          <a:p>
            <a:pPr indent="0" lvl="0" marL="0" marR="0" rtl="0" algn="ctr">
              <a:lnSpc>
                <a:spcPct val="100000"/>
              </a:lnSpc>
              <a:spcBef>
                <a:spcPts val="0"/>
              </a:spcBef>
              <a:spcAft>
                <a:spcPts val="0"/>
              </a:spcAft>
              <a:buClr>
                <a:srgbClr val="0033CC"/>
              </a:buClr>
              <a:buSzPts val="2000"/>
              <a:buFont typeface="Shadows Into Light"/>
              <a:buNone/>
            </a:pPr>
            <a:r>
              <a:rPr b="0" i="0" lang="en-US" sz="2000" u="none">
                <a:solidFill>
                  <a:srgbClr val="0033CC"/>
                </a:solidFill>
                <a:latin typeface="Shadows Into Light"/>
                <a:ea typeface="Shadows Into Light"/>
                <a:cs typeface="Shadows Into Light"/>
                <a:sym typeface="Shadows Into Light"/>
              </a:rPr>
              <a:t>DirectoryNotEmptyException, or</a:t>
            </a:r>
            <a:endParaRPr/>
          </a:p>
          <a:p>
            <a:pPr indent="0" lvl="0" marL="0" marR="0" rtl="0" algn="ctr">
              <a:lnSpc>
                <a:spcPct val="100000"/>
              </a:lnSpc>
              <a:spcBef>
                <a:spcPts val="0"/>
              </a:spcBef>
              <a:spcAft>
                <a:spcPts val="0"/>
              </a:spcAft>
              <a:buClr>
                <a:srgbClr val="0033CC"/>
              </a:buClr>
              <a:buSzPts val="2000"/>
              <a:buFont typeface="Shadows Into Light"/>
              <a:buNone/>
            </a:pPr>
            <a:r>
              <a:rPr b="0" i="0" lang="en-US" sz="2000" u="none">
                <a:solidFill>
                  <a:srgbClr val="0033CC"/>
                </a:solidFill>
                <a:latin typeface="Shadows Into Light"/>
                <a:ea typeface="Shadows Into Light"/>
                <a:cs typeface="Shadows Into Light"/>
                <a:sym typeface="Shadows Into Light"/>
              </a:rPr>
              <a:t>IOException </a:t>
            </a:r>
            <a:endParaRPr/>
          </a:p>
        </p:txBody>
      </p:sp>
      <p:grpSp>
        <p:nvGrpSpPr>
          <p:cNvPr id="3843" name="Google Shape;3843;p392"/>
          <p:cNvGrpSpPr/>
          <p:nvPr/>
        </p:nvGrpSpPr>
        <p:grpSpPr>
          <a:xfrm>
            <a:off x="2021192" y="3367835"/>
            <a:ext cx="622350" cy="984250"/>
            <a:chOff x="0" y="0"/>
            <a:chExt cx="2147483647" cy="2147483647"/>
          </a:xfrm>
        </p:grpSpPr>
        <p:sp>
          <p:nvSpPr>
            <p:cNvPr id="3844" name="Google Shape;3844;p392"/>
            <p:cNvSpPr/>
            <p:nvPr/>
          </p:nvSpPr>
          <p:spPr>
            <a:xfrm rot="-899999">
              <a:off x="386867948" y="58416253"/>
              <a:ext cx="1127010117" cy="1984093517"/>
            </a:xfrm>
            <a:custGeom>
              <a:rect b="b" l="l" r="r" t="t"/>
              <a:pathLst>
                <a:path extrusionOk="0" h="434975" w="385762">
                  <a:moveTo>
                    <a:pt x="385762" y="381000"/>
                  </a:moveTo>
                  <a:cubicBezTo>
                    <a:pt x="245268" y="407987"/>
                    <a:pt x="104774" y="434975"/>
                    <a:pt x="52387" y="371475"/>
                  </a:cubicBezTo>
                  <a:cubicBezTo>
                    <a:pt x="0" y="307975"/>
                    <a:pt x="57150" y="60325"/>
                    <a:pt x="71437" y="0"/>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845" name="Google Shape;3845;p392"/>
            <p:cNvCxnSpPr/>
            <p:nvPr/>
          </p:nvCxnSpPr>
          <p:spPr>
            <a:xfrm rot="8879998">
              <a:off x="1425922978" y="1405870866"/>
              <a:ext cx="348571315" cy="320437122"/>
            </a:xfrm>
            <a:prstGeom prst="straightConnector1">
              <a:avLst/>
            </a:prstGeom>
            <a:noFill/>
            <a:ln cap="flat" cmpd="sng" w="28575">
              <a:solidFill>
                <a:schemeClr val="dk1"/>
              </a:solidFill>
              <a:prstDash val="solid"/>
              <a:miter lim="800000"/>
              <a:headEnd len="med" w="med" type="none"/>
              <a:tailEnd len="med" w="med" type="none"/>
            </a:ln>
          </p:spPr>
        </p:cxnSp>
        <p:cxnSp>
          <p:nvCxnSpPr>
            <p:cNvPr id="3846" name="Google Shape;3846;p392"/>
            <p:cNvCxnSpPr/>
            <p:nvPr/>
          </p:nvCxnSpPr>
          <p:spPr>
            <a:xfrm flipH="1" rot="-1859999">
              <a:off x="1369621855" y="1736413997"/>
              <a:ext cx="697145604" cy="320436913"/>
            </a:xfrm>
            <a:prstGeom prst="straightConnector1">
              <a:avLst/>
            </a:prstGeom>
            <a:noFill/>
            <a:ln cap="flat" cmpd="sng" w="28575">
              <a:solidFill>
                <a:schemeClr val="dk1"/>
              </a:solidFill>
              <a:prstDash val="solid"/>
              <a:miter lim="800000"/>
              <a:headEnd len="med" w="med" type="none"/>
              <a:tailEnd len="med" w="med" type="none"/>
            </a:ln>
          </p:spPr>
        </p:cxnSp>
      </p:grpSp>
      <p:sp>
        <p:nvSpPr>
          <p:cNvPr id="3847" name="Google Shape;3847;p392"/>
          <p:cNvSpPr txBox="1"/>
          <p:nvPr/>
        </p:nvSpPr>
        <p:spPr>
          <a:xfrm>
            <a:off x="609600" y="5410200"/>
            <a:ext cx="79074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Files.deleteIfExists(Path)</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p:txBody>
      </p:sp>
      <p:sp>
        <p:nvSpPr>
          <p:cNvPr id="3848" name="Google Shape;3848;p392"/>
          <p:cNvSpPr txBox="1"/>
          <p:nvPr/>
        </p:nvSpPr>
        <p:spPr>
          <a:xfrm rot="-180114">
            <a:off x="3697315" y="5427590"/>
            <a:ext cx="4067281" cy="4001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2000"/>
              <a:buFont typeface="Shadows Into Light"/>
              <a:buNone/>
            </a:pPr>
            <a:r>
              <a:rPr b="0" i="0" lang="en-US" sz="2000" u="none">
                <a:solidFill>
                  <a:srgbClr val="0033CC"/>
                </a:solidFill>
                <a:latin typeface="Shadows Into Light"/>
                <a:ea typeface="Shadows Into Light"/>
                <a:cs typeface="Shadows Into Light"/>
                <a:sym typeface="Shadows Into Light"/>
              </a:rPr>
              <a:t>No exception thrown</a:t>
            </a:r>
            <a:endParaRPr/>
          </a:p>
        </p:txBody>
      </p:sp>
      <p:sp>
        <p:nvSpPr>
          <p:cNvPr id="3849" name="Google Shape;3849;p39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4" name="Shape 3854"/>
        <p:cNvGrpSpPr/>
        <p:nvPr/>
      </p:nvGrpSpPr>
      <p:grpSpPr>
        <a:xfrm>
          <a:off x="0" y="0"/>
          <a:ext cx="0" cy="0"/>
          <a:chOff x="0" y="0"/>
          <a:chExt cx="0" cy="0"/>
        </a:xfrm>
      </p:grpSpPr>
      <p:sp>
        <p:nvSpPr>
          <p:cNvPr id="3855" name="Google Shape;3855;p39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Copying a File or Directory</a:t>
            </a:r>
            <a:endParaRPr/>
          </a:p>
        </p:txBody>
      </p:sp>
      <p:sp>
        <p:nvSpPr>
          <p:cNvPr id="3856" name="Google Shape;3856;p39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copy a file or directory by using the </a:t>
            </a:r>
            <a:r>
              <a:rPr b="0" i="0" lang="en-US" sz="2200" u="none" cap="none" strike="noStrike">
                <a:solidFill>
                  <a:schemeClr val="dk1"/>
                </a:solidFill>
                <a:latin typeface="Courier New"/>
                <a:ea typeface="Courier New"/>
                <a:cs typeface="Courier New"/>
                <a:sym typeface="Courier New"/>
              </a:rPr>
              <a:t>copy(Path, Path, CopyOption...)</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When directories are copied, the files inside the directory are not copied.</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p:txBody>
      </p:sp>
      <p:sp>
        <p:nvSpPr>
          <p:cNvPr id="3857" name="Google Shape;3857;p393"/>
          <p:cNvSpPr txBox="1"/>
          <p:nvPr/>
        </p:nvSpPr>
        <p:spPr>
          <a:xfrm>
            <a:off x="660400" y="3048000"/>
            <a:ext cx="5283300" cy="990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copy(Path, Path, CopyOption...)</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p:txBody>
      </p:sp>
      <p:sp>
        <p:nvSpPr>
          <p:cNvPr id="3858" name="Google Shape;3858;p393"/>
          <p:cNvSpPr txBox="1"/>
          <p:nvPr/>
        </p:nvSpPr>
        <p:spPr>
          <a:xfrm>
            <a:off x="6157912" y="3048000"/>
            <a:ext cx="2362200" cy="990600"/>
          </a:xfrm>
          <a:prstGeom prst="rect">
            <a:avLst/>
          </a:prstGeom>
          <a:solidFill>
            <a:srgbClr val="E5CCB3"/>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REPLACE_EXISTING</a:t>
            </a:r>
            <a:br>
              <a:rPr b="1" i="0" lang="en-US" sz="1600" u="none">
                <a:solidFill>
                  <a:schemeClr val="dk1"/>
                </a:solidFill>
                <a:latin typeface="Courier New"/>
                <a:ea typeface="Courier New"/>
                <a:cs typeface="Courier New"/>
                <a:sym typeface="Courier New"/>
              </a:rPr>
            </a:br>
            <a:r>
              <a:rPr b="1" i="0" lang="en-US" sz="1600" u="none">
                <a:solidFill>
                  <a:schemeClr val="dk1"/>
                </a:solidFill>
                <a:latin typeface="Courier New"/>
                <a:ea typeface="Courier New"/>
                <a:cs typeface="Courier New"/>
                <a:sym typeface="Courier New"/>
              </a:rPr>
              <a:t>COPY_ATTRIBUTES</a:t>
            </a:r>
            <a:br>
              <a:rPr b="1" i="0" lang="en-US" sz="1600" u="none">
                <a:solidFill>
                  <a:schemeClr val="dk1"/>
                </a:solidFill>
                <a:latin typeface="Courier New"/>
                <a:ea typeface="Courier New"/>
                <a:cs typeface="Courier New"/>
                <a:sym typeface="Courier New"/>
              </a:rPr>
            </a:br>
            <a:r>
              <a:rPr b="1" i="0" lang="en-US" sz="1600" u="none">
                <a:solidFill>
                  <a:schemeClr val="dk1"/>
                </a:solidFill>
                <a:latin typeface="Courier New"/>
                <a:ea typeface="Courier New"/>
                <a:cs typeface="Courier New"/>
                <a:sym typeface="Courier New"/>
              </a:rPr>
              <a:t>NOFOLLOW_LINKS</a:t>
            </a:r>
            <a:endParaRPr/>
          </a:p>
        </p:txBody>
      </p:sp>
      <p:grpSp>
        <p:nvGrpSpPr>
          <p:cNvPr id="3859" name="Google Shape;3859;p393"/>
          <p:cNvGrpSpPr/>
          <p:nvPr/>
        </p:nvGrpSpPr>
        <p:grpSpPr>
          <a:xfrm>
            <a:off x="6139452" y="3754468"/>
            <a:ext cx="248819" cy="368882"/>
            <a:chOff x="0" y="0"/>
            <a:chExt cx="2147483647" cy="2147483647"/>
          </a:xfrm>
        </p:grpSpPr>
        <p:cxnSp>
          <p:nvCxnSpPr>
            <p:cNvPr id="3860" name="Google Shape;3860;p393"/>
            <p:cNvCxnSpPr/>
            <p:nvPr/>
          </p:nvCxnSpPr>
          <p:spPr>
            <a:xfrm rot="8879998">
              <a:off x="444168692" y="90859737"/>
              <a:ext cx="871849988" cy="854989806"/>
            </a:xfrm>
            <a:prstGeom prst="straightConnector1">
              <a:avLst/>
            </a:prstGeom>
            <a:noFill/>
            <a:ln cap="flat" cmpd="sng" w="28575">
              <a:solidFill>
                <a:schemeClr val="dk1"/>
              </a:solidFill>
              <a:prstDash val="solid"/>
              <a:miter lim="800000"/>
              <a:headEnd len="med" w="med" type="none"/>
              <a:tailEnd len="med" w="med" type="none"/>
            </a:ln>
          </p:spPr>
        </p:cxnSp>
        <p:cxnSp>
          <p:nvCxnSpPr>
            <p:cNvPr id="3861" name="Google Shape;3861;p393"/>
            <p:cNvCxnSpPr/>
            <p:nvPr/>
          </p:nvCxnSpPr>
          <p:spPr>
            <a:xfrm flipH="1" rot="-1859999">
              <a:off x="201888117" y="1050668279"/>
              <a:ext cx="1743707412" cy="854989251"/>
            </a:xfrm>
            <a:prstGeom prst="straightConnector1">
              <a:avLst/>
            </a:prstGeom>
            <a:noFill/>
            <a:ln cap="flat" cmpd="sng" w="28575">
              <a:solidFill>
                <a:schemeClr val="dk1"/>
              </a:solidFill>
              <a:prstDash val="solid"/>
              <a:miter lim="800000"/>
              <a:headEnd len="med" w="med" type="none"/>
              <a:tailEnd len="med" w="med" type="none"/>
            </a:ln>
          </p:spPr>
        </p:cxnSp>
      </p:grpSp>
      <p:sp>
        <p:nvSpPr>
          <p:cNvPr id="3862" name="Google Shape;3862;p393"/>
          <p:cNvSpPr/>
          <p:nvPr/>
        </p:nvSpPr>
        <p:spPr>
          <a:xfrm>
            <a:off x="3584575" y="3598862"/>
            <a:ext cx="2917371" cy="890210"/>
          </a:xfrm>
          <a:custGeom>
            <a:rect b="b" l="l" r="r" t="t"/>
            <a:pathLst>
              <a:path extrusionOk="0" h="890210" w="2917371">
                <a:moveTo>
                  <a:pt x="0" y="0"/>
                </a:moveTo>
                <a:cubicBezTo>
                  <a:pt x="874486" y="353181"/>
                  <a:pt x="1748972" y="706362"/>
                  <a:pt x="2235200" y="798286"/>
                </a:cubicBezTo>
                <a:cubicBezTo>
                  <a:pt x="2721428" y="890210"/>
                  <a:pt x="2808514" y="590248"/>
                  <a:pt x="2917371" y="551543"/>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63" name="Google Shape;3863;p393"/>
          <p:cNvSpPr txBox="1"/>
          <p:nvPr/>
        </p:nvSpPr>
        <p:spPr>
          <a:xfrm>
            <a:off x="4953000" y="2667000"/>
            <a:ext cx="3505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1800"/>
              <a:buFont typeface="Shadows Into Light"/>
              <a:buNone/>
            </a:pPr>
            <a:r>
              <a:rPr b="0" i="0" lang="en-US" sz="1800" u="none">
                <a:solidFill>
                  <a:srgbClr val="0033CC"/>
                </a:solidFill>
                <a:latin typeface="Shadows Into Light"/>
                <a:ea typeface="Shadows Into Light"/>
                <a:cs typeface="Shadows Into Light"/>
                <a:sym typeface="Shadows Into Light"/>
              </a:rPr>
              <a:t>StandardCopyOption parameters</a:t>
            </a:r>
            <a:endParaRPr/>
          </a:p>
        </p:txBody>
      </p:sp>
      <p:sp>
        <p:nvSpPr>
          <p:cNvPr id="3864" name="Google Shape;3864;p393"/>
          <p:cNvSpPr txBox="1"/>
          <p:nvPr/>
        </p:nvSpPr>
        <p:spPr>
          <a:xfrm>
            <a:off x="609600" y="5105400"/>
            <a:ext cx="79248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import static java.nio.file.StandardCopyOption.*;</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Files.copy(source, target, REPLACE_EXISTING, NOFOLLOW_LINKS);</a:t>
            </a:r>
            <a:endParaRPr/>
          </a:p>
        </p:txBody>
      </p:sp>
      <p:sp>
        <p:nvSpPr>
          <p:cNvPr id="3865" name="Google Shape;3865;p39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0" name="Shape 3870"/>
        <p:cNvGrpSpPr/>
        <p:nvPr/>
      </p:nvGrpSpPr>
      <p:grpSpPr>
        <a:xfrm>
          <a:off x="0" y="0"/>
          <a:ext cx="0" cy="0"/>
          <a:chOff x="0" y="0"/>
          <a:chExt cx="0" cy="0"/>
        </a:xfrm>
      </p:grpSpPr>
      <p:sp>
        <p:nvSpPr>
          <p:cNvPr id="3871" name="Google Shape;3871;p39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Moving a File or Directory</a:t>
            </a:r>
            <a:endParaRPr/>
          </a:p>
        </p:txBody>
      </p:sp>
      <p:sp>
        <p:nvSpPr>
          <p:cNvPr id="3872" name="Google Shape;3872;p394"/>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move a file or directory by using the </a:t>
            </a:r>
            <a:r>
              <a:rPr b="0" i="0" lang="en-US" sz="2200" u="none" cap="none" strike="noStrike">
                <a:solidFill>
                  <a:schemeClr val="dk1"/>
                </a:solidFill>
                <a:latin typeface="Courier New"/>
                <a:ea typeface="Courier New"/>
                <a:cs typeface="Courier New"/>
                <a:sym typeface="Courier New"/>
              </a:rPr>
              <a:t>move(Path, Path, CopyOption...)</a:t>
            </a:r>
            <a:r>
              <a:rPr b="0" i="0" lang="en-US" sz="22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Moving a directory will not move the contents of the directory.</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p:txBody>
      </p:sp>
      <p:sp>
        <p:nvSpPr>
          <p:cNvPr id="3873" name="Google Shape;3873;p394"/>
          <p:cNvSpPr txBox="1"/>
          <p:nvPr/>
        </p:nvSpPr>
        <p:spPr>
          <a:xfrm>
            <a:off x="660400" y="3048000"/>
            <a:ext cx="52833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move(Path, Path, CopyOption...)</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p:txBody>
      </p:sp>
      <p:sp>
        <p:nvSpPr>
          <p:cNvPr id="3874" name="Google Shape;3874;p394"/>
          <p:cNvSpPr txBox="1"/>
          <p:nvPr/>
        </p:nvSpPr>
        <p:spPr>
          <a:xfrm>
            <a:off x="6157912" y="3048000"/>
            <a:ext cx="2362200" cy="990600"/>
          </a:xfrm>
          <a:prstGeom prst="rect">
            <a:avLst/>
          </a:prstGeom>
          <a:solidFill>
            <a:srgbClr val="E5CCB3"/>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REPLACE_EXISTING</a:t>
            </a:r>
            <a:endParaRPr/>
          </a:p>
          <a:p>
            <a:pPr indent="0" lvl="0" marL="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ATOMIC_MOVE</a:t>
            </a:r>
            <a:endParaRPr/>
          </a:p>
        </p:txBody>
      </p:sp>
      <p:grpSp>
        <p:nvGrpSpPr>
          <p:cNvPr id="3875" name="Google Shape;3875;p394"/>
          <p:cNvGrpSpPr/>
          <p:nvPr/>
        </p:nvGrpSpPr>
        <p:grpSpPr>
          <a:xfrm>
            <a:off x="3313641" y="3491314"/>
            <a:ext cx="2382213" cy="565523"/>
            <a:chOff x="0" y="0"/>
            <a:chExt cx="2147483647" cy="2147483647"/>
          </a:xfrm>
        </p:grpSpPr>
        <p:grpSp>
          <p:nvGrpSpPr>
            <p:cNvPr id="3876" name="Google Shape;3876;p394"/>
            <p:cNvGrpSpPr/>
            <p:nvPr/>
          </p:nvGrpSpPr>
          <p:grpSpPr>
            <a:xfrm>
              <a:off x="1960023087" y="993832338"/>
              <a:ext cx="187460558" cy="933100324"/>
              <a:chOff x="0" y="0"/>
              <a:chExt cx="2147483647" cy="2147483647"/>
            </a:xfrm>
          </p:grpSpPr>
          <p:cxnSp>
            <p:nvCxnSpPr>
              <p:cNvPr id="3877" name="Google Shape;3877;p394"/>
              <p:cNvCxnSpPr/>
              <p:nvPr/>
            </p:nvCxnSpPr>
            <p:spPr>
              <a:xfrm rot="8879998">
                <a:off x="444168692" y="90859737"/>
                <a:ext cx="871849988" cy="854989806"/>
              </a:xfrm>
              <a:prstGeom prst="straightConnector1">
                <a:avLst/>
              </a:prstGeom>
              <a:noFill/>
              <a:ln cap="flat" cmpd="sng" w="28575">
                <a:solidFill>
                  <a:schemeClr val="dk1"/>
                </a:solidFill>
                <a:prstDash val="solid"/>
                <a:miter lim="800000"/>
                <a:headEnd len="med" w="med" type="none"/>
                <a:tailEnd len="med" w="med" type="none"/>
              </a:ln>
            </p:spPr>
          </p:cxnSp>
          <p:cxnSp>
            <p:nvCxnSpPr>
              <p:cNvPr id="3878" name="Google Shape;3878;p394"/>
              <p:cNvCxnSpPr/>
              <p:nvPr/>
            </p:nvCxnSpPr>
            <p:spPr>
              <a:xfrm flipH="1" rot="-1859999">
                <a:off x="201888117" y="1050668279"/>
                <a:ext cx="1743707412" cy="854989251"/>
              </a:xfrm>
              <a:prstGeom prst="straightConnector1">
                <a:avLst/>
              </a:prstGeom>
              <a:noFill/>
              <a:ln cap="flat" cmpd="sng" w="28575">
                <a:solidFill>
                  <a:schemeClr val="dk1"/>
                </a:solidFill>
                <a:prstDash val="solid"/>
                <a:miter lim="800000"/>
                <a:headEnd len="med" w="med" type="none"/>
                <a:tailEnd len="med" w="med" type="none"/>
              </a:ln>
            </p:spPr>
          </p:cxnSp>
        </p:grpSp>
        <p:sp>
          <p:nvSpPr>
            <p:cNvPr id="3879" name="Google Shape;3879;p394"/>
            <p:cNvSpPr/>
            <p:nvPr/>
          </p:nvSpPr>
          <p:spPr>
            <a:xfrm>
              <a:off x="0" y="0"/>
              <a:ext cx="2087816796" cy="2147483647"/>
            </a:xfrm>
            <a:custGeom>
              <a:rect b="b" l="l" r="r" t="t"/>
              <a:pathLst>
                <a:path extrusionOk="0" h="890210" w="2917371">
                  <a:moveTo>
                    <a:pt x="0" y="0"/>
                  </a:moveTo>
                  <a:cubicBezTo>
                    <a:pt x="874486" y="353181"/>
                    <a:pt x="1748972" y="706362"/>
                    <a:pt x="2235200" y="798286"/>
                  </a:cubicBezTo>
                  <a:cubicBezTo>
                    <a:pt x="2721428" y="890210"/>
                    <a:pt x="2808514" y="590248"/>
                    <a:pt x="2917371" y="551543"/>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880" name="Google Shape;3880;p394"/>
          <p:cNvSpPr txBox="1"/>
          <p:nvPr/>
        </p:nvSpPr>
        <p:spPr>
          <a:xfrm>
            <a:off x="4876800" y="2590800"/>
            <a:ext cx="3505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1800"/>
              <a:buFont typeface="Shadows Into Light"/>
              <a:buNone/>
            </a:pPr>
            <a:r>
              <a:rPr b="0" i="0" lang="en-US" sz="1800" u="none">
                <a:solidFill>
                  <a:srgbClr val="0033CC"/>
                </a:solidFill>
                <a:latin typeface="Shadows Into Light"/>
                <a:ea typeface="Shadows Into Light"/>
                <a:cs typeface="Shadows Into Light"/>
                <a:sym typeface="Shadows Into Light"/>
              </a:rPr>
              <a:t>StandardCopyOption parameters</a:t>
            </a:r>
            <a:endParaRPr/>
          </a:p>
        </p:txBody>
      </p:sp>
      <p:sp>
        <p:nvSpPr>
          <p:cNvPr id="3881" name="Google Shape;3881;p394"/>
          <p:cNvSpPr txBox="1"/>
          <p:nvPr/>
        </p:nvSpPr>
        <p:spPr>
          <a:xfrm>
            <a:off x="609600" y="5105400"/>
            <a:ext cx="79248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import static java.nio.file.StandardCopyOption.*;</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Files.move(source, target, REPLACE_EXISTING);</a:t>
            </a:r>
            <a:endParaRPr/>
          </a:p>
        </p:txBody>
      </p:sp>
      <p:sp>
        <p:nvSpPr>
          <p:cNvPr id="3882" name="Google Shape;3882;p39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3"/>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Encapsulation and Subclassing</a:t>
            </a:r>
            <a:endParaRPr/>
          </a:p>
        </p:txBody>
      </p:sp>
      <p:sp>
        <p:nvSpPr>
          <p:cNvPr id="450" name="Google Shape;450;p53"/>
          <p:cNvSpPr txBox="1"/>
          <p:nvPr>
            <p:ph idx="1" type="subTitle"/>
          </p:nvPr>
        </p:nvSpPr>
        <p:spPr>
          <a:xfrm>
            <a:off x="927100" y="4419600"/>
            <a:ext cx="7302600" cy="363600"/>
          </a:xfrm>
          <a:prstGeom prst="rect">
            <a:avLst/>
          </a:prstGeom>
          <a:noFill/>
          <a:ln>
            <a:noFill/>
          </a:ln>
        </p:spPr>
        <p:txBody>
          <a:bodyPr anchorCtr="0" anchor="t" bIns="12700" lIns="12700" spcFirstLastPara="1" rIns="12700" wrap="square" tIns="12700">
            <a:noAutofit/>
          </a:bodyPr>
          <a:lstStyle/>
          <a:p>
            <a:pPr indent="7938" lvl="0" marL="7937" marR="0" rtl="0" algn="ctr">
              <a:spcBef>
                <a:spcPts val="0"/>
              </a:spcBef>
              <a:spcAft>
                <a:spcPts val="0"/>
              </a:spcAft>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7" name="Shape 3887"/>
        <p:cNvGrpSpPr/>
        <p:nvPr/>
      </p:nvGrpSpPr>
      <p:grpSpPr>
        <a:xfrm>
          <a:off x="0" y="0"/>
          <a:ext cx="0" cy="0"/>
          <a:chOff x="0" y="0"/>
          <a:chExt cx="0" cy="0"/>
        </a:xfrm>
      </p:grpSpPr>
      <p:sp>
        <p:nvSpPr>
          <p:cNvPr id="3888" name="Google Shape;3888;p39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List the Contents of a Directory</a:t>
            </a:r>
            <a:endParaRPr/>
          </a:p>
        </p:txBody>
      </p:sp>
      <p:sp>
        <p:nvSpPr>
          <p:cNvPr id="3889" name="Google Shape;3889;p395"/>
          <p:cNvSpPr txBox="1"/>
          <p:nvPr>
            <p:ph idx="1" type="body"/>
          </p:nvPr>
        </p:nvSpPr>
        <p:spPr>
          <a:xfrm>
            <a:off x="609600" y="1447800"/>
            <a:ext cx="7918500" cy="703200"/>
          </a:xfrm>
          <a:prstGeom prst="rect">
            <a:avLst/>
          </a:prstGeom>
          <a:noFill/>
          <a:ln>
            <a:noFill/>
          </a:ln>
        </p:spPr>
        <p:txBody>
          <a:bodyPr anchorCtr="0" anchor="t" bIns="12700" lIns="12700" spcFirstLastPara="1" rIns="12700" wrap="square" tIns="12700">
            <a:noAutofit/>
          </a:bodyPr>
          <a:lstStyle/>
          <a:p>
            <a:pPr indent="-1587" lvl="1" marL="115887"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To get a list of the files in the current directory, use the </a:t>
            </a:r>
            <a:r>
              <a:rPr b="0" i="0" lang="en-US" sz="2200" u="none" cap="none" strike="noStrike">
                <a:solidFill>
                  <a:schemeClr val="dk1"/>
                </a:solidFill>
                <a:latin typeface="Courier New"/>
                <a:ea typeface="Courier New"/>
                <a:cs typeface="Courier New"/>
                <a:sym typeface="Courier New"/>
              </a:rPr>
              <a:t>Files.list() </a:t>
            </a:r>
            <a:r>
              <a:rPr b="0" i="0" lang="en-US" sz="2200" u="none" cap="none" strike="noStrike">
                <a:solidFill>
                  <a:schemeClr val="dk1"/>
                </a:solidFill>
                <a:latin typeface="Arial"/>
                <a:ea typeface="Arial"/>
                <a:cs typeface="Arial"/>
                <a:sym typeface="Arial"/>
              </a:rPr>
              <a:t>method.</a:t>
            </a:r>
            <a:endParaRPr/>
          </a:p>
        </p:txBody>
      </p:sp>
      <p:sp>
        <p:nvSpPr>
          <p:cNvPr id="3890" name="Google Shape;3890;p395"/>
          <p:cNvSpPr txBox="1"/>
          <p:nvPr/>
        </p:nvSpPr>
        <p:spPr>
          <a:xfrm>
            <a:off x="609600" y="2209800"/>
            <a:ext cx="7907400" cy="3505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class FileList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public static void main(String[] args)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try(Stream&lt;Path&gt; files = </a:t>
            </a:r>
            <a:r>
              <a:rPr b="1" i="0" lang="en-US" sz="1600" u="none">
                <a:solidFill>
                  <a:schemeClr val="dk1"/>
                </a:solidFill>
                <a:latin typeface="Courier New"/>
                <a:ea typeface="Courier New"/>
                <a:cs typeface="Courier New"/>
                <a:sym typeface="Courier New"/>
              </a:rPr>
              <a:t>Files.list</a:t>
            </a:r>
            <a:r>
              <a:rPr b="0" i="0" lang="en-US" sz="1600" u="none">
                <a:solidFill>
                  <a:schemeClr val="dk1"/>
                </a:solidFill>
                <a:latin typeface="Courier New"/>
                <a:ea typeface="Courier New"/>
                <a:cs typeface="Courier New"/>
                <a:sym typeface="Courier New"/>
              </a:rPr>
              <a:t>(Paths.get("."))){        </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files</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.forEach(line -&gt; System.out.println(line));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catch (IOException 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System.out.println("Message: " + e.getMessage());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3891" name="Google Shape;3891;p39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6" name="Shape 3896"/>
        <p:cNvGrpSpPr/>
        <p:nvPr/>
      </p:nvGrpSpPr>
      <p:grpSpPr>
        <a:xfrm>
          <a:off x="0" y="0"/>
          <a:ext cx="0" cy="0"/>
          <a:chOff x="0" y="0"/>
          <a:chExt cx="0" cy="0"/>
        </a:xfrm>
      </p:grpSpPr>
      <p:sp>
        <p:nvSpPr>
          <p:cNvPr id="3897" name="Google Shape;3897;p39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Walk the Directory Structure</a:t>
            </a:r>
            <a:endParaRPr/>
          </a:p>
        </p:txBody>
      </p:sp>
      <p:sp>
        <p:nvSpPr>
          <p:cNvPr id="3898" name="Google Shape;3898;p396"/>
          <p:cNvSpPr txBox="1"/>
          <p:nvPr>
            <p:ph idx="1" type="body"/>
          </p:nvPr>
        </p:nvSpPr>
        <p:spPr>
          <a:xfrm>
            <a:off x="609600" y="1447800"/>
            <a:ext cx="7918500" cy="1176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Files.walk()</a:t>
            </a:r>
            <a:r>
              <a:rPr b="0" i="0" lang="en-US" sz="2200" u="none" cap="none" strike="noStrike">
                <a:solidFill>
                  <a:schemeClr val="dk1"/>
                </a:solidFill>
                <a:latin typeface="Arial"/>
                <a:ea typeface="Arial"/>
                <a:cs typeface="Arial"/>
                <a:sym typeface="Arial"/>
              </a:rPr>
              <a:t> method walks a directory structure. </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3899" name="Google Shape;3899;p396"/>
          <p:cNvSpPr txBox="1"/>
          <p:nvPr/>
        </p:nvSpPr>
        <p:spPr>
          <a:xfrm>
            <a:off x="609600" y="2209800"/>
            <a:ext cx="7907400" cy="3505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class A11FileWalk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public static void main(String[] args)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try(Stream&lt;Path&gt; files = </a:t>
            </a:r>
            <a:r>
              <a:rPr b="1" i="0" lang="en-US" sz="1600" u="none">
                <a:solidFill>
                  <a:schemeClr val="dk1"/>
                </a:solidFill>
                <a:latin typeface="Courier New"/>
                <a:ea typeface="Courier New"/>
                <a:cs typeface="Courier New"/>
                <a:sym typeface="Courier New"/>
              </a:rPr>
              <a:t>Files.walk</a:t>
            </a:r>
            <a:r>
              <a:rPr b="0" i="0" lang="en-US" sz="1600" u="none">
                <a:solidFill>
                  <a:schemeClr val="dk1"/>
                </a:solidFill>
                <a:latin typeface="Courier New"/>
                <a:ea typeface="Courier New"/>
                <a:cs typeface="Courier New"/>
                <a:sym typeface="Courier New"/>
              </a:rPr>
              <a:t>(Paths.get("."))){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files</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.forEach(line -&gt; System.out.println(line));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catch (Exception 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System.out.println("Message: " + e.getMessage());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p:txBody>
      </p:sp>
      <p:sp>
        <p:nvSpPr>
          <p:cNvPr id="3900" name="Google Shape;3900;p39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5" name="Shape 3905"/>
        <p:cNvGrpSpPr/>
        <p:nvPr/>
      </p:nvGrpSpPr>
      <p:grpSpPr>
        <a:xfrm>
          <a:off x="0" y="0"/>
          <a:ext cx="0" cy="0"/>
          <a:chOff x="0" y="0"/>
          <a:chExt cx="0" cy="0"/>
        </a:xfrm>
      </p:grpSpPr>
      <p:sp>
        <p:nvSpPr>
          <p:cNvPr id="3906" name="Google Shape;3906;p39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BufferedReader File Stream</a:t>
            </a:r>
            <a:endParaRPr/>
          </a:p>
        </p:txBody>
      </p:sp>
      <p:sp>
        <p:nvSpPr>
          <p:cNvPr id="3907" name="Google Shape;3907;p397"/>
          <p:cNvSpPr txBox="1"/>
          <p:nvPr>
            <p:ph idx="1" type="body"/>
          </p:nvPr>
        </p:nvSpPr>
        <p:spPr>
          <a:xfrm>
            <a:off x="609600" y="1447800"/>
            <a:ext cx="7918500" cy="1920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new </a:t>
            </a:r>
            <a:r>
              <a:rPr b="0" i="0" lang="en-US" sz="2200" u="none">
                <a:solidFill>
                  <a:schemeClr val="dk1"/>
                </a:solidFill>
                <a:latin typeface="Courier New"/>
                <a:ea typeface="Courier New"/>
                <a:cs typeface="Courier New"/>
                <a:sym typeface="Courier New"/>
              </a:rPr>
              <a:t>lines() </a:t>
            </a:r>
            <a:r>
              <a:rPr b="0" i="0" lang="en-US" sz="2200" u="none">
                <a:solidFill>
                  <a:schemeClr val="dk1"/>
                </a:solidFill>
                <a:latin typeface="Arial"/>
                <a:ea typeface="Arial"/>
                <a:cs typeface="Arial"/>
                <a:sym typeface="Arial"/>
              </a:rPr>
              <a:t>method converts a </a:t>
            </a:r>
            <a:r>
              <a:rPr b="0" i="0" lang="en-US" sz="2200" u="none">
                <a:solidFill>
                  <a:schemeClr val="dk1"/>
                </a:solidFill>
                <a:latin typeface="Courier New"/>
                <a:ea typeface="Courier New"/>
                <a:cs typeface="Courier New"/>
                <a:sym typeface="Courier New"/>
              </a:rPr>
              <a:t>BufferedReader</a:t>
            </a:r>
            <a:r>
              <a:rPr b="0" i="0" lang="en-US" sz="2200" u="none">
                <a:solidFill>
                  <a:schemeClr val="dk1"/>
                </a:solidFill>
                <a:latin typeface="Arial"/>
                <a:ea typeface="Arial"/>
                <a:cs typeface="Arial"/>
                <a:sym typeface="Arial"/>
              </a:rPr>
              <a:t> into a stream.</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3908" name="Google Shape;3908;p397"/>
          <p:cNvSpPr txBox="1"/>
          <p:nvPr/>
        </p:nvSpPr>
        <p:spPr>
          <a:xfrm>
            <a:off x="609600" y="2209800"/>
            <a:ext cx="7907400" cy="3505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class BufferedRead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public static void main(String[] args)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try(BufferedReader bReader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new BufferedReader(new FileReader("tempest.txt"))){</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bReader.lines()</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.forEach(line -&gt;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System.out.println("Line: " + line));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catch (IOException 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System.out.println("Message: " + e.getMessage());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3909" name="Google Shape;3909;p39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4" name="Shape 3914"/>
        <p:cNvGrpSpPr/>
        <p:nvPr/>
      </p:nvGrpSpPr>
      <p:grpSpPr>
        <a:xfrm>
          <a:off x="0" y="0"/>
          <a:ext cx="0" cy="0"/>
          <a:chOff x="0" y="0"/>
          <a:chExt cx="0" cy="0"/>
        </a:xfrm>
      </p:grpSpPr>
      <p:sp>
        <p:nvSpPr>
          <p:cNvPr id="3915" name="Google Shape;3915;p39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NIO File Stream</a:t>
            </a:r>
            <a:endParaRPr/>
          </a:p>
        </p:txBody>
      </p:sp>
      <p:sp>
        <p:nvSpPr>
          <p:cNvPr id="3916" name="Google Shape;3916;p398"/>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lines() </a:t>
            </a:r>
            <a:r>
              <a:rPr b="0" i="0" lang="en-US" sz="2200" u="none" cap="none" strike="noStrike">
                <a:solidFill>
                  <a:schemeClr val="dk1"/>
                </a:solidFill>
                <a:latin typeface="Arial"/>
                <a:ea typeface="Arial"/>
                <a:cs typeface="Arial"/>
                <a:sym typeface="Arial"/>
              </a:rPr>
              <a:t>method can be called using NIO classes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3917" name="Google Shape;3917;p398"/>
          <p:cNvSpPr txBox="1"/>
          <p:nvPr/>
        </p:nvSpPr>
        <p:spPr>
          <a:xfrm>
            <a:off x="609600" y="2209800"/>
            <a:ext cx="7907400" cy="3733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class ReadNio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public static void main(String[] args)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try(Stream&lt;String&gt; lines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Files.lines(Paths.get("tempest.txt"))){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lines.forEach(line -&gt; </a:t>
            </a:r>
            <a:endParaRPr/>
          </a:p>
          <a:p>
            <a:pPr indent="0" lvl="0" marL="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System.out.println("Line: " + line));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catch (IOException 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System.out.println("Error: " + e.getMessage());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a:t>
            </a:r>
            <a:endParaRPr/>
          </a:p>
        </p:txBody>
      </p:sp>
      <p:sp>
        <p:nvSpPr>
          <p:cNvPr id="3918" name="Google Shape;3918;p39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3" name="Shape 3923"/>
        <p:cNvGrpSpPr/>
        <p:nvPr/>
      </p:nvGrpSpPr>
      <p:grpSpPr>
        <a:xfrm>
          <a:off x="0" y="0"/>
          <a:ext cx="0" cy="0"/>
          <a:chOff x="0" y="0"/>
          <a:chExt cx="0" cy="0"/>
        </a:xfrm>
      </p:grpSpPr>
      <p:sp>
        <p:nvSpPr>
          <p:cNvPr id="3924" name="Google Shape;3924;p399"/>
          <p:cNvSpPr txBox="1"/>
          <p:nvPr>
            <p:ph type="title"/>
          </p:nvPr>
        </p:nvSpPr>
        <p:spPr>
          <a:xfrm>
            <a:off x="609600" y="439737"/>
            <a:ext cx="7918500" cy="5508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Read File into </a:t>
            </a:r>
            <a:r>
              <a:rPr b="1" i="0" lang="en-US" sz="2600" u="none" cap="none" strike="noStrike">
                <a:solidFill>
                  <a:schemeClr val="dk1"/>
                </a:solidFill>
                <a:latin typeface="Courier New"/>
                <a:ea typeface="Courier New"/>
                <a:cs typeface="Courier New"/>
                <a:sym typeface="Courier New"/>
              </a:rPr>
              <a:t>ArrayList</a:t>
            </a:r>
            <a:endParaRPr/>
          </a:p>
        </p:txBody>
      </p:sp>
      <p:sp>
        <p:nvSpPr>
          <p:cNvPr id="3925" name="Google Shape;3925;p399"/>
          <p:cNvSpPr txBox="1"/>
          <p:nvPr>
            <p:ph idx="1" type="body"/>
          </p:nvPr>
        </p:nvSpPr>
        <p:spPr>
          <a:xfrm>
            <a:off x="609600" y="1219200"/>
            <a:ext cx="7918500" cy="1028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Use </a:t>
            </a:r>
            <a:r>
              <a:rPr b="0" i="0" lang="en-US" sz="2200" u="none" cap="none" strike="noStrike">
                <a:solidFill>
                  <a:schemeClr val="dk1"/>
                </a:solidFill>
                <a:latin typeface="Courier New"/>
                <a:ea typeface="Courier New"/>
                <a:cs typeface="Courier New"/>
                <a:sym typeface="Courier New"/>
              </a:rPr>
              <a:t>readAllLines()</a:t>
            </a:r>
            <a:r>
              <a:rPr b="0" i="0" lang="en-US" sz="2200" u="none" cap="none" strike="noStrike">
                <a:solidFill>
                  <a:schemeClr val="dk1"/>
                </a:solidFill>
                <a:latin typeface="Arial"/>
                <a:ea typeface="Arial"/>
                <a:cs typeface="Arial"/>
                <a:sym typeface="Arial"/>
              </a:rPr>
              <a:t> to load a file into an </a:t>
            </a:r>
            <a:r>
              <a:rPr b="0" i="0" lang="en-US" sz="2200" u="none" cap="none" strike="noStrike">
                <a:solidFill>
                  <a:schemeClr val="dk1"/>
                </a:solidFill>
                <a:latin typeface="Courier New"/>
                <a:ea typeface="Courier New"/>
                <a:cs typeface="Courier New"/>
                <a:sym typeface="Courier New"/>
              </a:rPr>
              <a:t>ArrayList</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3926" name="Google Shape;3926;p399"/>
          <p:cNvSpPr txBox="1"/>
          <p:nvPr/>
        </p:nvSpPr>
        <p:spPr>
          <a:xfrm>
            <a:off x="609600" y="1600200"/>
            <a:ext cx="7907400" cy="4572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class ReadAllNio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public static void main(String[] args)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Path file = Paths.get("tempest.txt");</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List&lt;String&gt; fileArr;</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try{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fileArr = Files.readAllLines(file);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fileArr.stream()</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.filter(line -&gt; line.contains("PROSPERO"))</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.forEach(line -&gt; System.out.println(line));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catch (IOException 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System.out.println("Message: " + e.getMessage());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   </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a:t>
            </a:r>
            <a:endParaRPr/>
          </a:p>
        </p:txBody>
      </p:sp>
      <p:sp>
        <p:nvSpPr>
          <p:cNvPr id="3927" name="Google Shape;3927;p39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2" name="Shape 3932"/>
        <p:cNvGrpSpPr/>
        <p:nvPr/>
      </p:nvGrpSpPr>
      <p:grpSpPr>
        <a:xfrm>
          <a:off x="0" y="0"/>
          <a:ext cx="0" cy="0"/>
          <a:chOff x="0" y="0"/>
          <a:chExt cx="0" cy="0"/>
        </a:xfrm>
      </p:grpSpPr>
      <p:sp>
        <p:nvSpPr>
          <p:cNvPr id="3933" name="Google Shape;3933;p40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Managing Metadata</a:t>
            </a:r>
            <a:endParaRPr/>
          </a:p>
        </p:txBody>
      </p:sp>
      <p:graphicFrame>
        <p:nvGraphicFramePr>
          <p:cNvPr id="3934" name="Google Shape;3934;p400"/>
          <p:cNvGraphicFramePr/>
          <p:nvPr/>
        </p:nvGraphicFramePr>
        <p:xfrm>
          <a:off x="609600" y="1371600"/>
          <a:ext cx="3000000" cy="3000000"/>
        </p:xfrm>
        <a:graphic>
          <a:graphicData uri="http://schemas.openxmlformats.org/drawingml/2006/table">
            <a:tbl>
              <a:tblPr>
                <a:noFill/>
                <a:tableStyleId>{A0095474-483F-4493-A76D-1D2E1571B2CC}</a:tableStyleId>
              </a:tblPr>
              <a:tblGrid>
                <a:gridCol w="2693975"/>
                <a:gridCol w="5230800"/>
              </a:tblGrid>
              <a:tr h="506400">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Method</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Explanation</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r>
              <a:tr h="3905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size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the size of the specified file in bytes</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577850">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isDirectory</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true if the specified </a:t>
                      </a:r>
                      <a:r>
                        <a:rPr b="0" i="0" lang="en-US" sz="1600" u="none" cap="none" strike="noStrike">
                          <a:solidFill>
                            <a:schemeClr val="dk1"/>
                          </a:solidFill>
                          <a:latin typeface="Courier New"/>
                          <a:ea typeface="Courier New"/>
                          <a:cs typeface="Courier New"/>
                          <a:sym typeface="Courier New"/>
                        </a:rPr>
                        <a:t>Path</a:t>
                      </a:r>
                      <a:r>
                        <a:rPr b="0" i="0" lang="en-US" sz="1600" u="none" cap="none" strike="noStrike">
                          <a:solidFill>
                            <a:schemeClr val="dk1"/>
                          </a:solidFill>
                          <a:latin typeface="Arial"/>
                          <a:ea typeface="Arial"/>
                          <a:cs typeface="Arial"/>
                          <a:sym typeface="Arial"/>
                        </a:rPr>
                        <a:t> locates a file that is a directory</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5794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isRegularFile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true if the specified </a:t>
                      </a:r>
                      <a:r>
                        <a:rPr b="0" i="0" lang="en-US" sz="1600" u="none" cap="none" strike="noStrike">
                          <a:solidFill>
                            <a:schemeClr val="dk1"/>
                          </a:solidFill>
                          <a:latin typeface="Courier New"/>
                          <a:ea typeface="Courier New"/>
                          <a:cs typeface="Courier New"/>
                          <a:sym typeface="Courier New"/>
                        </a:rPr>
                        <a:t>Path</a:t>
                      </a:r>
                      <a:r>
                        <a:rPr b="0" i="0" lang="en-US" sz="1600" u="none" cap="none" strike="noStrike">
                          <a:solidFill>
                            <a:schemeClr val="dk1"/>
                          </a:solidFill>
                          <a:latin typeface="Arial"/>
                          <a:ea typeface="Arial"/>
                          <a:cs typeface="Arial"/>
                          <a:sym typeface="Arial"/>
                        </a:rPr>
                        <a:t> locates a file that is a regular file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5794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isSymbolicLink</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true if the specified </a:t>
                      </a:r>
                      <a:r>
                        <a:rPr b="0" i="0" lang="en-US" sz="1600" u="none" cap="none" strike="noStrike">
                          <a:solidFill>
                            <a:schemeClr val="dk1"/>
                          </a:solidFill>
                          <a:latin typeface="Courier New"/>
                          <a:ea typeface="Courier New"/>
                          <a:cs typeface="Courier New"/>
                          <a:sym typeface="Courier New"/>
                        </a:rPr>
                        <a:t>Path</a:t>
                      </a:r>
                      <a:r>
                        <a:rPr b="0" i="0" lang="en-US" sz="1600" u="none" cap="none" strike="noStrike">
                          <a:solidFill>
                            <a:schemeClr val="dk1"/>
                          </a:solidFill>
                          <a:latin typeface="Arial"/>
                          <a:ea typeface="Arial"/>
                          <a:cs typeface="Arial"/>
                          <a:sym typeface="Arial"/>
                        </a:rPr>
                        <a:t> locates a file that is a symbolic link</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5794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isHidden</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true if the specified </a:t>
                      </a:r>
                      <a:r>
                        <a:rPr b="0" i="0" lang="en-US" sz="1600" u="none" cap="none" strike="noStrike">
                          <a:solidFill>
                            <a:schemeClr val="dk1"/>
                          </a:solidFill>
                          <a:latin typeface="Courier New"/>
                          <a:ea typeface="Courier New"/>
                          <a:cs typeface="Courier New"/>
                          <a:sym typeface="Courier New"/>
                        </a:rPr>
                        <a:t>Path</a:t>
                      </a:r>
                      <a:r>
                        <a:rPr b="0" i="0" lang="en-US" sz="1600" u="none" cap="none" strike="noStrike">
                          <a:solidFill>
                            <a:schemeClr val="dk1"/>
                          </a:solidFill>
                          <a:latin typeface="Arial"/>
                          <a:ea typeface="Arial"/>
                          <a:cs typeface="Arial"/>
                          <a:sym typeface="Arial"/>
                        </a:rPr>
                        <a:t> locates a file that is considered hidden by the file system</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3889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getLastModifiedTime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rowSpan="2">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or sets the specified file’s last modified time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3905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setLastModifiedTime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vMerge="1"/>
              </a:tr>
              <a:tr h="3905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getAttribute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rowSpan="2">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Returns or sets the value of a file attribute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3905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setAttribute</a:t>
                      </a:r>
                      <a:endParaRPr/>
                    </a:p>
                  </a:txBody>
                  <a:tcPr marT="0" marB="0" marR="0" marL="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vMerge="1"/>
              </a:tr>
            </a:tbl>
          </a:graphicData>
        </a:graphic>
      </p:graphicFrame>
      <p:sp>
        <p:nvSpPr>
          <p:cNvPr id="3935" name="Google Shape;3935;p40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0" name="Shape 3940"/>
        <p:cNvGrpSpPr/>
        <p:nvPr/>
      </p:nvGrpSpPr>
      <p:grpSpPr>
        <a:xfrm>
          <a:off x="0" y="0"/>
          <a:ext cx="0" cy="0"/>
          <a:chOff x="0" y="0"/>
          <a:chExt cx="0" cy="0"/>
        </a:xfrm>
      </p:grpSpPr>
      <p:sp>
        <p:nvSpPr>
          <p:cNvPr id="3941" name="Google Shape;3941;p401"/>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Symbolic Links</a:t>
            </a:r>
            <a:endParaRPr/>
          </a:p>
        </p:txBody>
      </p:sp>
      <p:grpSp>
        <p:nvGrpSpPr>
          <p:cNvPr id="3942" name="Google Shape;3942;p401"/>
          <p:cNvGrpSpPr/>
          <p:nvPr/>
        </p:nvGrpSpPr>
        <p:grpSpPr>
          <a:xfrm>
            <a:off x="725729" y="1576854"/>
            <a:ext cx="7293867" cy="3575729"/>
            <a:chOff x="0" y="0"/>
            <a:chExt cx="2147483647" cy="2147483646"/>
          </a:xfrm>
        </p:grpSpPr>
        <p:grpSp>
          <p:nvGrpSpPr>
            <p:cNvPr id="3943" name="Google Shape;3943;p401"/>
            <p:cNvGrpSpPr/>
            <p:nvPr/>
          </p:nvGrpSpPr>
          <p:grpSpPr>
            <a:xfrm>
              <a:off x="0" y="17178"/>
              <a:ext cx="1517070170" cy="2147466468"/>
              <a:chOff x="0" y="0"/>
              <a:chExt cx="2147483647" cy="2147483647"/>
            </a:xfrm>
          </p:grpSpPr>
          <p:sp>
            <p:nvSpPr>
              <p:cNvPr id="3944" name="Google Shape;3944;p401"/>
              <p:cNvSpPr/>
              <p:nvPr/>
            </p:nvSpPr>
            <p:spPr>
              <a:xfrm>
                <a:off x="725909911" y="0"/>
                <a:ext cx="622193017" cy="261511757"/>
              </a:xfrm>
              <a:prstGeom prst="roundRect">
                <a:avLst>
                  <a:gd fmla="val 16667" name="adj"/>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t>
                </a:r>
                <a:endParaRPr/>
              </a:p>
            </p:txBody>
          </p:sp>
          <p:sp>
            <p:nvSpPr>
              <p:cNvPr id="3945" name="Google Shape;3945;p401"/>
              <p:cNvSpPr/>
              <p:nvPr/>
            </p:nvSpPr>
            <p:spPr>
              <a:xfrm>
                <a:off x="733471550" y="613826071"/>
                <a:ext cx="621938746" cy="242442945"/>
              </a:xfrm>
              <a:prstGeom prst="roundRect">
                <a:avLst>
                  <a:gd fmla="val 16667" name="adj"/>
                </a:avLst>
              </a:prstGeom>
              <a:solidFill>
                <a:srgbClr val="D9D9D9"/>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home</a:t>
                </a:r>
                <a:endParaRPr/>
              </a:p>
            </p:txBody>
          </p:sp>
          <p:sp>
            <p:nvSpPr>
              <p:cNvPr id="3946" name="Google Shape;3946;p401"/>
              <p:cNvSpPr/>
              <p:nvPr/>
            </p:nvSpPr>
            <p:spPr>
              <a:xfrm>
                <a:off x="803116" y="1103898072"/>
                <a:ext cx="622193017"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clarence</a:t>
                </a:r>
                <a:endParaRPr/>
              </a:p>
            </p:txBody>
          </p:sp>
          <p:sp>
            <p:nvSpPr>
              <p:cNvPr id="3947" name="Google Shape;3947;p401"/>
              <p:cNvSpPr/>
              <p:nvPr/>
            </p:nvSpPr>
            <p:spPr>
              <a:xfrm>
                <a:off x="733298877" y="1108903368"/>
                <a:ext cx="622193017"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peter</a:t>
                </a:r>
                <a:endParaRPr/>
              </a:p>
            </p:txBody>
          </p:sp>
          <p:sp>
            <p:nvSpPr>
              <p:cNvPr id="3948" name="Google Shape;3948;p401"/>
              <p:cNvSpPr/>
              <p:nvPr/>
            </p:nvSpPr>
            <p:spPr>
              <a:xfrm>
                <a:off x="1466313228" y="1108700747"/>
                <a:ext cx="681170418" cy="242443410"/>
              </a:xfrm>
              <a:custGeom>
                <a:rect b="b" l="l" r="r" t="t"/>
                <a:pathLst>
                  <a:path extrusionOk="0" h="533638" w="2335843">
                    <a:moveTo>
                      <a:pt x="0" y="0"/>
                    </a:moveTo>
                    <a:lnTo>
                      <a:pt x="2246902" y="0"/>
                    </a:lnTo>
                    <a:lnTo>
                      <a:pt x="2335843" y="88941"/>
                    </a:lnTo>
                    <a:lnTo>
                      <a:pt x="2335843" y="533638"/>
                    </a:lnTo>
                    <a:lnTo>
                      <a:pt x="0" y="533638"/>
                    </a:lnTo>
                    <a:close/>
                  </a:path>
                </a:pathLst>
              </a:custGeom>
              <a:solidFill>
                <a:srgbClr val="FBFACE"/>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logFile</a:t>
                </a:r>
                <a:r>
                  <a:rPr b="0" i="0" lang="en-US" sz="1600" u="none">
                    <a:solidFill>
                      <a:schemeClr val="dk1"/>
                    </a:solidFill>
                    <a:latin typeface="Arial"/>
                    <a:ea typeface="Arial"/>
                    <a:cs typeface="Arial"/>
                    <a:sym typeface="Arial"/>
                  </a:rPr>
                  <a:t> (file)</a:t>
                </a:r>
                <a:endParaRPr/>
              </a:p>
            </p:txBody>
          </p:sp>
          <p:sp>
            <p:nvSpPr>
              <p:cNvPr id="3949" name="Google Shape;3949;p401"/>
              <p:cNvSpPr/>
              <p:nvPr/>
            </p:nvSpPr>
            <p:spPr>
              <a:xfrm>
                <a:off x="0" y="1524335280"/>
                <a:ext cx="622193017"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foo</a:t>
                </a:r>
                <a:endParaRPr/>
              </a:p>
            </p:txBody>
          </p:sp>
          <p:sp>
            <p:nvSpPr>
              <p:cNvPr id="3950" name="Google Shape;3950;p401"/>
              <p:cNvSpPr/>
              <p:nvPr/>
            </p:nvSpPr>
            <p:spPr>
              <a:xfrm>
                <a:off x="377760009" y="1905147838"/>
                <a:ext cx="644414196" cy="242335282"/>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bar</a:t>
                </a:r>
                <a:endParaRPr/>
              </a:p>
            </p:txBody>
          </p:sp>
          <p:sp>
            <p:nvSpPr>
              <p:cNvPr id="3951" name="Google Shape;3951;p401"/>
              <p:cNvSpPr/>
              <p:nvPr/>
            </p:nvSpPr>
            <p:spPr>
              <a:xfrm>
                <a:off x="1104618359" y="1905040690"/>
                <a:ext cx="925031238" cy="242442956"/>
              </a:xfrm>
              <a:custGeom>
                <a:rect b="b" l="l" r="r" t="t"/>
                <a:pathLst>
                  <a:path extrusionOk="0" h="533637" w="3172081">
                    <a:moveTo>
                      <a:pt x="0" y="0"/>
                    </a:moveTo>
                    <a:lnTo>
                      <a:pt x="3083140" y="0"/>
                    </a:lnTo>
                    <a:lnTo>
                      <a:pt x="3172081" y="88941"/>
                    </a:lnTo>
                    <a:lnTo>
                      <a:pt x="3172081" y="533637"/>
                    </a:lnTo>
                    <a:lnTo>
                      <a:pt x="0" y="533637"/>
                    </a:lnTo>
                    <a:close/>
                  </a:path>
                </a:pathLst>
              </a:custGeom>
              <a:solidFill>
                <a:srgbClr val="FBFACE"/>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statusReport</a:t>
                </a:r>
                <a:r>
                  <a:rPr b="0" i="0" lang="en-US" sz="1600" u="none">
                    <a:solidFill>
                      <a:schemeClr val="dk1"/>
                    </a:solidFill>
                    <a:latin typeface="Arial"/>
                    <a:ea typeface="Arial"/>
                    <a:cs typeface="Arial"/>
                    <a:sym typeface="Arial"/>
                  </a:rPr>
                  <a:t> (file)</a:t>
                </a:r>
                <a:endParaRPr/>
              </a:p>
            </p:txBody>
          </p:sp>
          <p:cxnSp>
            <p:nvCxnSpPr>
              <p:cNvPr id="3952" name="Google Shape;3952;p401"/>
              <p:cNvCxnSpPr/>
              <p:nvPr/>
            </p:nvCxnSpPr>
            <p:spPr>
              <a:xfrm>
                <a:off x="1037006383" y="261511728"/>
                <a:ext cx="7434485" cy="352314371"/>
              </a:xfrm>
              <a:prstGeom prst="straightConnector1">
                <a:avLst/>
              </a:prstGeom>
              <a:noFill/>
              <a:ln cap="flat" cmpd="sng" w="28575">
                <a:solidFill>
                  <a:schemeClr val="dk1"/>
                </a:solidFill>
                <a:prstDash val="solid"/>
                <a:miter lim="800000"/>
                <a:headEnd len="med" w="med" type="none"/>
                <a:tailEnd len="med" w="med" type="triangle"/>
              </a:ln>
            </p:spPr>
          </p:cxnSp>
          <p:cxnSp>
            <p:nvCxnSpPr>
              <p:cNvPr id="3953" name="Google Shape;3953;p401"/>
              <p:cNvCxnSpPr/>
              <p:nvPr/>
            </p:nvCxnSpPr>
            <p:spPr>
              <a:xfrm rot="5400000">
                <a:off x="963140542" y="982312970"/>
                <a:ext cx="162509742"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954" name="Google Shape;3954;p401"/>
              <p:cNvCxnSpPr/>
              <p:nvPr/>
            </p:nvCxnSpPr>
            <p:spPr>
              <a:xfrm>
                <a:off x="311096490" y="964585674"/>
                <a:ext cx="1469810495" cy="0"/>
              </a:xfrm>
              <a:prstGeom prst="straightConnector1">
                <a:avLst/>
              </a:prstGeom>
              <a:noFill/>
              <a:ln cap="flat" cmpd="sng" w="28575">
                <a:solidFill>
                  <a:schemeClr val="dk1"/>
                </a:solidFill>
                <a:prstDash val="solid"/>
                <a:miter lim="800000"/>
                <a:headEnd len="med" w="med" type="none"/>
                <a:tailEnd len="med" w="med" type="none"/>
              </a:ln>
            </p:spPr>
          </p:cxnSp>
          <p:cxnSp>
            <p:nvCxnSpPr>
              <p:cNvPr id="3955" name="Google Shape;3955;p401"/>
              <p:cNvCxnSpPr/>
              <p:nvPr/>
            </p:nvCxnSpPr>
            <p:spPr>
              <a:xfrm rot="5400000">
                <a:off x="1733952500" y="1036744836"/>
                <a:ext cx="92632599"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956" name="Google Shape;3956;p401"/>
              <p:cNvCxnSpPr/>
              <p:nvPr/>
            </p:nvCxnSpPr>
            <p:spPr>
              <a:xfrm flipH="1" rot="-5400000">
                <a:off x="270000447" y="1033616254"/>
                <a:ext cx="89420703" cy="1251180"/>
              </a:xfrm>
              <a:prstGeom prst="straightConnector1">
                <a:avLst/>
              </a:prstGeom>
              <a:noFill/>
              <a:ln cap="flat" cmpd="sng" w="28575">
                <a:solidFill>
                  <a:schemeClr val="dk1"/>
                </a:solidFill>
                <a:prstDash val="solid"/>
                <a:miter lim="800000"/>
                <a:headEnd len="med" w="med" type="none"/>
                <a:tailEnd len="med" w="med" type="triangle"/>
              </a:ln>
            </p:spPr>
          </p:cxnSp>
          <p:cxnSp>
            <p:nvCxnSpPr>
              <p:cNvPr id="3957" name="Google Shape;3957;p401"/>
              <p:cNvCxnSpPr/>
              <p:nvPr/>
            </p:nvCxnSpPr>
            <p:spPr>
              <a:xfrm rot="5400000">
                <a:off x="254339042" y="1434658212"/>
                <a:ext cx="114318619" cy="1251180"/>
              </a:xfrm>
              <a:prstGeom prst="straightConnector1">
                <a:avLst/>
              </a:prstGeom>
              <a:noFill/>
              <a:ln cap="flat" cmpd="sng" w="28575">
                <a:solidFill>
                  <a:schemeClr val="dk1"/>
                </a:solidFill>
                <a:prstDash val="solid"/>
                <a:miter lim="800000"/>
                <a:headEnd len="med" w="med" type="none"/>
                <a:tailEnd len="med" w="med" type="triangle"/>
              </a:ln>
            </p:spPr>
          </p:cxnSp>
          <p:cxnSp>
            <p:nvCxnSpPr>
              <p:cNvPr id="3958" name="Google Shape;3958;p401"/>
              <p:cNvCxnSpPr/>
              <p:nvPr/>
            </p:nvCxnSpPr>
            <p:spPr>
              <a:xfrm>
                <a:off x="707864993" y="1760830144"/>
                <a:ext cx="714290457" cy="0"/>
              </a:xfrm>
              <a:prstGeom prst="straightConnector1">
                <a:avLst/>
              </a:prstGeom>
              <a:noFill/>
              <a:ln cap="flat" cmpd="sng" w="28575">
                <a:solidFill>
                  <a:schemeClr val="dk1"/>
                </a:solidFill>
                <a:prstDash val="solid"/>
                <a:miter lim="800000"/>
                <a:headEnd len="med" w="med" type="none"/>
                <a:tailEnd len="med" w="med" type="none"/>
              </a:ln>
            </p:spPr>
          </p:cxnSp>
          <p:cxnSp>
            <p:nvCxnSpPr>
              <p:cNvPr id="3959" name="Google Shape;3959;p401"/>
              <p:cNvCxnSpPr/>
              <p:nvPr/>
            </p:nvCxnSpPr>
            <p:spPr>
              <a:xfrm rot="5400000">
                <a:off x="1371265556" y="1832988576"/>
                <a:ext cx="92633426"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960" name="Google Shape;3960;p401"/>
              <p:cNvCxnSpPr/>
              <p:nvPr/>
            </p:nvCxnSpPr>
            <p:spPr>
              <a:xfrm rot="5400000">
                <a:off x="912942987" y="1556034082"/>
                <a:ext cx="262905440" cy="721448"/>
              </a:xfrm>
              <a:prstGeom prst="straightConnector1">
                <a:avLst/>
              </a:prstGeom>
              <a:noFill/>
              <a:ln cap="flat" cmpd="sng" w="28575">
                <a:solidFill>
                  <a:schemeClr val="dk1"/>
                </a:solidFill>
                <a:prstDash val="solid"/>
                <a:miter lim="800000"/>
                <a:headEnd len="med" w="med" type="none"/>
                <a:tailEnd len="med" w="med" type="triangle"/>
              </a:ln>
            </p:spPr>
          </p:cxnSp>
          <p:cxnSp>
            <p:nvCxnSpPr>
              <p:cNvPr id="3961" name="Google Shape;3961;p401"/>
              <p:cNvCxnSpPr/>
              <p:nvPr/>
            </p:nvCxnSpPr>
            <p:spPr>
              <a:xfrm rot="5400000">
                <a:off x="666546329" y="1832989034"/>
                <a:ext cx="92633426" cy="721448"/>
              </a:xfrm>
              <a:prstGeom prst="straightConnector1">
                <a:avLst/>
              </a:prstGeom>
              <a:noFill/>
              <a:ln cap="flat" cmpd="sng" w="28575">
                <a:solidFill>
                  <a:schemeClr val="dk1"/>
                </a:solidFill>
                <a:prstDash val="solid"/>
                <a:miter lim="800000"/>
                <a:headEnd len="med" w="med" type="none"/>
                <a:tailEnd len="med" w="med" type="triangle"/>
              </a:ln>
            </p:spPr>
          </p:cxnSp>
        </p:grpSp>
        <p:sp>
          <p:nvSpPr>
            <p:cNvPr id="3962" name="Google Shape;3962;p401"/>
            <p:cNvSpPr/>
            <p:nvPr/>
          </p:nvSpPr>
          <p:spPr>
            <a:xfrm>
              <a:off x="1666260286" y="1030571830"/>
              <a:ext cx="481223360" cy="397701208"/>
            </a:xfrm>
            <a:custGeom>
              <a:rect b="b" l="l" r="r" t="t"/>
              <a:pathLst>
                <a:path extrusionOk="0" h="695227" w="1715970">
                  <a:moveTo>
                    <a:pt x="0" y="0"/>
                  </a:moveTo>
                  <a:lnTo>
                    <a:pt x="1600096" y="0"/>
                  </a:lnTo>
                  <a:lnTo>
                    <a:pt x="1715970" y="115874"/>
                  </a:lnTo>
                  <a:lnTo>
                    <a:pt x="1715970" y="695227"/>
                  </a:lnTo>
                  <a:lnTo>
                    <a:pt x="0" y="695227"/>
                  </a:lnTo>
                  <a:close/>
                </a:path>
              </a:pathLst>
            </a:custGeom>
            <a:solidFill>
              <a:srgbClr val="FBFACE"/>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homeLogFile</a:t>
              </a:r>
              <a:endParaRPr/>
            </a:p>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(file)</a:t>
              </a:r>
              <a:endParaRPr/>
            </a:p>
          </p:txBody>
        </p:sp>
        <p:sp>
          <p:nvSpPr>
            <p:cNvPr id="3963" name="Google Shape;3963;p401"/>
            <p:cNvSpPr/>
            <p:nvPr/>
          </p:nvSpPr>
          <p:spPr>
            <a:xfrm>
              <a:off x="1686226419" y="523078052"/>
              <a:ext cx="439557806" cy="242326310"/>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logs</a:t>
              </a:r>
              <a:endParaRPr/>
            </a:p>
          </p:txBody>
        </p:sp>
        <p:sp>
          <p:nvSpPr>
            <p:cNvPr id="3964" name="Google Shape;3964;p401"/>
            <p:cNvSpPr/>
            <p:nvPr/>
          </p:nvSpPr>
          <p:spPr>
            <a:xfrm>
              <a:off x="1686226419" y="0"/>
              <a:ext cx="439557806" cy="242326310"/>
            </a:xfrm>
            <a:prstGeom prst="roundRect">
              <a:avLst>
                <a:gd fmla="val 16667" name="adj"/>
              </a:avLst>
            </a:prstGeom>
            <a:solidFill>
              <a:srgbClr val="E4B9B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var</a:t>
              </a:r>
              <a:endParaRPr/>
            </a:p>
          </p:txBody>
        </p:sp>
        <p:cxnSp>
          <p:nvCxnSpPr>
            <p:cNvPr id="3965" name="Google Shape;3965;p401"/>
            <p:cNvCxnSpPr/>
            <p:nvPr/>
          </p:nvCxnSpPr>
          <p:spPr>
            <a:xfrm>
              <a:off x="1906005375" y="242326310"/>
              <a:ext cx="0" cy="280751742"/>
            </a:xfrm>
            <a:prstGeom prst="straightConnector1">
              <a:avLst/>
            </a:prstGeom>
            <a:noFill/>
            <a:ln cap="flat" cmpd="sng" w="28575">
              <a:solidFill>
                <a:schemeClr val="dk1"/>
              </a:solidFill>
              <a:prstDash val="solid"/>
              <a:miter lim="800000"/>
              <a:headEnd len="med" w="med" type="none"/>
              <a:tailEnd len="med" w="med" type="none"/>
            </a:ln>
          </p:spPr>
        </p:cxnSp>
        <p:cxnSp>
          <p:nvCxnSpPr>
            <p:cNvPr id="3966" name="Google Shape;3966;p401"/>
            <p:cNvCxnSpPr/>
            <p:nvPr/>
          </p:nvCxnSpPr>
          <p:spPr>
            <a:xfrm flipH="1" rot="-5400000">
              <a:off x="1841453860" y="897078265"/>
              <a:ext cx="130018379" cy="1867155"/>
            </a:xfrm>
            <a:prstGeom prst="straightConnector1">
              <a:avLst/>
            </a:prstGeom>
            <a:noFill/>
            <a:ln cap="flat" cmpd="sng" w="28575">
              <a:solidFill>
                <a:schemeClr val="dk1"/>
              </a:solidFill>
              <a:prstDash val="solid"/>
              <a:miter lim="800000"/>
              <a:headEnd len="med" w="med" type="none"/>
              <a:tailEnd len="med" w="med" type="none"/>
            </a:ln>
          </p:spPr>
        </p:cxnSp>
        <p:cxnSp>
          <p:nvCxnSpPr>
            <p:cNvPr id="3967" name="Google Shape;3967;p401"/>
            <p:cNvCxnSpPr/>
            <p:nvPr/>
          </p:nvCxnSpPr>
          <p:spPr>
            <a:xfrm flipH="1" rot="10800000">
              <a:off x="1517233203" y="1229544544"/>
              <a:ext cx="149124613" cy="480517"/>
            </a:xfrm>
            <a:prstGeom prst="straightConnector1">
              <a:avLst/>
            </a:prstGeom>
            <a:noFill/>
            <a:ln cap="flat" cmpd="sng" w="28575">
              <a:solidFill>
                <a:schemeClr val="dk1"/>
              </a:solidFill>
              <a:prstDash val="solid"/>
              <a:miter lim="800000"/>
              <a:headEnd len="med" w="med" type="none"/>
              <a:tailEnd len="med" w="med" type="triangle"/>
            </a:ln>
          </p:spPr>
        </p:cxnSp>
      </p:grpSp>
      <p:cxnSp>
        <p:nvCxnSpPr>
          <p:cNvPr id="3968" name="Google Shape;3968;p401"/>
          <p:cNvCxnSpPr/>
          <p:nvPr/>
        </p:nvCxnSpPr>
        <p:spPr>
          <a:xfrm flipH="1" rot="10800000">
            <a:off x="4157662" y="1866962"/>
            <a:ext cx="2617800" cy="17400"/>
          </a:xfrm>
          <a:prstGeom prst="straightConnector1">
            <a:avLst/>
          </a:prstGeom>
          <a:noFill/>
          <a:ln cap="flat" cmpd="sng" w="28575">
            <a:solidFill>
              <a:schemeClr val="dk1"/>
            </a:solidFill>
            <a:prstDash val="solid"/>
            <a:miter lim="800000"/>
            <a:headEnd len="med" w="med" type="none"/>
            <a:tailEnd len="med" w="med" type="triangle"/>
          </a:ln>
        </p:spPr>
      </p:cxnSp>
      <p:sp>
        <p:nvSpPr>
          <p:cNvPr id="3969" name="Google Shape;3969;p40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4" name="Shape 3974"/>
        <p:cNvGrpSpPr/>
        <p:nvPr/>
      </p:nvGrpSpPr>
      <p:grpSpPr>
        <a:xfrm>
          <a:off x="0" y="0"/>
          <a:ext cx="0" cy="0"/>
          <a:chOff x="0" y="0"/>
          <a:chExt cx="0" cy="0"/>
        </a:xfrm>
      </p:grpSpPr>
      <p:pic>
        <p:nvPicPr>
          <p:cNvPr descr="Duke-Summary.gif" id="3975" name="Google Shape;3975;p402"/>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3976" name="Google Shape;3976;p40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3977" name="Google Shape;3977;p402"/>
          <p:cNvSpPr txBox="1"/>
          <p:nvPr>
            <p:ph idx="1" type="body"/>
          </p:nvPr>
        </p:nvSpPr>
        <p:spPr>
          <a:xfrm>
            <a:off x="609600" y="1447800"/>
            <a:ext cx="7918500" cy="2260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Path</a:t>
            </a:r>
            <a:r>
              <a:rPr b="0" i="0" lang="en-US" sz="2200" u="none" cap="none" strike="noStrike">
                <a:solidFill>
                  <a:schemeClr val="dk1"/>
                </a:solidFill>
                <a:latin typeface="Arial"/>
                <a:ea typeface="Arial"/>
                <a:cs typeface="Arial"/>
                <a:sym typeface="Arial"/>
              </a:rPr>
              <a:t> interface to operate on file and directory paths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Files</a:t>
            </a:r>
            <a:r>
              <a:rPr b="0" i="0" lang="en-US" sz="2200" u="none" cap="none" strike="noStrike">
                <a:solidFill>
                  <a:schemeClr val="dk1"/>
                </a:solidFill>
                <a:latin typeface="Arial"/>
                <a:ea typeface="Arial"/>
                <a:cs typeface="Arial"/>
                <a:sym typeface="Arial"/>
              </a:rPr>
              <a:t> class to check, delete, copy, or move a file or directory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Stream API with NIO2</a:t>
            </a:r>
            <a:endParaRPr/>
          </a:p>
        </p:txBody>
      </p:sp>
      <p:sp>
        <p:nvSpPr>
          <p:cNvPr id="3978" name="Google Shape;3978;p40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3" name="Shape 3983"/>
        <p:cNvGrpSpPr/>
        <p:nvPr/>
      </p:nvGrpSpPr>
      <p:grpSpPr>
        <a:xfrm>
          <a:off x="0" y="0"/>
          <a:ext cx="0" cy="0"/>
          <a:chOff x="0" y="0"/>
          <a:chExt cx="0" cy="0"/>
        </a:xfrm>
      </p:grpSpPr>
      <p:sp>
        <p:nvSpPr>
          <p:cNvPr id="3984" name="Google Shape;3984;p40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Overview</a:t>
            </a:r>
            <a:br>
              <a:rPr b="1" i="0" lang="en-US" sz="2600" u="none" cap="none" strike="noStrike">
                <a:solidFill>
                  <a:schemeClr val="dk1"/>
                </a:solidFill>
                <a:latin typeface="Arial"/>
                <a:ea typeface="Arial"/>
                <a:cs typeface="Arial"/>
                <a:sym typeface="Arial"/>
              </a:rPr>
            </a:br>
            <a:endParaRPr/>
          </a:p>
        </p:txBody>
      </p:sp>
      <p:sp>
        <p:nvSpPr>
          <p:cNvPr id="3985" name="Google Shape;3985;p403"/>
          <p:cNvSpPr txBox="1"/>
          <p:nvPr>
            <p:ph idx="1" type="body"/>
          </p:nvPr>
        </p:nvSpPr>
        <p:spPr>
          <a:xfrm>
            <a:off x="609600" y="1447800"/>
            <a:ext cx="7918500" cy="1516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lang="en-US"/>
              <a:t>Lab </a:t>
            </a:r>
            <a:r>
              <a:rPr b="1" i="0" lang="en-US" sz="2200" u="none">
                <a:solidFill>
                  <a:schemeClr val="dk1"/>
                </a:solidFill>
                <a:latin typeface="Arial"/>
                <a:ea typeface="Arial"/>
                <a:cs typeface="Arial"/>
                <a:sym typeface="Arial"/>
              </a:rPr>
              <a:t>14-1: Working with Files</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practice, read text files using new features in Java 8 and the lines method.</a:t>
            </a:r>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pic>
        <p:nvPicPr>
          <p:cNvPr descr="Duke-Practise-Overview.gif" id="3986" name="Google Shape;3986;p403"/>
          <p:cNvPicPr preferRelativeResize="0"/>
          <p:nvPr/>
        </p:nvPicPr>
        <p:blipFill rotWithShape="1">
          <a:blip r:embed="rId3">
            <a:alphaModFix/>
          </a:blip>
          <a:srcRect b="0" l="0" r="0" t="0"/>
          <a:stretch/>
        </p:blipFill>
        <p:spPr>
          <a:xfrm>
            <a:off x="6705600" y="4648200"/>
            <a:ext cx="1828800" cy="1524000"/>
          </a:xfrm>
          <a:prstGeom prst="rect">
            <a:avLst/>
          </a:prstGeom>
          <a:noFill/>
          <a:ln>
            <a:noFill/>
          </a:ln>
        </p:spPr>
      </p:pic>
      <p:sp>
        <p:nvSpPr>
          <p:cNvPr id="3987" name="Google Shape;3987;p40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2" name="Shape 3992"/>
        <p:cNvGrpSpPr/>
        <p:nvPr/>
      </p:nvGrpSpPr>
      <p:grpSpPr>
        <a:xfrm>
          <a:off x="0" y="0"/>
          <a:ext cx="0" cy="0"/>
          <a:chOff x="0" y="0"/>
          <a:chExt cx="0" cy="0"/>
        </a:xfrm>
      </p:grpSpPr>
      <p:sp>
        <p:nvSpPr>
          <p:cNvPr id="3993" name="Google Shape;3993;p40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Overview</a:t>
            </a:r>
            <a:br>
              <a:rPr b="1" i="0" lang="en-US" sz="2600" u="none" cap="none" strike="noStrike">
                <a:solidFill>
                  <a:schemeClr val="dk1"/>
                </a:solidFill>
                <a:latin typeface="Arial"/>
                <a:ea typeface="Arial"/>
                <a:cs typeface="Arial"/>
                <a:sym typeface="Arial"/>
              </a:rPr>
            </a:br>
            <a:endParaRPr/>
          </a:p>
        </p:txBody>
      </p:sp>
      <p:sp>
        <p:nvSpPr>
          <p:cNvPr id="3994" name="Google Shape;3994;p404"/>
          <p:cNvSpPr txBox="1"/>
          <p:nvPr>
            <p:ph idx="1" type="body"/>
          </p:nvPr>
        </p:nvSpPr>
        <p:spPr>
          <a:xfrm>
            <a:off x="609600" y="1447800"/>
            <a:ext cx="7918500" cy="1516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1" lang="en-US"/>
              <a:t>Lab </a:t>
            </a:r>
            <a:r>
              <a:rPr b="1" i="0" lang="en-US" sz="2200" u="none">
                <a:solidFill>
                  <a:schemeClr val="dk1"/>
                </a:solidFill>
                <a:latin typeface="Arial"/>
                <a:ea typeface="Arial"/>
                <a:cs typeface="Arial"/>
                <a:sym typeface="Arial"/>
              </a:rPr>
              <a:t>14-2: Working with Directories</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practice, list directories and files using new features found in Java 8.</a:t>
            </a:r>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pic>
        <p:nvPicPr>
          <p:cNvPr descr="Duke-Practise-Overview.gif" id="3995" name="Google Shape;3995;p404"/>
          <p:cNvPicPr preferRelativeResize="0"/>
          <p:nvPr/>
        </p:nvPicPr>
        <p:blipFill rotWithShape="1">
          <a:blip r:embed="rId3">
            <a:alphaModFix/>
          </a:blip>
          <a:srcRect b="0" l="0" r="0" t="0"/>
          <a:stretch/>
        </p:blipFill>
        <p:spPr>
          <a:xfrm>
            <a:off x="6705600" y="4648200"/>
            <a:ext cx="1828800" cy="1524000"/>
          </a:xfrm>
          <a:prstGeom prst="rect">
            <a:avLst/>
          </a:prstGeom>
          <a:noFill/>
          <a:ln>
            <a:noFill/>
          </a:ln>
        </p:spPr>
      </p:pic>
      <p:sp>
        <p:nvSpPr>
          <p:cNvPr id="3996" name="Google Shape;3996;p40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4"/>
          <p:cNvSpPr txBox="1"/>
          <p:nvPr>
            <p:ph idx="1" type="body"/>
          </p:nvPr>
        </p:nvSpPr>
        <p:spPr>
          <a:xfrm>
            <a:off x="609600" y="1447800"/>
            <a:ext cx="7918500" cy="2567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 do the following:</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encapsulation in Java class design</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Model business problems by using Java classes</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Make classes immutable</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use Java subclasses</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Overload methods</a:t>
            </a:r>
            <a:endParaRPr/>
          </a:p>
        </p:txBody>
      </p:sp>
      <p:sp>
        <p:nvSpPr>
          <p:cNvPr id="457" name="Google Shape;457;p5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pic>
        <p:nvPicPr>
          <p:cNvPr descr="Duke-with-Dart.gif" id="458" name="Google Shape;458;p54"/>
          <p:cNvPicPr preferRelativeResize="0"/>
          <p:nvPr/>
        </p:nvPicPr>
        <p:blipFill rotWithShape="1">
          <a:blip r:embed="rId3">
            <a:alphaModFix/>
          </a:blip>
          <a:srcRect b="0" l="0" r="0" t="0"/>
          <a:stretch/>
        </p:blipFill>
        <p:spPr>
          <a:xfrm>
            <a:off x="4876800" y="4724400"/>
            <a:ext cx="3829050" cy="1355725"/>
          </a:xfrm>
          <a:prstGeom prst="rect">
            <a:avLst/>
          </a:prstGeom>
          <a:noFill/>
          <a:ln>
            <a:noFill/>
          </a:ln>
        </p:spPr>
      </p:pic>
      <p:sp>
        <p:nvSpPr>
          <p:cNvPr id="459" name="Google Shape;459;p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1" name="Shape 4001"/>
        <p:cNvGrpSpPr/>
        <p:nvPr/>
      </p:nvGrpSpPr>
      <p:grpSpPr>
        <a:xfrm>
          <a:off x="0" y="0"/>
          <a:ext cx="0" cy="0"/>
          <a:chOff x="0" y="0"/>
          <a:chExt cx="0" cy="0"/>
        </a:xfrm>
      </p:grpSpPr>
      <p:sp>
        <p:nvSpPr>
          <p:cNvPr id="4002" name="Google Shape;4002;p40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003" name="Google Shape;4003;p405"/>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any starting directory path, which </a:t>
            </a:r>
            <a:r>
              <a:rPr b="0" i="0" lang="en-US" sz="2200" u="none">
                <a:solidFill>
                  <a:schemeClr val="dk1"/>
                </a:solidFill>
                <a:latin typeface="Courier New"/>
                <a:ea typeface="Courier New"/>
                <a:cs typeface="Courier New"/>
                <a:sym typeface="Courier New"/>
              </a:rPr>
              <a:t>FileVisitor</a:t>
            </a:r>
            <a:r>
              <a:rPr b="0" i="0" lang="en-US" sz="2200" u="none">
                <a:solidFill>
                  <a:schemeClr val="dk1"/>
                </a:solidFill>
                <a:latin typeface="Arial"/>
                <a:ea typeface="Arial"/>
                <a:cs typeface="Arial"/>
                <a:sym typeface="Arial"/>
              </a:rPr>
              <a:t> method(s) would you use to delete a file tree?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preVisitDirectory()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postVisitDirectory()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visitFile()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visitDirectory()</a:t>
            </a:r>
            <a:endParaRPr/>
          </a:p>
        </p:txBody>
      </p:sp>
      <p:sp>
        <p:nvSpPr>
          <p:cNvPr id="4004" name="Google Shape;4004;p40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9" name="Shape 4009"/>
        <p:cNvGrpSpPr/>
        <p:nvPr/>
      </p:nvGrpSpPr>
      <p:grpSpPr>
        <a:xfrm>
          <a:off x="0" y="0"/>
          <a:ext cx="0" cy="0"/>
          <a:chOff x="0" y="0"/>
          <a:chExt cx="0" cy="0"/>
        </a:xfrm>
      </p:grpSpPr>
      <p:sp>
        <p:nvSpPr>
          <p:cNvPr id="4010" name="Google Shape;4010;p40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011" name="Google Shape;4011;p406"/>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a </a:t>
            </a:r>
            <a:r>
              <a:rPr b="0" i="0" lang="en-US" sz="2200" u="none">
                <a:solidFill>
                  <a:schemeClr val="dk1"/>
                </a:solidFill>
                <a:latin typeface="Courier New"/>
                <a:ea typeface="Courier New"/>
                <a:cs typeface="Courier New"/>
                <a:sym typeface="Courier New"/>
              </a:rPr>
              <a:t>Path</a:t>
            </a:r>
            <a:r>
              <a:rPr b="0" i="0" lang="en-US" sz="2200" u="none">
                <a:solidFill>
                  <a:schemeClr val="dk1"/>
                </a:solidFill>
                <a:latin typeface="Arial"/>
                <a:ea typeface="Arial"/>
                <a:cs typeface="Arial"/>
                <a:sym typeface="Arial"/>
              </a:rPr>
              <a:t> object with the following path: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/export/home/duke/../peter/./documents</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What </a:t>
            </a:r>
            <a:r>
              <a:rPr b="0" i="0" lang="en-US" sz="2200" u="none">
                <a:solidFill>
                  <a:schemeClr val="dk1"/>
                </a:solidFill>
                <a:latin typeface="Courier New"/>
                <a:ea typeface="Courier New"/>
                <a:cs typeface="Courier New"/>
                <a:sym typeface="Courier New"/>
              </a:rPr>
              <a:t>Path</a:t>
            </a:r>
            <a:r>
              <a:rPr b="0" i="0" lang="en-US" sz="2200" u="none">
                <a:solidFill>
                  <a:schemeClr val="dk1"/>
                </a:solidFill>
                <a:latin typeface="Arial"/>
                <a:ea typeface="Arial"/>
                <a:cs typeface="Arial"/>
                <a:sym typeface="Arial"/>
              </a:rPr>
              <a:t> method would remove the redundant elements?</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normalize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relativize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resolve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toAbsolutePath</a:t>
            </a:r>
            <a:endParaRPr/>
          </a:p>
        </p:txBody>
      </p:sp>
      <p:sp>
        <p:nvSpPr>
          <p:cNvPr id="4012" name="Google Shape;4012;p40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7" name="Shape 4017"/>
        <p:cNvGrpSpPr/>
        <p:nvPr/>
      </p:nvGrpSpPr>
      <p:grpSpPr>
        <a:xfrm>
          <a:off x="0" y="0"/>
          <a:ext cx="0" cy="0"/>
          <a:chOff x="0" y="0"/>
          <a:chExt cx="0" cy="0"/>
        </a:xfrm>
      </p:grpSpPr>
      <p:sp>
        <p:nvSpPr>
          <p:cNvPr id="4018" name="Google Shape;4018;p407"/>
          <p:cNvSpPr txBox="1"/>
          <p:nvPr/>
        </p:nvSpPr>
        <p:spPr>
          <a:xfrm>
            <a:off x="533400" y="1828800"/>
            <a:ext cx="8001000" cy="91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19" name="Google Shape;4019;p40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020" name="Google Shape;4020;p407"/>
          <p:cNvSpPr txBox="1"/>
          <p:nvPr>
            <p:ph idx="1" type="body"/>
          </p:nvPr>
        </p:nvSpPr>
        <p:spPr>
          <a:xfrm>
            <a:off x="609600" y="1447800"/>
            <a:ext cx="7918500" cy="4365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the following fragment: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Path p1 = Paths.get("/export/home/peter");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Path p2 = Paths.get("/export/home/peter2");</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Files.move(p1, p2, StandardCopyOption.REPLACE_EXISTING);</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If the </a:t>
            </a:r>
            <a:r>
              <a:rPr b="0" i="0" lang="en-US" sz="2200" u="none">
                <a:solidFill>
                  <a:schemeClr val="dk1"/>
                </a:solidFill>
                <a:latin typeface="Courier New"/>
                <a:ea typeface="Courier New"/>
                <a:cs typeface="Courier New"/>
                <a:sym typeface="Courier New"/>
              </a:rPr>
              <a:t>peter2</a:t>
            </a:r>
            <a:r>
              <a:rPr b="0" i="0" lang="en-US" sz="2200" u="none">
                <a:solidFill>
                  <a:schemeClr val="dk1"/>
                </a:solidFill>
                <a:latin typeface="Arial"/>
                <a:ea typeface="Arial"/>
                <a:cs typeface="Arial"/>
                <a:sym typeface="Arial"/>
              </a:rPr>
              <a:t> directory does not exist, and the </a:t>
            </a:r>
            <a:r>
              <a:rPr b="0" i="0" lang="en-US" sz="2200" u="none">
                <a:solidFill>
                  <a:schemeClr val="dk1"/>
                </a:solidFill>
                <a:latin typeface="Courier New"/>
                <a:ea typeface="Courier New"/>
                <a:cs typeface="Courier New"/>
                <a:sym typeface="Courier New"/>
              </a:rPr>
              <a:t>peter</a:t>
            </a:r>
            <a:r>
              <a:rPr b="0" i="0" lang="en-US" sz="2200" u="none">
                <a:solidFill>
                  <a:schemeClr val="dk1"/>
                </a:solidFill>
                <a:latin typeface="Arial"/>
                <a:ea typeface="Arial"/>
                <a:cs typeface="Arial"/>
                <a:sym typeface="Arial"/>
              </a:rPr>
              <a:t> directory is populated with subfolders and files, what is the result?</a:t>
            </a:r>
            <a:endParaRPr/>
          </a:p>
          <a:p>
            <a:pPr indent="-460375" lvl="1" marL="574675" marR="0" rtl="0" algn="l">
              <a:lnSpc>
                <a:spcPct val="100000"/>
              </a:lnSpc>
              <a:spcBef>
                <a:spcPts val="440"/>
              </a:spcBef>
              <a:spcAft>
                <a:spcPts val="0"/>
              </a:spcAft>
              <a:buClr>
                <a:schemeClr val="accent2"/>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DirectoryNotEmptyException</a:t>
            </a:r>
            <a:endParaRPr/>
          </a:p>
          <a:p>
            <a:pPr indent="-460375" lvl="1" marL="574675" marR="0" rtl="0" algn="l">
              <a:lnSpc>
                <a:spcPct val="100000"/>
              </a:lnSpc>
              <a:spcBef>
                <a:spcPts val="440"/>
              </a:spcBef>
              <a:spcAft>
                <a:spcPts val="0"/>
              </a:spcAft>
              <a:buClr>
                <a:schemeClr val="accent2"/>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NotDirectoryException</a:t>
            </a:r>
            <a:endParaRPr/>
          </a:p>
          <a:p>
            <a:pPr indent="-460375" lvl="1" marL="574675" marR="0" rtl="0" algn="l">
              <a:lnSpc>
                <a:spcPct val="100000"/>
              </a:lnSpc>
              <a:spcBef>
                <a:spcPts val="440"/>
              </a:spcBef>
              <a:spcAft>
                <a:spcPts val="0"/>
              </a:spcAft>
              <a:buClr>
                <a:schemeClr val="accent2"/>
              </a:buClr>
              <a:buSzPts val="2200"/>
              <a:buFont typeface="Arial"/>
              <a:buAutoNum type="alphaLcPeriod"/>
            </a:pPr>
            <a:r>
              <a:rPr b="0" i="0" lang="en-US" sz="2200" u="none" cap="none" strike="noStrike">
                <a:solidFill>
                  <a:schemeClr val="dk1"/>
                </a:solidFill>
                <a:latin typeface="Arial"/>
                <a:ea typeface="Arial"/>
                <a:cs typeface="Arial"/>
                <a:sym typeface="Arial"/>
              </a:rPr>
              <a:t>Directory </a:t>
            </a:r>
            <a:r>
              <a:rPr b="0" i="0" lang="en-US" sz="2200" u="none" cap="none" strike="noStrike">
                <a:solidFill>
                  <a:schemeClr val="dk1"/>
                </a:solidFill>
                <a:latin typeface="Courier New"/>
                <a:ea typeface="Courier New"/>
                <a:cs typeface="Courier New"/>
                <a:sym typeface="Courier New"/>
              </a:rPr>
              <a:t>peter2</a:t>
            </a:r>
            <a:r>
              <a:rPr b="0" i="0" lang="en-US" sz="2200" u="none" cap="none" strike="noStrike">
                <a:solidFill>
                  <a:schemeClr val="dk1"/>
                </a:solidFill>
                <a:latin typeface="Arial"/>
                <a:ea typeface="Arial"/>
                <a:cs typeface="Arial"/>
                <a:sym typeface="Arial"/>
              </a:rPr>
              <a:t> is created.</a:t>
            </a:r>
            <a:endParaRPr/>
          </a:p>
          <a:p>
            <a:pPr indent="-460375" lvl="1" marL="574675" marR="0" rtl="0" algn="l">
              <a:lnSpc>
                <a:spcPct val="100000"/>
              </a:lnSpc>
              <a:spcBef>
                <a:spcPts val="440"/>
              </a:spcBef>
              <a:spcAft>
                <a:spcPts val="0"/>
              </a:spcAft>
              <a:buClr>
                <a:schemeClr val="accent2"/>
              </a:buClr>
              <a:buSzPts val="2200"/>
              <a:buFont typeface="Arial"/>
              <a:buAutoNum type="alphaLcPeriod"/>
            </a:pPr>
            <a:r>
              <a:rPr b="0" i="0" lang="en-US" sz="2200" u="none" cap="none" strike="noStrike">
                <a:solidFill>
                  <a:schemeClr val="dk1"/>
                </a:solidFill>
                <a:latin typeface="Arial"/>
                <a:ea typeface="Arial"/>
                <a:cs typeface="Arial"/>
                <a:sym typeface="Arial"/>
              </a:rPr>
              <a:t>Directory </a:t>
            </a:r>
            <a:r>
              <a:rPr b="0" i="0" lang="en-US" sz="2200" u="none" cap="none" strike="noStrike">
                <a:solidFill>
                  <a:schemeClr val="dk1"/>
                </a:solidFill>
                <a:latin typeface="Courier New"/>
                <a:ea typeface="Courier New"/>
                <a:cs typeface="Courier New"/>
                <a:sym typeface="Courier New"/>
              </a:rPr>
              <a:t>peter</a:t>
            </a:r>
            <a:r>
              <a:rPr b="0" i="0" lang="en-US" sz="2200" u="none" cap="none" strike="noStrike">
                <a:solidFill>
                  <a:schemeClr val="dk1"/>
                </a:solidFill>
                <a:latin typeface="Arial"/>
                <a:ea typeface="Arial"/>
                <a:cs typeface="Arial"/>
                <a:sym typeface="Arial"/>
              </a:rPr>
              <a:t> is copied to </a:t>
            </a:r>
            <a:r>
              <a:rPr b="0" i="0" lang="en-US" sz="2200" u="none" cap="none" strike="noStrike">
                <a:solidFill>
                  <a:schemeClr val="dk1"/>
                </a:solidFill>
                <a:latin typeface="Courier New"/>
                <a:ea typeface="Courier New"/>
                <a:cs typeface="Courier New"/>
                <a:sym typeface="Courier New"/>
              </a:rPr>
              <a:t>peter2</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chemeClr val="accent2"/>
              </a:buClr>
              <a:buSzPts val="2200"/>
              <a:buFont typeface="Arial"/>
              <a:buAutoNum type="alphaLcPeriod"/>
            </a:pPr>
            <a:r>
              <a:rPr b="0" i="0" lang="en-US" sz="2200" u="none" cap="none" strike="noStrike">
                <a:solidFill>
                  <a:schemeClr val="dk1"/>
                </a:solidFill>
                <a:latin typeface="Arial"/>
                <a:ea typeface="Arial"/>
                <a:cs typeface="Arial"/>
                <a:sym typeface="Arial"/>
              </a:rPr>
              <a:t>Directory </a:t>
            </a:r>
            <a:r>
              <a:rPr b="0" i="0" lang="en-US" sz="2200" u="none" cap="none" strike="noStrike">
                <a:solidFill>
                  <a:schemeClr val="dk1"/>
                </a:solidFill>
                <a:latin typeface="Courier New"/>
                <a:ea typeface="Courier New"/>
                <a:cs typeface="Courier New"/>
                <a:sym typeface="Courier New"/>
              </a:rPr>
              <a:t>peter2</a:t>
            </a:r>
            <a:r>
              <a:rPr b="0" i="0" lang="en-US" sz="2200" u="none" cap="none" strike="noStrike">
                <a:solidFill>
                  <a:schemeClr val="dk1"/>
                </a:solidFill>
                <a:latin typeface="Arial"/>
                <a:ea typeface="Arial"/>
                <a:cs typeface="Arial"/>
                <a:sym typeface="Arial"/>
              </a:rPr>
              <a:t> is created and populated with files and directories from </a:t>
            </a:r>
            <a:r>
              <a:rPr b="0" i="0" lang="en-US" sz="2200" u="none" cap="none" strike="noStrike">
                <a:solidFill>
                  <a:schemeClr val="dk1"/>
                </a:solidFill>
                <a:latin typeface="Courier New"/>
                <a:ea typeface="Courier New"/>
                <a:cs typeface="Courier New"/>
                <a:sym typeface="Courier New"/>
              </a:rPr>
              <a:t>peter</a:t>
            </a:r>
            <a:r>
              <a:rPr b="0" i="0" lang="en-US" sz="2200" u="none" cap="none" strike="noStrike">
                <a:solidFill>
                  <a:schemeClr val="dk1"/>
                </a:solidFill>
                <a:latin typeface="Arial"/>
                <a:ea typeface="Arial"/>
                <a:cs typeface="Arial"/>
                <a:sym typeface="Arial"/>
              </a:rPr>
              <a:t>.</a:t>
            </a:r>
            <a:endParaRPr/>
          </a:p>
        </p:txBody>
      </p:sp>
      <p:sp>
        <p:nvSpPr>
          <p:cNvPr id="4021" name="Google Shape;4021;p40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6" name="Shape 4026"/>
        <p:cNvGrpSpPr/>
        <p:nvPr/>
      </p:nvGrpSpPr>
      <p:grpSpPr>
        <a:xfrm>
          <a:off x="0" y="0"/>
          <a:ext cx="0" cy="0"/>
          <a:chOff x="0" y="0"/>
          <a:chExt cx="0" cy="0"/>
        </a:xfrm>
      </p:grpSpPr>
      <p:sp>
        <p:nvSpPr>
          <p:cNvPr id="4027" name="Google Shape;4027;p408"/>
          <p:cNvSpPr txBox="1"/>
          <p:nvPr/>
        </p:nvSpPr>
        <p:spPr>
          <a:xfrm>
            <a:off x="533400" y="1828800"/>
            <a:ext cx="8001000" cy="91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28" name="Google Shape;4028;p40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029" name="Google Shape;4029;p408"/>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this fragment: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Path source = Paths.get(args[0]);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Path target = Paths.get(args[1]);</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Files.copy(source, target);</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Assuming </a:t>
            </a:r>
            <a:r>
              <a:rPr b="0" i="0" lang="en-US" sz="2200" u="none">
                <a:solidFill>
                  <a:schemeClr val="dk1"/>
                </a:solidFill>
                <a:latin typeface="Courier New"/>
                <a:ea typeface="Courier New"/>
                <a:cs typeface="Courier New"/>
                <a:sym typeface="Courier New"/>
              </a:rPr>
              <a:t>source</a:t>
            </a:r>
            <a:r>
              <a:rPr b="0" i="0" lang="en-US" sz="2200" u="none">
                <a:solidFill>
                  <a:schemeClr val="dk1"/>
                </a:solidFill>
                <a:latin typeface="Arial"/>
                <a:ea typeface="Arial"/>
                <a:cs typeface="Arial"/>
                <a:sym typeface="Arial"/>
              </a:rPr>
              <a:t> and </a:t>
            </a:r>
            <a:r>
              <a:rPr b="0" i="0" lang="en-US" sz="2200" u="none">
                <a:solidFill>
                  <a:schemeClr val="dk1"/>
                </a:solidFill>
                <a:latin typeface="Courier New"/>
                <a:ea typeface="Courier New"/>
                <a:cs typeface="Courier New"/>
                <a:sym typeface="Courier New"/>
              </a:rPr>
              <a:t>target</a:t>
            </a:r>
            <a:r>
              <a:rPr b="0" i="0" lang="en-US" sz="2200" u="none">
                <a:solidFill>
                  <a:schemeClr val="dk1"/>
                </a:solidFill>
                <a:latin typeface="Arial"/>
                <a:ea typeface="Arial"/>
                <a:cs typeface="Arial"/>
                <a:sym typeface="Arial"/>
              </a:rPr>
              <a:t> are not directories, how can you prevent this copy operation from generating </a:t>
            </a:r>
            <a:r>
              <a:rPr b="0" i="0" lang="en-US" sz="2200" u="none">
                <a:solidFill>
                  <a:schemeClr val="dk1"/>
                </a:solidFill>
                <a:latin typeface="Courier New"/>
                <a:ea typeface="Courier New"/>
                <a:cs typeface="Courier New"/>
                <a:sym typeface="Courier New"/>
              </a:rPr>
              <a:t>FileAlreadyExistsException</a:t>
            </a:r>
            <a:r>
              <a:rPr b="0" i="0" lang="en-US" sz="2200" u="none">
                <a:solidFill>
                  <a:schemeClr val="dk1"/>
                </a:solidFill>
                <a:latin typeface="Arial"/>
                <a:ea typeface="Arial"/>
                <a:cs typeface="Arial"/>
                <a:sym typeface="Arial"/>
              </a:rPr>
              <a: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Delete the </a:t>
            </a:r>
            <a:r>
              <a:rPr b="0" i="0" lang="en-US" sz="2200" u="none" cap="none" strike="noStrike">
                <a:solidFill>
                  <a:schemeClr val="dk1"/>
                </a:solidFill>
                <a:latin typeface="Courier New"/>
                <a:ea typeface="Courier New"/>
                <a:cs typeface="Courier New"/>
                <a:sym typeface="Courier New"/>
              </a:rPr>
              <a:t>target</a:t>
            </a:r>
            <a:r>
              <a:rPr b="0" i="0" lang="en-US" sz="2200" u="none" cap="none" strike="noStrike">
                <a:solidFill>
                  <a:schemeClr val="dk1"/>
                </a:solidFill>
                <a:latin typeface="Arial"/>
                <a:ea typeface="Arial"/>
                <a:cs typeface="Arial"/>
                <a:sym typeface="Arial"/>
              </a:rPr>
              <a:t> file before the copy.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move</a:t>
            </a:r>
            <a:r>
              <a:rPr b="0" i="0" lang="en-US" sz="2200" u="none" cap="none" strike="noStrike">
                <a:solidFill>
                  <a:schemeClr val="dk1"/>
                </a:solidFill>
                <a:latin typeface="Arial"/>
                <a:ea typeface="Arial"/>
                <a:cs typeface="Arial"/>
                <a:sym typeface="Arial"/>
              </a:rPr>
              <a:t> method instead.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copyExisting</a:t>
            </a:r>
            <a:r>
              <a:rPr b="0" i="0" lang="en-US" sz="2200" u="none" cap="none" strike="noStrike">
                <a:solidFill>
                  <a:schemeClr val="dk1"/>
                </a:solidFill>
                <a:latin typeface="Arial"/>
                <a:ea typeface="Arial"/>
                <a:cs typeface="Arial"/>
                <a:sym typeface="Arial"/>
              </a:rPr>
              <a:t> method instead.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Add the </a:t>
            </a:r>
            <a:r>
              <a:rPr b="0" i="0" lang="en-US" sz="2200" u="none" cap="none" strike="noStrike">
                <a:solidFill>
                  <a:schemeClr val="dk1"/>
                </a:solidFill>
                <a:latin typeface="Courier New"/>
                <a:ea typeface="Courier New"/>
                <a:cs typeface="Courier New"/>
                <a:sym typeface="Courier New"/>
              </a:rPr>
              <a:t>REPLACE_EXISTING</a:t>
            </a:r>
            <a:r>
              <a:rPr b="0" i="0" lang="en-US" sz="2200" u="none" cap="none" strike="noStrike">
                <a:solidFill>
                  <a:schemeClr val="dk1"/>
                </a:solidFill>
                <a:latin typeface="Arial"/>
                <a:ea typeface="Arial"/>
                <a:cs typeface="Arial"/>
                <a:sym typeface="Arial"/>
              </a:rPr>
              <a:t> option to the method.</a:t>
            </a:r>
            <a:endParaRPr/>
          </a:p>
        </p:txBody>
      </p:sp>
      <p:sp>
        <p:nvSpPr>
          <p:cNvPr id="4030" name="Google Shape;4030;p40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5" name="Shape 4035"/>
        <p:cNvGrpSpPr/>
        <p:nvPr/>
      </p:nvGrpSpPr>
      <p:grpSpPr>
        <a:xfrm>
          <a:off x="0" y="0"/>
          <a:ext cx="0" cy="0"/>
          <a:chOff x="0" y="0"/>
          <a:chExt cx="0" cy="0"/>
        </a:xfrm>
      </p:grpSpPr>
      <p:sp>
        <p:nvSpPr>
          <p:cNvPr id="4036" name="Google Shape;4036;p40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037" name="Google Shape;4037;p409"/>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copy, move, or open a file or directory using NIO.2, you must first create an instance of:</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Path</a:t>
            </a:r>
            <a:endParaRPr b="0" i="0" sz="2200" u="none" cap="none" strike="noStrik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Files</a:t>
            </a:r>
            <a:endParaRPr b="0" i="0" sz="2200" u="none" cap="none" strike="noStrike">
              <a:solidFill>
                <a:schemeClr val="dk1"/>
              </a:solidFill>
              <a:latin typeface="Arial"/>
              <a:ea typeface="Arial"/>
              <a:cs typeface="Arial"/>
              <a:sym typeface="Arial"/>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FileSystem</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Channel</a:t>
            </a:r>
            <a:endParaRPr/>
          </a:p>
        </p:txBody>
      </p:sp>
      <p:sp>
        <p:nvSpPr>
          <p:cNvPr id="4038" name="Google Shape;4038;p40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2" name="Shape 4042"/>
        <p:cNvGrpSpPr/>
        <p:nvPr/>
      </p:nvGrpSpPr>
      <p:grpSpPr>
        <a:xfrm>
          <a:off x="0" y="0"/>
          <a:ext cx="0" cy="0"/>
          <a:chOff x="0" y="0"/>
          <a:chExt cx="0" cy="0"/>
        </a:xfrm>
      </p:grpSpPr>
      <p:sp>
        <p:nvSpPr>
          <p:cNvPr id="4043" name="Google Shape;4043;p410"/>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Concurrency</a:t>
            </a:r>
            <a:endParaRPr/>
          </a:p>
        </p:txBody>
      </p:sp>
      <p:cxnSp>
        <p:nvCxnSpPr>
          <p:cNvPr id="4044" name="Google Shape;4044;p410"/>
          <p:cNvCxnSpPr/>
          <p:nvPr/>
        </p:nvCxnSpPr>
        <p:spPr>
          <a:xfrm>
            <a:off x="1828800" y="4495800"/>
            <a:ext cx="990600" cy="0"/>
          </a:xfrm>
          <a:prstGeom prst="straightConnector1">
            <a:avLst/>
          </a:prstGeom>
          <a:noFill/>
          <a:ln>
            <a:noFill/>
          </a:ln>
        </p:spPr>
      </p:cxn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9" name="Shape 4049"/>
        <p:cNvGrpSpPr/>
        <p:nvPr/>
      </p:nvGrpSpPr>
      <p:grpSpPr>
        <a:xfrm>
          <a:off x="0" y="0"/>
          <a:ext cx="0" cy="0"/>
          <a:chOff x="0" y="0"/>
          <a:chExt cx="0" cy="0"/>
        </a:xfrm>
      </p:grpSpPr>
      <p:pic>
        <p:nvPicPr>
          <p:cNvPr descr="Duke-with-Dart.gif" id="4050" name="Google Shape;4050;p411"/>
          <p:cNvPicPr preferRelativeResize="0"/>
          <p:nvPr/>
        </p:nvPicPr>
        <p:blipFill rotWithShape="1">
          <a:blip r:embed="rId3">
            <a:alphaModFix/>
          </a:blip>
          <a:srcRect b="0" l="0" r="0" t="0"/>
          <a:stretch/>
        </p:blipFill>
        <p:spPr>
          <a:xfrm>
            <a:off x="5737225" y="5181600"/>
            <a:ext cx="2968625" cy="1050925"/>
          </a:xfrm>
          <a:prstGeom prst="rect">
            <a:avLst/>
          </a:prstGeom>
          <a:noFill/>
          <a:ln>
            <a:noFill/>
          </a:ln>
        </p:spPr>
      </p:pic>
      <p:sp>
        <p:nvSpPr>
          <p:cNvPr id="4051" name="Google Shape;4051;p41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4052" name="Google Shape;4052;p411"/>
          <p:cNvSpPr txBox="1"/>
          <p:nvPr>
            <p:ph idx="1" type="body"/>
          </p:nvPr>
        </p:nvSpPr>
        <p:spPr>
          <a:xfrm>
            <a:off x="609600" y="1447800"/>
            <a:ext cx="7918500" cy="3546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operating system task scheduling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worker threads using </a:t>
            </a:r>
            <a:r>
              <a:rPr b="0" i="0" lang="en-US" sz="2200" u="none" cap="none" strike="noStrike">
                <a:solidFill>
                  <a:schemeClr val="dk1"/>
                </a:solidFill>
                <a:latin typeface="Courier New"/>
                <a:ea typeface="Courier New"/>
                <a:cs typeface="Courier New"/>
                <a:sym typeface="Courier New"/>
              </a:rPr>
              <a:t>Runnable</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Callable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an </a:t>
            </a:r>
            <a:r>
              <a:rPr b="0" i="0" lang="en-US" sz="2200" u="none" cap="none" strike="noStrike">
                <a:solidFill>
                  <a:schemeClr val="dk1"/>
                </a:solidFill>
                <a:latin typeface="Courier New"/>
                <a:ea typeface="Courier New"/>
                <a:cs typeface="Courier New"/>
                <a:sym typeface="Courier New"/>
              </a:rPr>
              <a:t>ExecutorService</a:t>
            </a:r>
            <a:r>
              <a:rPr b="0" i="0" lang="en-US" sz="2200" u="none" cap="none" strike="noStrike">
                <a:solidFill>
                  <a:schemeClr val="dk1"/>
                </a:solidFill>
                <a:latin typeface="Arial"/>
                <a:ea typeface="Arial"/>
                <a:cs typeface="Arial"/>
                <a:sym typeface="Arial"/>
              </a:rPr>
              <a:t> to concurrently execute tasks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Identify potential threading problems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t>
            </a:r>
            <a:r>
              <a:rPr b="0" i="0" lang="en-US" sz="2200" u="none" cap="none" strike="noStrike">
                <a:solidFill>
                  <a:schemeClr val="dk1"/>
                </a:solidFill>
                <a:latin typeface="Courier New"/>
                <a:ea typeface="Courier New"/>
                <a:cs typeface="Courier New"/>
                <a:sym typeface="Courier New"/>
              </a:rPr>
              <a:t>synchronized</a:t>
            </a:r>
            <a:r>
              <a:rPr b="0" i="0" lang="en-US" sz="2200" u="none" cap="none" strike="noStrike">
                <a:solidFill>
                  <a:schemeClr val="dk1"/>
                </a:solidFill>
                <a:latin typeface="Arial"/>
                <a:ea typeface="Arial"/>
                <a:cs typeface="Arial"/>
                <a:sym typeface="Arial"/>
              </a:rPr>
              <a:t> and concurrent atomic to manage atomicity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monitor locks to control the order of thread execution</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java.util.concurrent</a:t>
            </a:r>
            <a:r>
              <a:rPr b="0" i="0" lang="en-US" sz="2200" u="none" cap="none" strike="noStrike">
                <a:solidFill>
                  <a:schemeClr val="dk1"/>
                </a:solidFill>
                <a:latin typeface="Arial"/>
                <a:ea typeface="Arial"/>
                <a:cs typeface="Arial"/>
                <a:sym typeface="Arial"/>
              </a:rPr>
              <a:t> collections</a:t>
            </a:r>
            <a:endParaRPr/>
          </a:p>
        </p:txBody>
      </p:sp>
      <p:sp>
        <p:nvSpPr>
          <p:cNvPr id="4053" name="Google Shape;4053;p4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8" name="Shape 4058"/>
        <p:cNvGrpSpPr/>
        <p:nvPr/>
      </p:nvGrpSpPr>
      <p:grpSpPr>
        <a:xfrm>
          <a:off x="0" y="0"/>
          <a:ext cx="0" cy="0"/>
          <a:chOff x="0" y="0"/>
          <a:chExt cx="0" cy="0"/>
        </a:xfrm>
      </p:grpSpPr>
      <p:sp>
        <p:nvSpPr>
          <p:cNvPr id="4059" name="Google Shape;4059;p41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Task Scheduling</a:t>
            </a:r>
            <a:endParaRPr/>
          </a:p>
        </p:txBody>
      </p:sp>
      <p:sp>
        <p:nvSpPr>
          <p:cNvPr id="4060" name="Google Shape;4060;p412"/>
          <p:cNvSpPr txBox="1"/>
          <p:nvPr>
            <p:ph idx="1" type="body"/>
          </p:nvPr>
        </p:nvSpPr>
        <p:spPr>
          <a:xfrm>
            <a:off x="609600" y="1447800"/>
            <a:ext cx="7918500" cy="3546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Modern operating systems use preemptive multitasking to allocate CPU time to applications. There are two types of tasks that can be scheduled for execution:</a:t>
            </a:r>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Processes:</a:t>
            </a:r>
            <a:r>
              <a:rPr b="0" i="0" lang="en-US" sz="2200" u="none" cap="none" strike="noStrike">
                <a:solidFill>
                  <a:schemeClr val="dk1"/>
                </a:solidFill>
                <a:latin typeface="Arial"/>
                <a:ea typeface="Arial"/>
                <a:cs typeface="Arial"/>
                <a:sym typeface="Arial"/>
              </a:rPr>
              <a:t> A process is an area of memory that contains both code and data. A process has a thread of execution that is scheduled to receive CPU time slices.</a:t>
            </a:r>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Thread:</a:t>
            </a:r>
            <a:r>
              <a:rPr b="0" i="0" lang="en-US" sz="2200" u="none" cap="none" strike="noStrike">
                <a:solidFill>
                  <a:schemeClr val="dk1"/>
                </a:solidFill>
                <a:latin typeface="Arial"/>
                <a:ea typeface="Arial"/>
                <a:cs typeface="Arial"/>
                <a:sym typeface="Arial"/>
              </a:rPr>
              <a:t> A thread is a scheduled execution of a process. Concurrent threads are possible. All threads for a process share the same data memory but may be following different paths through a code section.</a:t>
            </a:r>
            <a:endParaRPr/>
          </a:p>
        </p:txBody>
      </p:sp>
      <p:sp>
        <p:nvSpPr>
          <p:cNvPr id="4061" name="Google Shape;4061;p41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6" name="Shape 4066"/>
        <p:cNvGrpSpPr/>
        <p:nvPr/>
      </p:nvGrpSpPr>
      <p:grpSpPr>
        <a:xfrm>
          <a:off x="0" y="0"/>
          <a:ext cx="0" cy="0"/>
          <a:chOff x="0" y="0"/>
          <a:chExt cx="0" cy="0"/>
        </a:xfrm>
      </p:grpSpPr>
      <p:sp>
        <p:nvSpPr>
          <p:cNvPr id="4067" name="Google Shape;4067;p41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Legacy </a:t>
            </a:r>
            <a:r>
              <a:rPr b="1" i="0" lang="en-US" sz="2600" u="none" cap="none" strike="noStrike">
                <a:solidFill>
                  <a:schemeClr val="dk1"/>
                </a:solidFill>
                <a:latin typeface="Courier New"/>
                <a:ea typeface="Courier New"/>
                <a:cs typeface="Courier New"/>
                <a:sym typeface="Courier New"/>
              </a:rPr>
              <a:t>Thread</a:t>
            </a:r>
            <a:r>
              <a:rPr b="1" i="0" lang="en-US" sz="2600" u="none" cap="none" strike="noStrike">
                <a:solidFill>
                  <a:schemeClr val="dk1"/>
                </a:solidFill>
                <a:latin typeface="Arial"/>
                <a:ea typeface="Arial"/>
                <a:cs typeface="Arial"/>
                <a:sym typeface="Arial"/>
              </a:rPr>
              <a:t> and </a:t>
            </a:r>
            <a:r>
              <a:rPr b="1" i="0" lang="en-US" sz="2600" u="none" cap="none" strike="noStrike">
                <a:solidFill>
                  <a:schemeClr val="dk1"/>
                </a:solidFill>
                <a:latin typeface="Courier New"/>
                <a:ea typeface="Courier New"/>
                <a:cs typeface="Courier New"/>
                <a:sym typeface="Courier New"/>
              </a:rPr>
              <a:t>Runnable</a:t>
            </a:r>
            <a:endParaRPr/>
          </a:p>
        </p:txBody>
      </p:sp>
      <p:sp>
        <p:nvSpPr>
          <p:cNvPr id="4068" name="Google Shape;4068;p413"/>
          <p:cNvSpPr txBox="1"/>
          <p:nvPr>
            <p:ph idx="1" type="body"/>
          </p:nvPr>
        </p:nvSpPr>
        <p:spPr>
          <a:xfrm>
            <a:off x="609600" y="1447800"/>
            <a:ext cx="7918500" cy="3368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Prior to Java 5, the </a:t>
            </a:r>
            <a:r>
              <a:rPr b="0" i="0" lang="en-US" sz="2200" u="none" cap="none" strike="noStrike">
                <a:solidFill>
                  <a:schemeClr val="dk1"/>
                </a:solidFill>
                <a:latin typeface="Courier New"/>
                <a:ea typeface="Courier New"/>
                <a:cs typeface="Courier New"/>
                <a:sym typeface="Courier New"/>
              </a:rPr>
              <a:t>Thread</a:t>
            </a:r>
            <a:r>
              <a:rPr b="0" i="0" lang="en-US" sz="2200" u="none" cap="none" strike="noStrike">
                <a:solidFill>
                  <a:schemeClr val="dk1"/>
                </a:solidFill>
                <a:latin typeface="Arial"/>
                <a:ea typeface="Arial"/>
                <a:cs typeface="Arial"/>
                <a:sym typeface="Arial"/>
              </a:rPr>
              <a:t> class was used to create and start threads. Code to be executed by a thread is placed in a class, which does either of the following: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Extends the </a:t>
            </a:r>
            <a:r>
              <a:rPr b="0" i="0" lang="en-US" sz="2200" u="none" cap="none" strike="noStrike">
                <a:solidFill>
                  <a:schemeClr val="dk1"/>
                </a:solidFill>
                <a:latin typeface="Courier New"/>
                <a:ea typeface="Courier New"/>
                <a:cs typeface="Courier New"/>
                <a:sym typeface="Courier New"/>
              </a:rPr>
              <a:t>Thread</a:t>
            </a:r>
            <a:r>
              <a:rPr b="0" i="0" lang="en-US" sz="2200" u="none" cap="none" strike="noStrike">
                <a:solidFill>
                  <a:schemeClr val="dk1"/>
                </a:solidFill>
                <a:latin typeface="Arial"/>
                <a:ea typeface="Arial"/>
                <a:cs typeface="Arial"/>
                <a:sym typeface="Arial"/>
              </a:rPr>
              <a:t> class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Simpler code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Implements the </a:t>
            </a:r>
            <a:r>
              <a:rPr b="0" i="0" lang="en-US" sz="2200" u="none" cap="none" strike="noStrike">
                <a:solidFill>
                  <a:schemeClr val="dk1"/>
                </a:solidFill>
                <a:latin typeface="Courier New"/>
                <a:ea typeface="Courier New"/>
                <a:cs typeface="Courier New"/>
                <a:sym typeface="Courier New"/>
              </a:rPr>
              <a:t>Runnable</a:t>
            </a:r>
            <a:r>
              <a:rPr b="0" i="0" lang="en-US" sz="2200" u="none" cap="none" strike="noStrike">
                <a:solidFill>
                  <a:schemeClr val="dk1"/>
                </a:solidFill>
                <a:latin typeface="Arial"/>
                <a:ea typeface="Arial"/>
                <a:cs typeface="Arial"/>
                <a:sym typeface="Arial"/>
              </a:rPr>
              <a:t> interface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More flexible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extends</a:t>
            </a:r>
            <a:r>
              <a:rPr b="0" i="0" lang="en-US" sz="2000" u="none" cap="none" strike="noStrike">
                <a:solidFill>
                  <a:schemeClr val="dk1"/>
                </a:solidFill>
                <a:latin typeface="Arial"/>
                <a:ea typeface="Arial"/>
                <a:cs typeface="Arial"/>
                <a:sym typeface="Arial"/>
              </a:rPr>
              <a:t> is still free.</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4069" name="Google Shape;4069;p41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4" name="Shape 4074"/>
        <p:cNvGrpSpPr/>
        <p:nvPr/>
      </p:nvGrpSpPr>
      <p:grpSpPr>
        <a:xfrm>
          <a:off x="0" y="0"/>
          <a:ext cx="0" cy="0"/>
          <a:chOff x="0" y="0"/>
          <a:chExt cx="0" cy="0"/>
        </a:xfrm>
      </p:grpSpPr>
      <p:sp>
        <p:nvSpPr>
          <p:cNvPr id="4075" name="Google Shape;4075;p414"/>
          <p:cNvSpPr txBox="1"/>
          <p:nvPr/>
        </p:nvSpPr>
        <p:spPr>
          <a:xfrm>
            <a:off x="609600" y="2133600"/>
            <a:ext cx="7924800" cy="2667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76" name="Google Shape;4076;p41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Extending </a:t>
            </a:r>
            <a:r>
              <a:rPr b="1" i="0" lang="en-US" sz="2600" u="none" cap="none" strike="noStrike">
                <a:solidFill>
                  <a:schemeClr val="dk1"/>
                </a:solidFill>
                <a:latin typeface="Courier New"/>
                <a:ea typeface="Courier New"/>
                <a:cs typeface="Courier New"/>
                <a:sym typeface="Courier New"/>
              </a:rPr>
              <a:t>Thread</a:t>
            </a:r>
            <a:endParaRPr/>
          </a:p>
        </p:txBody>
      </p:sp>
      <p:sp>
        <p:nvSpPr>
          <p:cNvPr id="4077" name="Google Shape;4077;p414"/>
          <p:cNvSpPr txBox="1"/>
          <p:nvPr>
            <p:ph idx="1" type="body"/>
          </p:nvPr>
        </p:nvSpPr>
        <p:spPr>
          <a:xfrm>
            <a:off x="609600" y="1447800"/>
            <a:ext cx="7918500" cy="3356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Extend </a:t>
            </a:r>
            <a:r>
              <a:rPr b="0" i="0" lang="en-US" sz="2200" u="none">
                <a:solidFill>
                  <a:schemeClr val="dk1"/>
                </a:solidFill>
                <a:latin typeface="Courier New"/>
                <a:ea typeface="Courier New"/>
                <a:cs typeface="Courier New"/>
                <a:sym typeface="Courier New"/>
              </a:rPr>
              <a:t>java.lang.Thread</a:t>
            </a:r>
            <a:r>
              <a:rPr b="0" i="0" lang="en-US" sz="2200" u="none">
                <a:solidFill>
                  <a:schemeClr val="dk1"/>
                </a:solidFill>
                <a:latin typeface="Arial"/>
                <a:ea typeface="Arial"/>
                <a:cs typeface="Arial"/>
                <a:sym typeface="Arial"/>
              </a:rPr>
              <a:t> and override the </a:t>
            </a:r>
            <a:r>
              <a:rPr b="0" i="0" lang="en-US" sz="2200" u="none">
                <a:solidFill>
                  <a:schemeClr val="dk1"/>
                </a:solidFill>
                <a:latin typeface="Courier New"/>
                <a:ea typeface="Courier New"/>
                <a:cs typeface="Courier New"/>
                <a:sym typeface="Courier New"/>
              </a:rPr>
              <a:t>run</a:t>
            </a:r>
            <a:r>
              <a:rPr b="0" i="0" lang="en-US" sz="2200" u="none">
                <a:solidFill>
                  <a:schemeClr val="dk1"/>
                </a:solidFill>
                <a:latin typeface="Arial"/>
                <a:ea typeface="Arial"/>
                <a:cs typeface="Arial"/>
                <a:sym typeface="Arial"/>
              </a:rPr>
              <a:t> method:</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ExampleThread extends Thread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@Override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void run()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for(int i = 0; i &lt; 10; i++)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System.out.println("i:" + 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078" name="Google Shape;4078;p41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nvSpPr>
        <p:spPr>
          <a:xfrm>
            <a:off x="609600" y="1295400"/>
            <a:ext cx="7924800" cy="3810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 name="Google Shape;95;p19"/>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Class Structure</a:t>
            </a:r>
            <a:endParaRPr/>
          </a:p>
        </p:txBody>
      </p:sp>
      <p:sp>
        <p:nvSpPr>
          <p:cNvPr id="96" name="Google Shape;96;p19"/>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 package</a:t>
            </a:r>
            <a:r>
              <a:rPr b="0" i="0" lang="en-US" sz="1800" u="none" cap="none" strike="noStrike">
                <a:solidFill>
                  <a:schemeClr val="dk1"/>
                </a:solidFill>
                <a:latin typeface="Courier New"/>
                <a:ea typeface="Courier New"/>
                <a:cs typeface="Courier New"/>
                <a:sym typeface="Courier New"/>
              </a:rPr>
              <a:t> &lt;package_name&gt;;</a:t>
            </a:r>
            <a:endParaRPr/>
          </a:p>
          <a:p>
            <a:pPr indent="7938" lvl="0" marL="7936"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import</a:t>
            </a:r>
            <a:r>
              <a:rPr b="0" i="0" lang="en-US" sz="1800" u="none" cap="none" strike="noStrike">
                <a:solidFill>
                  <a:schemeClr val="dk1"/>
                </a:solidFill>
                <a:latin typeface="Courier New"/>
                <a:ea typeface="Courier New"/>
                <a:cs typeface="Courier New"/>
                <a:sym typeface="Courier New"/>
              </a:rPr>
              <a:t> &lt;other_packages&gt;;</a:t>
            </a:r>
            <a:endParaRPr/>
          </a:p>
          <a:p>
            <a:pPr indent="7938" lvl="0" marL="7936"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public</a:t>
            </a: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class</a:t>
            </a:r>
            <a:r>
              <a:rPr b="0" i="0" lang="en-US" sz="1800" u="none" cap="none" strike="noStrike">
                <a:solidFill>
                  <a:schemeClr val="dk1"/>
                </a:solidFill>
                <a:latin typeface="Courier New"/>
                <a:ea typeface="Courier New"/>
                <a:cs typeface="Courier New"/>
                <a:sym typeface="Courier New"/>
              </a:rPr>
              <a:t> ClassName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    &lt;variables(also known as fields)&gt;;</a:t>
            </a:r>
            <a:endParaRPr/>
          </a:p>
          <a:p>
            <a:pPr indent="7938" lvl="0" marL="7936"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    &lt;constructor(s)&gt;;</a:t>
            </a:r>
            <a:endParaRPr/>
          </a:p>
          <a:p>
            <a:pPr indent="7938" lvl="0" marL="7936"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    &lt;other methods&gt;;  </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 }</a:t>
            </a:r>
            <a:endParaRPr/>
          </a:p>
        </p:txBody>
      </p:sp>
      <p:sp>
        <p:nvSpPr>
          <p:cNvPr id="97" name="Google Shape;97;p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Encapsulation is one of the four fundamental object-oriented programming concepts. The other three are inheritance, polymorphism, and abstraction.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term </a:t>
            </a:r>
            <a:r>
              <a:rPr b="0" i="1" lang="en-US" sz="2200" u="none" cap="none" strike="noStrike">
                <a:solidFill>
                  <a:schemeClr val="dk1"/>
                </a:solidFill>
                <a:latin typeface="Arial"/>
                <a:ea typeface="Arial"/>
                <a:cs typeface="Arial"/>
                <a:sym typeface="Arial"/>
              </a:rPr>
              <a:t>encapsulation</a:t>
            </a:r>
            <a:r>
              <a:rPr b="0" i="0" lang="en-US" sz="2200" u="none" cap="none" strike="noStrike">
                <a:solidFill>
                  <a:schemeClr val="dk1"/>
                </a:solidFill>
                <a:latin typeface="Arial"/>
                <a:ea typeface="Arial"/>
                <a:cs typeface="Arial"/>
                <a:sym typeface="Arial"/>
              </a:rPr>
              <a:t> means to enclose in a capsule, or to wrap something around an object to cover it.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Encapsulation covers, or wraps, the internal workings of a Java object.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Data variables, or fields, are hidden from the user of the object.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Methods, the functions in Java, provide an explicit service to the user of the object but hide the implementation.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As long as the services do not change, the implementation  can be modified without impacting the user.</a:t>
            </a:r>
            <a:br>
              <a:rPr b="0" i="0" lang="en-US" sz="2000" u="none" cap="none" strike="noStrike">
                <a:solidFill>
                  <a:schemeClr val="dk1"/>
                </a:solidFill>
                <a:latin typeface="Arial"/>
                <a:ea typeface="Arial"/>
                <a:cs typeface="Arial"/>
                <a:sym typeface="Arial"/>
              </a:rPr>
            </a:br>
            <a:endParaRPr/>
          </a:p>
        </p:txBody>
      </p:sp>
      <p:sp>
        <p:nvSpPr>
          <p:cNvPr id="466" name="Google Shape;466;p5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Encapsulation</a:t>
            </a:r>
            <a:endParaRPr/>
          </a:p>
        </p:txBody>
      </p:sp>
      <p:sp>
        <p:nvSpPr>
          <p:cNvPr id="467" name="Google Shape;467;p5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3" name="Shape 4083"/>
        <p:cNvGrpSpPr/>
        <p:nvPr/>
      </p:nvGrpSpPr>
      <p:grpSpPr>
        <a:xfrm>
          <a:off x="0" y="0"/>
          <a:ext cx="0" cy="0"/>
          <a:chOff x="0" y="0"/>
          <a:chExt cx="0" cy="0"/>
        </a:xfrm>
      </p:grpSpPr>
      <p:sp>
        <p:nvSpPr>
          <p:cNvPr id="4084" name="Google Shape;4084;p415"/>
          <p:cNvSpPr txBox="1"/>
          <p:nvPr/>
        </p:nvSpPr>
        <p:spPr>
          <a:xfrm>
            <a:off x="609600" y="2133600"/>
            <a:ext cx="7924800" cy="4114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85" name="Google Shape;4085;p41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Implementing </a:t>
            </a:r>
            <a:r>
              <a:rPr b="1" i="0" lang="en-US" sz="2600" u="none" cap="none" strike="noStrike">
                <a:solidFill>
                  <a:schemeClr val="dk1"/>
                </a:solidFill>
                <a:latin typeface="Courier New"/>
                <a:ea typeface="Courier New"/>
                <a:cs typeface="Courier New"/>
                <a:sym typeface="Courier New"/>
              </a:rPr>
              <a:t>Runnable</a:t>
            </a:r>
            <a:endParaRPr/>
          </a:p>
        </p:txBody>
      </p:sp>
      <p:sp>
        <p:nvSpPr>
          <p:cNvPr id="4086" name="Google Shape;4086;p415"/>
          <p:cNvSpPr txBox="1"/>
          <p:nvPr>
            <p:ph idx="1" type="body"/>
          </p:nvPr>
        </p:nvSpPr>
        <p:spPr>
          <a:xfrm>
            <a:off x="609600" y="1447800"/>
            <a:ext cx="7918500" cy="4838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Implement </a:t>
            </a:r>
            <a:r>
              <a:rPr b="0" i="0" lang="en-US" sz="2200" u="none">
                <a:solidFill>
                  <a:schemeClr val="dk1"/>
                </a:solidFill>
                <a:latin typeface="Courier New"/>
                <a:ea typeface="Courier New"/>
                <a:cs typeface="Courier New"/>
                <a:sym typeface="Courier New"/>
              </a:rPr>
              <a:t>java.lang.Runnable</a:t>
            </a:r>
            <a:r>
              <a:rPr b="0" i="0" lang="en-US" sz="2200" u="none">
                <a:solidFill>
                  <a:schemeClr val="dk1"/>
                </a:solidFill>
                <a:latin typeface="Arial"/>
                <a:ea typeface="Arial"/>
                <a:cs typeface="Arial"/>
                <a:sym typeface="Arial"/>
              </a:rPr>
              <a:t> and implement the </a:t>
            </a:r>
            <a:r>
              <a:rPr b="0" i="0" lang="en-US" sz="2200" u="none">
                <a:solidFill>
                  <a:schemeClr val="dk1"/>
                </a:solidFill>
                <a:latin typeface="Courier New"/>
                <a:ea typeface="Courier New"/>
                <a:cs typeface="Courier New"/>
                <a:sym typeface="Courier New"/>
              </a:rPr>
              <a:t>run</a:t>
            </a:r>
            <a:r>
              <a:rPr b="0" i="0" lang="en-US" sz="2200" u="none">
                <a:solidFill>
                  <a:schemeClr val="dk1"/>
                </a:solidFill>
                <a:latin typeface="Arial"/>
                <a:ea typeface="Arial"/>
                <a:cs typeface="Arial"/>
                <a:sym typeface="Arial"/>
              </a:rPr>
              <a:t> method:</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ExampleRunnable implements Runnable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private final String name;		</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ExampleRunnable(String name)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this.name = 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@Override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void run()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for (int i = 0; i &lt; 10; i++)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System.out.println(name + ":" + i);</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4087" name="Google Shape;4087;p4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2" name="Shape 4092"/>
        <p:cNvGrpSpPr/>
        <p:nvPr/>
      </p:nvGrpSpPr>
      <p:grpSpPr>
        <a:xfrm>
          <a:off x="0" y="0"/>
          <a:ext cx="0" cy="0"/>
          <a:chOff x="0" y="0"/>
          <a:chExt cx="0" cy="0"/>
        </a:xfrm>
      </p:grpSpPr>
      <p:sp>
        <p:nvSpPr>
          <p:cNvPr id="4093" name="Google Shape;4093;p41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a:t>
            </a:r>
            <a:r>
              <a:rPr b="1" i="0" lang="en-US" sz="2600" u="none" cap="none" strike="noStrike">
                <a:solidFill>
                  <a:schemeClr val="dk1"/>
                </a:solidFill>
                <a:latin typeface="Courier New"/>
                <a:ea typeface="Courier New"/>
                <a:cs typeface="Courier New"/>
                <a:sym typeface="Courier New"/>
              </a:rPr>
              <a:t>java.util.concurrent</a:t>
            </a:r>
            <a:r>
              <a:rPr b="1" i="0" lang="en-US" sz="2600" u="none" cap="none" strike="noStrike">
                <a:solidFill>
                  <a:schemeClr val="dk1"/>
                </a:solidFill>
                <a:latin typeface="Arial"/>
                <a:ea typeface="Arial"/>
                <a:cs typeface="Arial"/>
                <a:sym typeface="Arial"/>
              </a:rPr>
              <a:t> Package</a:t>
            </a:r>
            <a:endParaRPr/>
          </a:p>
        </p:txBody>
      </p:sp>
      <p:sp>
        <p:nvSpPr>
          <p:cNvPr id="4094" name="Google Shape;4094;p416"/>
          <p:cNvSpPr txBox="1"/>
          <p:nvPr>
            <p:ph idx="1" type="body"/>
          </p:nvPr>
        </p:nvSpPr>
        <p:spPr>
          <a:xfrm>
            <a:off x="609600" y="1447800"/>
            <a:ext cx="7918500" cy="2998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Java 5 introduced the </a:t>
            </a:r>
            <a:r>
              <a:rPr b="0" i="0" lang="en-US" sz="2200" u="none">
                <a:solidFill>
                  <a:schemeClr val="dk1"/>
                </a:solidFill>
                <a:latin typeface="Courier New"/>
                <a:ea typeface="Courier New"/>
                <a:cs typeface="Courier New"/>
                <a:sym typeface="Courier New"/>
              </a:rPr>
              <a:t>java.util.concurrent</a:t>
            </a:r>
            <a:r>
              <a:rPr b="0" i="0" lang="en-US" sz="2200" u="none">
                <a:solidFill>
                  <a:schemeClr val="dk1"/>
                </a:solidFill>
                <a:latin typeface="Arial"/>
                <a:ea typeface="Arial"/>
                <a:cs typeface="Arial"/>
                <a:sym typeface="Arial"/>
              </a:rPr>
              <a:t> package, which contains classes that are useful in concurrent programming. Features include: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Concurrent collections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Synchronization and locking alternatives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Thread pools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Fixed and dynamic thread count pools available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Parallel divide and conquer (Fork-Join) new in Java 7</a:t>
            </a:r>
            <a:endParaRPr/>
          </a:p>
        </p:txBody>
      </p:sp>
      <p:sp>
        <p:nvSpPr>
          <p:cNvPr id="4095" name="Google Shape;4095;p4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0" name="Shape 4100"/>
        <p:cNvGrpSpPr/>
        <p:nvPr/>
      </p:nvGrpSpPr>
      <p:grpSpPr>
        <a:xfrm>
          <a:off x="0" y="0"/>
          <a:ext cx="0" cy="0"/>
          <a:chOff x="0" y="0"/>
          <a:chExt cx="0" cy="0"/>
        </a:xfrm>
      </p:grpSpPr>
      <p:sp>
        <p:nvSpPr>
          <p:cNvPr id="4101" name="Google Shape;4101;p41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Recommended Threading Classes</a:t>
            </a:r>
            <a:endParaRPr/>
          </a:p>
        </p:txBody>
      </p:sp>
      <p:sp>
        <p:nvSpPr>
          <p:cNvPr id="4102" name="Google Shape;4102;p417"/>
          <p:cNvSpPr txBox="1"/>
          <p:nvPr>
            <p:ph idx="1" type="body"/>
          </p:nvPr>
        </p:nvSpPr>
        <p:spPr>
          <a:xfrm>
            <a:off x="609600" y="1447800"/>
            <a:ext cx="7918500" cy="3645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Traditional </a:t>
            </a:r>
            <a:r>
              <a:rPr b="0" i="0" lang="en-US" sz="2200" u="none">
                <a:solidFill>
                  <a:schemeClr val="dk1"/>
                </a:solidFill>
                <a:latin typeface="Courier New"/>
                <a:ea typeface="Courier New"/>
                <a:cs typeface="Courier New"/>
                <a:sym typeface="Courier New"/>
              </a:rPr>
              <a:t>Thread</a:t>
            </a:r>
            <a:r>
              <a:rPr b="0" i="0" lang="en-US" sz="2200" u="none">
                <a:solidFill>
                  <a:schemeClr val="dk1"/>
                </a:solidFill>
                <a:latin typeface="Arial"/>
                <a:ea typeface="Arial"/>
                <a:cs typeface="Arial"/>
                <a:sym typeface="Arial"/>
              </a:rPr>
              <a:t> related APIs are difficult to code properly. Recommended concurrency classes include: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java.util.concurrent.ExecutorService</a:t>
            </a:r>
            <a:r>
              <a:rPr b="0" i="0" lang="en-US" sz="2200" u="none" cap="none" strike="noStrike">
                <a:solidFill>
                  <a:schemeClr val="dk1"/>
                </a:solidFill>
                <a:latin typeface="Arial"/>
                <a:ea typeface="Arial"/>
                <a:cs typeface="Arial"/>
                <a:sym typeface="Arial"/>
              </a:rPr>
              <a:t>, a higher level mechanism used to execute tasks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It may create and reuse </a:t>
            </a:r>
            <a:r>
              <a:rPr b="0" i="0" lang="en-US" sz="2000" u="none" cap="none" strike="noStrike">
                <a:solidFill>
                  <a:schemeClr val="dk1"/>
                </a:solidFill>
                <a:latin typeface="Courier New"/>
                <a:ea typeface="Courier New"/>
                <a:cs typeface="Courier New"/>
                <a:sym typeface="Courier New"/>
              </a:rPr>
              <a:t>Thread</a:t>
            </a:r>
            <a:r>
              <a:rPr b="0" i="0" lang="en-US" sz="2000" u="none" cap="none" strike="noStrike">
                <a:solidFill>
                  <a:schemeClr val="dk1"/>
                </a:solidFill>
                <a:latin typeface="Arial"/>
                <a:ea typeface="Arial"/>
                <a:cs typeface="Arial"/>
                <a:sym typeface="Arial"/>
              </a:rPr>
              <a:t> objects for you.</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It allows you to submit work and check on the results in the future.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Fork-Join framework, a specialized work-stealing </a:t>
            </a:r>
            <a:r>
              <a:rPr b="0" i="0" lang="en-US" sz="2200" u="none" cap="none" strike="noStrike">
                <a:solidFill>
                  <a:schemeClr val="dk1"/>
                </a:solidFill>
                <a:latin typeface="Courier New"/>
                <a:ea typeface="Courier New"/>
                <a:cs typeface="Courier New"/>
                <a:sym typeface="Courier New"/>
              </a:rPr>
              <a:t>ExecutorService</a:t>
            </a:r>
            <a:r>
              <a:rPr b="0" i="0" lang="en-US" sz="2200" u="none" cap="none" strike="noStrike">
                <a:solidFill>
                  <a:schemeClr val="dk1"/>
                </a:solidFill>
                <a:latin typeface="Arial"/>
                <a:ea typeface="Arial"/>
                <a:cs typeface="Arial"/>
                <a:sym typeface="Arial"/>
              </a:rPr>
              <a:t> new in Java 7</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4103" name="Google Shape;4103;p4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8" name="Shape 4108"/>
        <p:cNvGrpSpPr/>
        <p:nvPr/>
      </p:nvGrpSpPr>
      <p:grpSpPr>
        <a:xfrm>
          <a:off x="0" y="0"/>
          <a:ext cx="0" cy="0"/>
          <a:chOff x="0" y="0"/>
          <a:chExt cx="0" cy="0"/>
        </a:xfrm>
      </p:grpSpPr>
      <p:sp>
        <p:nvSpPr>
          <p:cNvPr id="4109" name="Google Shape;4109;p418"/>
          <p:cNvSpPr txBox="1"/>
          <p:nvPr/>
        </p:nvSpPr>
        <p:spPr>
          <a:xfrm>
            <a:off x="609600" y="5105400"/>
            <a:ext cx="7924800" cy="457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10" name="Google Shape;4110;p41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java.util.concurrent.ExecutorService</a:t>
            </a:r>
            <a:endParaRPr/>
          </a:p>
        </p:txBody>
      </p:sp>
      <p:sp>
        <p:nvSpPr>
          <p:cNvPr id="4111" name="Google Shape;4111;p418"/>
          <p:cNvSpPr txBox="1"/>
          <p:nvPr>
            <p:ph idx="1" type="body"/>
          </p:nvPr>
        </p:nvSpPr>
        <p:spPr>
          <a:xfrm>
            <a:off x="609600" y="1447800"/>
            <a:ext cx="7918500" cy="4070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An </a:t>
            </a:r>
            <a:r>
              <a:rPr b="0" i="0" lang="en-US" sz="2200" u="none">
                <a:solidFill>
                  <a:schemeClr val="dk1"/>
                </a:solidFill>
                <a:latin typeface="Courier New"/>
                <a:ea typeface="Courier New"/>
                <a:cs typeface="Courier New"/>
                <a:sym typeface="Courier New"/>
              </a:rPr>
              <a:t>ExecutorService</a:t>
            </a:r>
            <a:r>
              <a:rPr b="0" i="0" lang="en-US" sz="2200" u="none">
                <a:solidFill>
                  <a:schemeClr val="dk1"/>
                </a:solidFill>
                <a:latin typeface="Arial"/>
                <a:ea typeface="Arial"/>
                <a:cs typeface="Arial"/>
                <a:sym typeface="Arial"/>
              </a:rPr>
              <a:t> is used to execute tasks.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 eliminates the need to manually create and manage threads.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Tasks </a:t>
            </a:r>
            <a:r>
              <a:rPr b="1" i="0" lang="en-US" sz="2200" u="none" cap="none" strike="noStrike">
                <a:solidFill>
                  <a:schemeClr val="dk1"/>
                </a:solidFill>
                <a:latin typeface="Arial"/>
                <a:ea typeface="Arial"/>
                <a:cs typeface="Arial"/>
                <a:sym typeface="Arial"/>
              </a:rPr>
              <a:t>might</a:t>
            </a:r>
            <a:r>
              <a:rPr b="0" i="0" lang="en-US" sz="2200" u="none" cap="none" strike="noStrike">
                <a:solidFill>
                  <a:schemeClr val="dk1"/>
                </a:solidFill>
                <a:latin typeface="Arial"/>
                <a:ea typeface="Arial"/>
                <a:cs typeface="Arial"/>
                <a:sym typeface="Arial"/>
              </a:rPr>
              <a:t> be executed in parallel depending on the </a:t>
            </a:r>
            <a:r>
              <a:rPr b="0" i="0" lang="en-US" sz="2200" u="none" cap="none" strike="noStrike">
                <a:solidFill>
                  <a:schemeClr val="dk1"/>
                </a:solidFill>
                <a:latin typeface="Courier New"/>
                <a:ea typeface="Courier New"/>
                <a:cs typeface="Courier New"/>
                <a:sym typeface="Courier New"/>
              </a:rPr>
              <a:t>ExecutorService</a:t>
            </a:r>
            <a:r>
              <a:rPr b="0" i="0" lang="en-US" sz="2200" u="none" cap="none" strike="noStrike">
                <a:solidFill>
                  <a:schemeClr val="dk1"/>
                </a:solidFill>
                <a:latin typeface="Arial"/>
                <a:ea typeface="Arial"/>
                <a:cs typeface="Arial"/>
                <a:sym typeface="Arial"/>
              </a:rPr>
              <a:t> implementation.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Tasks can be: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java.lang.Runnable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java.util.concurrent.Callable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Implementing instances can be obtained with </a:t>
            </a:r>
            <a:r>
              <a:rPr b="0" i="0" lang="en-US" sz="2200" u="none" cap="none" strike="noStrike">
                <a:solidFill>
                  <a:schemeClr val="dk1"/>
                </a:solidFill>
                <a:latin typeface="Courier New"/>
                <a:ea typeface="Courier New"/>
                <a:cs typeface="Courier New"/>
                <a:sym typeface="Courier New"/>
              </a:rPr>
              <a:t>Executors</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ExecutorService es = Executors.newCachedThreadPool();</a:t>
            </a:r>
            <a:endParaRPr/>
          </a:p>
        </p:txBody>
      </p:sp>
      <p:sp>
        <p:nvSpPr>
          <p:cNvPr id="4112" name="Google Shape;4112;p41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7" name="Shape 4117"/>
        <p:cNvGrpSpPr/>
        <p:nvPr/>
      </p:nvGrpSpPr>
      <p:grpSpPr>
        <a:xfrm>
          <a:off x="0" y="0"/>
          <a:ext cx="0" cy="0"/>
          <a:chOff x="0" y="0"/>
          <a:chExt cx="0" cy="0"/>
        </a:xfrm>
      </p:grpSpPr>
      <p:sp>
        <p:nvSpPr>
          <p:cNvPr id="4118" name="Google Shape;4118;p419"/>
          <p:cNvSpPr txBox="1"/>
          <p:nvPr/>
        </p:nvSpPr>
        <p:spPr>
          <a:xfrm>
            <a:off x="609600" y="2362200"/>
            <a:ext cx="7924800" cy="3886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19" name="Google Shape;4119;p41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Example </a:t>
            </a:r>
            <a:r>
              <a:rPr b="1" i="0" lang="en-US" sz="2600" u="none" cap="none" strike="noStrike">
                <a:solidFill>
                  <a:schemeClr val="dk1"/>
                </a:solidFill>
                <a:latin typeface="Courier New"/>
                <a:ea typeface="Courier New"/>
                <a:cs typeface="Courier New"/>
                <a:sym typeface="Courier New"/>
              </a:rPr>
              <a:t>ExecutorService</a:t>
            </a:r>
            <a:endParaRPr/>
          </a:p>
        </p:txBody>
      </p:sp>
      <p:sp>
        <p:nvSpPr>
          <p:cNvPr id="4120" name="Google Shape;4120;p419"/>
          <p:cNvSpPr txBox="1"/>
          <p:nvPr>
            <p:ph idx="1" type="body"/>
          </p:nvPr>
        </p:nvSpPr>
        <p:spPr>
          <a:xfrm>
            <a:off x="609600" y="1447800"/>
            <a:ext cx="7918500" cy="4838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example illustrates using an </a:t>
            </a:r>
            <a:r>
              <a:rPr b="0" i="0" lang="en-US" sz="2200" u="none">
                <a:solidFill>
                  <a:schemeClr val="dk1"/>
                </a:solidFill>
                <a:latin typeface="Courier New"/>
                <a:ea typeface="Courier New"/>
                <a:cs typeface="Courier New"/>
                <a:sym typeface="Courier New"/>
              </a:rPr>
              <a:t>ExecutorService</a:t>
            </a:r>
            <a:r>
              <a:rPr b="0" i="0" lang="en-US" sz="2200" u="none">
                <a:solidFill>
                  <a:schemeClr val="dk1"/>
                </a:solidFill>
                <a:latin typeface="Arial"/>
                <a:ea typeface="Arial"/>
                <a:cs typeface="Arial"/>
                <a:sym typeface="Arial"/>
              </a:rPr>
              <a:t> to execute </a:t>
            </a:r>
            <a:r>
              <a:rPr b="0" i="0" lang="en-US" sz="2200" u="none">
                <a:solidFill>
                  <a:schemeClr val="dk1"/>
                </a:solidFill>
                <a:latin typeface="Courier New"/>
                <a:ea typeface="Courier New"/>
                <a:cs typeface="Courier New"/>
                <a:sym typeface="Courier New"/>
              </a:rPr>
              <a:t>Runnable</a:t>
            </a:r>
            <a:r>
              <a:rPr b="0" i="0" lang="en-US" sz="2200" u="none">
                <a:solidFill>
                  <a:schemeClr val="dk1"/>
                </a:solidFill>
                <a:latin typeface="Arial"/>
                <a:ea typeface="Arial"/>
                <a:cs typeface="Arial"/>
                <a:sym typeface="Arial"/>
              </a:rPr>
              <a:t> tasks:</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package com.example;</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import java.util.concurrent.ExecutorService;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import java.util.concurrent.Executors;</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ExecutorExample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ExecutorService es = Executors.newCachedThreadPool();</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es.execute(new ExampleRunnable("one"));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es.execute(new ExampleRunnable("two"));</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es.shutdown();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p:txBody>
      </p:sp>
      <p:sp>
        <p:nvSpPr>
          <p:cNvPr id="4121" name="Google Shape;4121;p419"/>
          <p:cNvSpPr/>
          <p:nvPr/>
        </p:nvSpPr>
        <p:spPr>
          <a:xfrm>
            <a:off x="6553200" y="4800600"/>
            <a:ext cx="1981200" cy="738300"/>
          </a:xfrm>
          <a:prstGeom prst="wedgeRectCallout">
            <a:avLst>
              <a:gd fmla="val -2589" name="adj1"/>
              <a:gd fmla="val 392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Execute this Runnable task sometime in the future</a:t>
            </a:r>
            <a:endParaRPr/>
          </a:p>
        </p:txBody>
      </p:sp>
      <p:sp>
        <p:nvSpPr>
          <p:cNvPr id="4122" name="Google Shape;4122;p419"/>
          <p:cNvSpPr/>
          <p:nvPr/>
        </p:nvSpPr>
        <p:spPr>
          <a:xfrm>
            <a:off x="3733800" y="5486400"/>
            <a:ext cx="2057400" cy="308100"/>
          </a:xfrm>
          <a:prstGeom prst="wedgeRectCallout">
            <a:avLst>
              <a:gd fmla="val -4291" name="adj1"/>
              <a:gd fmla="val 350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Shut down the executor</a:t>
            </a:r>
            <a:endParaRPr/>
          </a:p>
        </p:txBody>
      </p:sp>
      <p:sp>
        <p:nvSpPr>
          <p:cNvPr id="4123" name="Google Shape;4123;p4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8" name="Shape 4128"/>
        <p:cNvGrpSpPr/>
        <p:nvPr/>
      </p:nvGrpSpPr>
      <p:grpSpPr>
        <a:xfrm>
          <a:off x="0" y="0"/>
          <a:ext cx="0" cy="0"/>
          <a:chOff x="0" y="0"/>
          <a:chExt cx="0" cy="0"/>
        </a:xfrm>
      </p:grpSpPr>
      <p:sp>
        <p:nvSpPr>
          <p:cNvPr id="4129" name="Google Shape;4129;p420"/>
          <p:cNvSpPr txBox="1"/>
          <p:nvPr/>
        </p:nvSpPr>
        <p:spPr>
          <a:xfrm>
            <a:off x="609600" y="3124200"/>
            <a:ext cx="7924800" cy="2362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30" name="Google Shape;4130;p42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Shutting Down an </a:t>
            </a:r>
            <a:r>
              <a:rPr b="1" i="0" lang="en-US" sz="2600" u="none" cap="none" strike="noStrike">
                <a:solidFill>
                  <a:schemeClr val="dk1"/>
                </a:solidFill>
                <a:latin typeface="Courier New"/>
                <a:ea typeface="Courier New"/>
                <a:cs typeface="Courier New"/>
                <a:sym typeface="Courier New"/>
              </a:rPr>
              <a:t>ExecutorService</a:t>
            </a:r>
            <a:endParaRPr/>
          </a:p>
        </p:txBody>
      </p:sp>
      <p:sp>
        <p:nvSpPr>
          <p:cNvPr id="4131" name="Google Shape;4131;p420"/>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Shutting down an </a:t>
            </a:r>
            <a:r>
              <a:rPr b="0" i="0" lang="en-US" sz="2200" u="none">
                <a:solidFill>
                  <a:schemeClr val="dk1"/>
                </a:solidFill>
                <a:latin typeface="Courier New"/>
                <a:ea typeface="Courier New"/>
                <a:cs typeface="Courier New"/>
                <a:sym typeface="Courier New"/>
              </a:rPr>
              <a:t>ExecutorService</a:t>
            </a:r>
            <a:r>
              <a:rPr b="0" i="0" lang="en-US" sz="2200" u="none">
                <a:solidFill>
                  <a:schemeClr val="dk1"/>
                </a:solidFill>
                <a:latin typeface="Arial"/>
                <a:ea typeface="Arial"/>
                <a:cs typeface="Arial"/>
                <a:sym typeface="Arial"/>
              </a:rPr>
              <a:t> is important because its threads are nondaemon threads and will keep your JVM from shutting down.</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es.shutdown();</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try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es.awaitTermination(5, TimeUnit.SECONDS);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catch (InterruptedException ex)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System.out.println("Stopped waiting early");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132" name="Google Shape;4132;p420"/>
          <p:cNvSpPr/>
          <p:nvPr/>
        </p:nvSpPr>
        <p:spPr>
          <a:xfrm>
            <a:off x="3581400" y="3581400"/>
            <a:ext cx="2895600" cy="523800"/>
          </a:xfrm>
          <a:prstGeom prst="wedgeRectCallout">
            <a:avLst>
              <a:gd fmla="val -3401" name="adj1"/>
              <a:gd fmla="val 2390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If you want to wait for the </a:t>
            </a:r>
            <a:r>
              <a:rPr b="0" i="0" lang="en-US" sz="1400" u="none">
                <a:solidFill>
                  <a:schemeClr val="dk1"/>
                </a:solidFill>
                <a:latin typeface="Courier New"/>
                <a:ea typeface="Courier New"/>
                <a:cs typeface="Courier New"/>
                <a:sym typeface="Courier New"/>
              </a:rPr>
              <a:t>Callable</a:t>
            </a:r>
            <a:r>
              <a:rPr b="0" i="0" lang="en-US" sz="1400" u="none">
                <a:solidFill>
                  <a:schemeClr val="dk1"/>
                </a:solidFill>
                <a:latin typeface="Arial"/>
                <a:ea typeface="Arial"/>
                <a:cs typeface="Arial"/>
                <a:sym typeface="Arial"/>
              </a:rPr>
              <a:t>s to finish</a:t>
            </a:r>
            <a:endParaRPr/>
          </a:p>
        </p:txBody>
      </p:sp>
      <p:sp>
        <p:nvSpPr>
          <p:cNvPr id="4133" name="Google Shape;4133;p420"/>
          <p:cNvSpPr/>
          <p:nvPr/>
        </p:nvSpPr>
        <p:spPr>
          <a:xfrm>
            <a:off x="3124200" y="2743200"/>
            <a:ext cx="2057400" cy="533400"/>
          </a:xfrm>
          <a:prstGeom prst="wedgeRectCallout">
            <a:avLst>
              <a:gd fmla="val -4954" name="adj1"/>
              <a:gd fmla="val 2176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Stop accepting new </a:t>
            </a:r>
            <a:r>
              <a:rPr b="0" i="0" lang="en-US" sz="1400" u="none">
                <a:solidFill>
                  <a:schemeClr val="dk1"/>
                </a:solidFill>
                <a:latin typeface="Courier New"/>
                <a:ea typeface="Courier New"/>
                <a:cs typeface="Courier New"/>
                <a:sym typeface="Courier New"/>
              </a:rPr>
              <a:t>Callable</a:t>
            </a:r>
            <a:r>
              <a:rPr b="0" i="0" lang="en-US" sz="1400" u="none">
                <a:solidFill>
                  <a:schemeClr val="dk1"/>
                </a:solidFill>
                <a:latin typeface="Arial"/>
                <a:ea typeface="Arial"/>
                <a:cs typeface="Arial"/>
                <a:sym typeface="Arial"/>
              </a:rPr>
              <a:t>s.</a:t>
            </a:r>
            <a:endParaRPr/>
          </a:p>
        </p:txBody>
      </p:sp>
      <p:sp>
        <p:nvSpPr>
          <p:cNvPr id="4134" name="Google Shape;4134;p42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9" name="Shape 4139"/>
        <p:cNvGrpSpPr/>
        <p:nvPr/>
      </p:nvGrpSpPr>
      <p:grpSpPr>
        <a:xfrm>
          <a:off x="0" y="0"/>
          <a:ext cx="0" cy="0"/>
          <a:chOff x="0" y="0"/>
          <a:chExt cx="0" cy="0"/>
        </a:xfrm>
      </p:grpSpPr>
      <p:sp>
        <p:nvSpPr>
          <p:cNvPr id="4140" name="Google Shape;4140;p421"/>
          <p:cNvSpPr txBox="1"/>
          <p:nvPr/>
        </p:nvSpPr>
        <p:spPr>
          <a:xfrm>
            <a:off x="609600" y="3657600"/>
            <a:ext cx="7924800" cy="1371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41" name="Google Shape;4141;p42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java.util.concurrent.Callable</a:t>
            </a:r>
            <a:endParaRPr/>
          </a:p>
        </p:txBody>
      </p:sp>
      <p:sp>
        <p:nvSpPr>
          <p:cNvPr id="4142" name="Google Shape;4142;p421"/>
          <p:cNvSpPr txBox="1"/>
          <p:nvPr>
            <p:ph idx="1" type="body"/>
          </p:nvPr>
        </p:nvSpPr>
        <p:spPr>
          <a:xfrm>
            <a:off x="609600" y="1447800"/>
            <a:ext cx="7918500" cy="3576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Callable</a:t>
            </a:r>
            <a:r>
              <a:rPr b="0" i="0" lang="en-US" sz="2200" u="none">
                <a:solidFill>
                  <a:schemeClr val="dk1"/>
                </a:solidFill>
                <a:latin typeface="Arial"/>
                <a:ea typeface="Arial"/>
                <a:cs typeface="Arial"/>
                <a:sym typeface="Arial"/>
              </a:rPr>
              <a:t>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Defines a task submitted to an </a:t>
            </a:r>
            <a:r>
              <a:rPr b="0" i="0" lang="en-US" sz="2200" u="none" cap="none" strike="noStrike">
                <a:solidFill>
                  <a:schemeClr val="dk1"/>
                </a:solidFill>
                <a:latin typeface="Courier New"/>
                <a:ea typeface="Courier New"/>
                <a:cs typeface="Courier New"/>
                <a:sym typeface="Courier New"/>
              </a:rPr>
              <a:t>ExecutorService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Is similar in nature to </a:t>
            </a:r>
            <a:r>
              <a:rPr b="0" i="0" lang="en-US" sz="2200" u="none" cap="none" strike="noStrike">
                <a:solidFill>
                  <a:schemeClr val="dk1"/>
                </a:solidFill>
                <a:latin typeface="Courier New"/>
                <a:ea typeface="Courier New"/>
                <a:cs typeface="Courier New"/>
                <a:sym typeface="Courier New"/>
              </a:rPr>
              <a:t>Runnable</a:t>
            </a:r>
            <a:r>
              <a:rPr b="0" i="0" lang="en-US" sz="2200" u="none" cap="none" strike="noStrike">
                <a:solidFill>
                  <a:schemeClr val="dk1"/>
                </a:solidFill>
                <a:latin typeface="Arial"/>
                <a:ea typeface="Arial"/>
                <a:cs typeface="Arial"/>
                <a:sym typeface="Arial"/>
              </a:rPr>
              <a:t>, but can: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 a result using generics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Throw a checked exception</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package java.util.concurrent;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interface Callable&lt;V&gt;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V call() throws Exception;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143" name="Google Shape;4143;p4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8" name="Shape 4148"/>
        <p:cNvGrpSpPr/>
        <p:nvPr/>
      </p:nvGrpSpPr>
      <p:grpSpPr>
        <a:xfrm>
          <a:off x="0" y="0"/>
          <a:ext cx="0" cy="0"/>
          <a:chOff x="0" y="0"/>
          <a:chExt cx="0" cy="0"/>
        </a:xfrm>
      </p:grpSpPr>
      <p:sp>
        <p:nvSpPr>
          <p:cNvPr id="4149" name="Google Shape;4149;p42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Example </a:t>
            </a:r>
            <a:r>
              <a:rPr b="1" i="0" lang="en-US" sz="2600" u="none" cap="none" strike="noStrike">
                <a:solidFill>
                  <a:schemeClr val="dk1"/>
                </a:solidFill>
                <a:latin typeface="Courier New"/>
                <a:ea typeface="Courier New"/>
                <a:cs typeface="Courier New"/>
                <a:sym typeface="Courier New"/>
              </a:rPr>
              <a:t>Callable</a:t>
            </a:r>
            <a:r>
              <a:rPr b="1" i="0" lang="en-US" sz="2600" u="none" cap="none" strike="noStrike">
                <a:solidFill>
                  <a:schemeClr val="dk1"/>
                </a:solidFill>
                <a:latin typeface="Arial"/>
                <a:ea typeface="Arial"/>
                <a:cs typeface="Arial"/>
                <a:sym typeface="Arial"/>
              </a:rPr>
              <a:t> Task</a:t>
            </a:r>
            <a:endParaRPr/>
          </a:p>
        </p:txBody>
      </p:sp>
      <p:sp>
        <p:nvSpPr>
          <p:cNvPr id="4150" name="Google Shape;4150;p422"/>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8" lvl="0" marL="7937" marR="0" rtl="0" algn="l">
              <a:spcBef>
                <a:spcPts val="0"/>
              </a:spcBef>
              <a:spcAft>
                <a:spcPts val="0"/>
              </a:spcAft>
              <a:buNone/>
            </a:pPr>
            <a:r>
              <a:t/>
            </a:r>
            <a:endParaRPr sz="2200">
              <a:solidFill>
                <a:schemeClr val="dk1"/>
              </a:solidFill>
              <a:latin typeface="Arial"/>
              <a:ea typeface="Arial"/>
              <a:cs typeface="Arial"/>
              <a:sym typeface="Arial"/>
            </a:endParaRPr>
          </a:p>
        </p:txBody>
      </p:sp>
      <p:sp>
        <p:nvSpPr>
          <p:cNvPr id="4151" name="Google Shape;4151;p422"/>
          <p:cNvSpPr txBox="1"/>
          <p:nvPr/>
        </p:nvSpPr>
        <p:spPr>
          <a:xfrm>
            <a:off x="609600" y="1295400"/>
            <a:ext cx="7886700" cy="49530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public class ExampleCallable implements Callable {</a:t>
            </a:r>
            <a:endParaRPr/>
          </a:p>
          <a:p>
            <a:pPr indent="-457200" lvl="0" marL="45720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private final String name;</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private final int len;</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private int sum = 0;</a:t>
            </a:r>
            <a:endParaRPr/>
          </a:p>
          <a:p>
            <a:pPr indent="-457200" lvl="0" marL="45720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public ExampleCallable(String name, int len)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this.name = name;</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this.len = len;</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@Override</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public String call() throws Exception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for (int i = 0; i &lt; len; i++)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System.out.println(name + ":" + i);</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sum += i;</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return "sum: " + sum;</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a:t>
            </a:r>
            <a:endParaRPr/>
          </a:p>
        </p:txBody>
      </p:sp>
      <p:sp>
        <p:nvSpPr>
          <p:cNvPr id="4152" name="Google Shape;4152;p422"/>
          <p:cNvSpPr/>
          <p:nvPr/>
        </p:nvSpPr>
        <p:spPr>
          <a:xfrm>
            <a:off x="4419600" y="5410200"/>
            <a:ext cx="2362200" cy="523800"/>
          </a:xfrm>
          <a:prstGeom prst="wedgeRectCallout">
            <a:avLst>
              <a:gd fmla="val -5550" name="adj1"/>
              <a:gd fmla="val 576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Return a String from this task: the sum of the series</a:t>
            </a:r>
            <a:endParaRPr/>
          </a:p>
        </p:txBody>
      </p:sp>
      <p:sp>
        <p:nvSpPr>
          <p:cNvPr id="4153" name="Google Shape;4153;p42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8" name="Shape 4158"/>
        <p:cNvGrpSpPr/>
        <p:nvPr/>
      </p:nvGrpSpPr>
      <p:grpSpPr>
        <a:xfrm>
          <a:off x="0" y="0"/>
          <a:ext cx="0" cy="0"/>
          <a:chOff x="0" y="0"/>
          <a:chExt cx="0" cy="0"/>
        </a:xfrm>
      </p:grpSpPr>
      <p:sp>
        <p:nvSpPr>
          <p:cNvPr id="4159" name="Google Shape;4159;p423"/>
          <p:cNvSpPr txBox="1"/>
          <p:nvPr/>
        </p:nvSpPr>
        <p:spPr>
          <a:xfrm>
            <a:off x="609600" y="2743200"/>
            <a:ext cx="7924800" cy="2362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60" name="Google Shape;4160;p42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java.util.concurrent.Future</a:t>
            </a:r>
            <a:endParaRPr/>
          </a:p>
        </p:txBody>
      </p:sp>
      <p:sp>
        <p:nvSpPr>
          <p:cNvPr id="4161" name="Google Shape;4161;p423"/>
          <p:cNvSpPr txBox="1"/>
          <p:nvPr>
            <p:ph idx="1" type="body"/>
          </p:nvPr>
        </p:nvSpPr>
        <p:spPr>
          <a:xfrm>
            <a:off x="609600" y="1447800"/>
            <a:ext cx="7918500" cy="3694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Future</a:t>
            </a:r>
            <a:r>
              <a:rPr b="0" i="0" lang="en-US" sz="2200" u="none">
                <a:solidFill>
                  <a:schemeClr val="dk1"/>
                </a:solidFill>
                <a:latin typeface="Arial"/>
                <a:ea typeface="Arial"/>
                <a:cs typeface="Arial"/>
                <a:sym typeface="Arial"/>
              </a:rPr>
              <a:t> interface is used to obtain the results from a </a:t>
            </a:r>
            <a:r>
              <a:rPr b="0" i="0" lang="en-US" sz="2200" u="none">
                <a:solidFill>
                  <a:schemeClr val="dk1"/>
                </a:solidFill>
                <a:latin typeface="Courier New"/>
                <a:ea typeface="Courier New"/>
                <a:cs typeface="Courier New"/>
                <a:sym typeface="Courier New"/>
              </a:rPr>
              <a:t>Callable</a:t>
            </a:r>
            <a:r>
              <a:rPr b="0" i="0" lang="en-US" sz="2200" u="none">
                <a:solidFill>
                  <a:schemeClr val="dk1"/>
                </a:solidFill>
                <a:latin typeface="Arial"/>
                <a:ea typeface="Arial"/>
                <a:cs typeface="Arial"/>
                <a:sym typeface="Arial"/>
              </a:rPr>
              <a:t>’s </a:t>
            </a:r>
            <a:r>
              <a:rPr b="0" i="0" lang="en-US" sz="2200" u="none">
                <a:solidFill>
                  <a:schemeClr val="dk1"/>
                </a:solidFill>
                <a:latin typeface="Courier New"/>
                <a:ea typeface="Courier New"/>
                <a:cs typeface="Courier New"/>
                <a:sym typeface="Courier New"/>
              </a:rPr>
              <a:t>V call()</a:t>
            </a:r>
            <a:r>
              <a:rPr b="0" i="0" lang="en-US" sz="2200" u="none">
                <a:solidFill>
                  <a:schemeClr val="dk1"/>
                </a:solidFill>
                <a:latin typeface="Arial"/>
                <a:ea typeface="Arial"/>
                <a:cs typeface="Arial"/>
                <a:sym typeface="Arial"/>
              </a:rPr>
              <a:t> method.</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Future&lt;V&gt; future = es.submit(callable);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//submit many callables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try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V result = future.get();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catch (ExecutionException|InterruptedException ex) {</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162" name="Google Shape;4162;p423"/>
          <p:cNvSpPr/>
          <p:nvPr/>
        </p:nvSpPr>
        <p:spPr>
          <a:xfrm>
            <a:off x="4953000" y="3429000"/>
            <a:ext cx="2895600" cy="523800"/>
          </a:xfrm>
          <a:prstGeom prst="wedgeRectCallout">
            <a:avLst>
              <a:gd fmla="val -3334" name="adj1"/>
              <a:gd fmla="val 1979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Gets the result of the </a:t>
            </a:r>
            <a:r>
              <a:rPr b="0" i="0" lang="en-US" sz="1400" u="none">
                <a:solidFill>
                  <a:schemeClr val="dk1"/>
                </a:solidFill>
                <a:latin typeface="Courier New"/>
                <a:ea typeface="Courier New"/>
                <a:cs typeface="Courier New"/>
                <a:sym typeface="Courier New"/>
              </a:rPr>
              <a:t>Callable</a:t>
            </a:r>
            <a:r>
              <a:rPr b="0" i="0" lang="en-US" sz="1400" u="none">
                <a:solidFill>
                  <a:schemeClr val="dk1"/>
                </a:solidFill>
                <a:latin typeface="Arial"/>
                <a:ea typeface="Arial"/>
                <a:cs typeface="Arial"/>
                <a:sym typeface="Arial"/>
              </a:rPr>
              <a:t>’s </a:t>
            </a:r>
            <a:r>
              <a:rPr b="0" i="0" lang="en-US" sz="1400" u="none">
                <a:solidFill>
                  <a:schemeClr val="dk1"/>
                </a:solidFill>
                <a:latin typeface="Courier New"/>
                <a:ea typeface="Courier New"/>
                <a:cs typeface="Courier New"/>
                <a:sym typeface="Courier New"/>
              </a:rPr>
              <a:t>call</a:t>
            </a:r>
            <a:r>
              <a:rPr b="0" i="0" lang="en-US" sz="1400" u="none">
                <a:solidFill>
                  <a:schemeClr val="dk1"/>
                </a:solidFill>
                <a:latin typeface="Arial"/>
                <a:ea typeface="Arial"/>
                <a:cs typeface="Arial"/>
                <a:sym typeface="Arial"/>
              </a:rPr>
              <a:t> method (blocks if needed).</a:t>
            </a:r>
            <a:endParaRPr/>
          </a:p>
        </p:txBody>
      </p:sp>
      <p:sp>
        <p:nvSpPr>
          <p:cNvPr id="4163" name="Google Shape;4163;p423"/>
          <p:cNvSpPr/>
          <p:nvPr/>
        </p:nvSpPr>
        <p:spPr>
          <a:xfrm>
            <a:off x="5105400" y="2133600"/>
            <a:ext cx="2895600" cy="523800"/>
          </a:xfrm>
          <a:prstGeom prst="wedgeRectCallout">
            <a:avLst>
              <a:gd fmla="val 178" name="adj1"/>
              <a:gd fmla="val 2836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ExecutorService</a:t>
            </a:r>
            <a:r>
              <a:rPr b="0" i="0" lang="en-US" sz="1400" u="none">
                <a:solidFill>
                  <a:schemeClr val="dk1"/>
                </a:solidFill>
                <a:latin typeface="Arial"/>
                <a:ea typeface="Arial"/>
                <a:cs typeface="Arial"/>
                <a:sym typeface="Arial"/>
              </a:rPr>
              <a:t> controls when the work is done.</a:t>
            </a:r>
            <a:endParaRPr/>
          </a:p>
        </p:txBody>
      </p:sp>
      <p:sp>
        <p:nvSpPr>
          <p:cNvPr id="4164" name="Google Shape;4164;p423"/>
          <p:cNvSpPr/>
          <p:nvPr/>
        </p:nvSpPr>
        <p:spPr>
          <a:xfrm>
            <a:off x="1828800" y="4935537"/>
            <a:ext cx="1981200" cy="523800"/>
          </a:xfrm>
          <a:prstGeom prst="wedgeRectCallout">
            <a:avLst>
              <a:gd fmla="val 13587" name="adj1"/>
              <a:gd fmla="val -1866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If the </a:t>
            </a:r>
            <a:r>
              <a:rPr b="0" i="0" lang="en-US" sz="1400" u="none">
                <a:solidFill>
                  <a:schemeClr val="dk1"/>
                </a:solidFill>
                <a:latin typeface="Courier New"/>
                <a:ea typeface="Courier New"/>
                <a:cs typeface="Courier New"/>
                <a:sym typeface="Courier New"/>
              </a:rPr>
              <a:t>Callable</a:t>
            </a:r>
            <a:r>
              <a:rPr b="0" i="0" lang="en-US" sz="1400" u="none">
                <a:solidFill>
                  <a:schemeClr val="dk1"/>
                </a:solidFill>
                <a:latin typeface="Arial"/>
                <a:ea typeface="Arial"/>
                <a:cs typeface="Arial"/>
                <a:sym typeface="Arial"/>
              </a:rPr>
              <a:t> threw an </a:t>
            </a:r>
            <a:r>
              <a:rPr b="0" i="0" lang="en-US" sz="1400" u="none">
                <a:solidFill>
                  <a:schemeClr val="dk1"/>
                </a:solidFill>
                <a:latin typeface="Courier New"/>
                <a:ea typeface="Courier New"/>
                <a:cs typeface="Courier New"/>
                <a:sym typeface="Courier New"/>
              </a:rPr>
              <a:t>Exception</a:t>
            </a:r>
            <a:endParaRPr/>
          </a:p>
        </p:txBody>
      </p:sp>
      <p:sp>
        <p:nvSpPr>
          <p:cNvPr id="4165" name="Google Shape;4165;p4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0" name="Shape 4170"/>
        <p:cNvGrpSpPr/>
        <p:nvPr/>
      </p:nvGrpSpPr>
      <p:grpSpPr>
        <a:xfrm>
          <a:off x="0" y="0"/>
          <a:ext cx="0" cy="0"/>
          <a:chOff x="0" y="0"/>
          <a:chExt cx="0" cy="0"/>
        </a:xfrm>
      </p:grpSpPr>
      <p:sp>
        <p:nvSpPr>
          <p:cNvPr id="4171" name="Google Shape;4171;p42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Example</a:t>
            </a:r>
            <a:endParaRPr/>
          </a:p>
        </p:txBody>
      </p:sp>
      <p:sp>
        <p:nvSpPr>
          <p:cNvPr id="4172" name="Google Shape;4172;p424"/>
          <p:cNvSpPr txBox="1"/>
          <p:nvPr/>
        </p:nvSpPr>
        <p:spPr>
          <a:xfrm>
            <a:off x="609600" y="1295400"/>
            <a:ext cx="7886700" cy="4495800"/>
          </a:xfrm>
          <a:prstGeom prst="rect">
            <a:avLst/>
          </a:prstGeom>
          <a:solidFill>
            <a:srgbClr val="CCCCCC"/>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public static void main(String[] args) {</a:t>
            </a:r>
            <a:endParaRPr/>
          </a:p>
          <a:p>
            <a:pPr indent="-457200" lvl="0" marL="45720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ExecutorService es = Executors.newFixedThreadPool(4);</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Future&lt;String&gt; f1 = es.submit(new ExampleCallable("one",10));</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Future&lt;String&gt; f2 = es.submit(new ExampleCallable("two",20));</a:t>
            </a:r>
            <a:endParaRPr/>
          </a:p>
          <a:p>
            <a:pPr indent="-457200" lvl="0" marL="45720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try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es.shutdown();</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es.awaitTermination(5, TimeUnit.SECONDS);</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String result1 = f1.get();</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System.out.println("Result of one: " + result1);</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String result2 = f2.get();</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System.out.println("Result of two: " + result2);</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 catch (ExecutionException | InterruptedException ex) {</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System.out.println("Exception: " + ex);</a:t>
            </a:r>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a:t>
            </a:r>
            <a:endParaRPr/>
          </a:p>
          <a:p>
            <a:pPr indent="-457200" lvl="0" marL="45720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a:t>
            </a:r>
            <a:endParaRPr/>
          </a:p>
        </p:txBody>
      </p:sp>
      <p:sp>
        <p:nvSpPr>
          <p:cNvPr id="4173" name="Google Shape;4173;p424"/>
          <p:cNvSpPr/>
          <p:nvPr/>
        </p:nvSpPr>
        <p:spPr>
          <a:xfrm>
            <a:off x="7162800" y="3276600"/>
            <a:ext cx="1371600" cy="738300"/>
          </a:xfrm>
          <a:prstGeom prst="wedgeRectCallout">
            <a:avLst>
              <a:gd fmla="val -33698" name="adj1"/>
              <a:gd fmla="val 872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Get the results of tasks f1 and f2</a:t>
            </a:r>
            <a:endParaRPr/>
          </a:p>
        </p:txBody>
      </p:sp>
      <p:sp>
        <p:nvSpPr>
          <p:cNvPr id="4174" name="Google Shape;4174;p424"/>
          <p:cNvSpPr/>
          <p:nvPr/>
        </p:nvSpPr>
        <p:spPr>
          <a:xfrm>
            <a:off x="6324600" y="2514600"/>
            <a:ext cx="2057400" cy="523800"/>
          </a:xfrm>
          <a:prstGeom prst="wedgeRectCallout">
            <a:avLst>
              <a:gd fmla="val -1026" name="adj1"/>
              <a:gd fmla="val 2978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Wait 5 seconds for the tasks to complete</a:t>
            </a:r>
            <a:endParaRPr/>
          </a:p>
        </p:txBody>
      </p:sp>
      <p:sp>
        <p:nvSpPr>
          <p:cNvPr id="4175" name="Google Shape;4175;p4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6"/>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What data and operations would you encapsulate in an object that represents an employee?</a:t>
            </a:r>
            <a:endParaRPr/>
          </a:p>
        </p:txBody>
      </p:sp>
      <p:sp>
        <p:nvSpPr>
          <p:cNvPr id="474" name="Google Shape;474;p5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Encapsulation: Example</a:t>
            </a:r>
            <a:endParaRPr/>
          </a:p>
        </p:txBody>
      </p:sp>
      <p:pic>
        <p:nvPicPr>
          <p:cNvPr descr="cnt205403.gif" id="475" name="Google Shape;475;p56"/>
          <p:cNvPicPr preferRelativeResize="0"/>
          <p:nvPr/>
        </p:nvPicPr>
        <p:blipFill rotWithShape="1">
          <a:blip r:embed="rId3">
            <a:alphaModFix/>
          </a:blip>
          <a:srcRect b="0" l="0" r="0" t="0"/>
          <a:stretch/>
        </p:blipFill>
        <p:spPr>
          <a:xfrm>
            <a:off x="4095750" y="3048000"/>
            <a:ext cx="781050" cy="1857375"/>
          </a:xfrm>
          <a:prstGeom prst="rect">
            <a:avLst/>
          </a:prstGeom>
          <a:noFill/>
          <a:ln>
            <a:noFill/>
          </a:ln>
        </p:spPr>
      </p:pic>
      <p:pic>
        <p:nvPicPr>
          <p:cNvPr descr="cnt204277.gif" id="476" name="Google Shape;476;p56"/>
          <p:cNvPicPr preferRelativeResize="0"/>
          <p:nvPr/>
        </p:nvPicPr>
        <p:blipFill rotWithShape="1">
          <a:blip r:embed="rId4">
            <a:alphaModFix/>
          </a:blip>
          <a:srcRect b="0" l="0" r="0" t="0"/>
          <a:stretch/>
        </p:blipFill>
        <p:spPr>
          <a:xfrm>
            <a:off x="1295400" y="2971800"/>
            <a:ext cx="1125537" cy="1271587"/>
          </a:xfrm>
          <a:prstGeom prst="rect">
            <a:avLst/>
          </a:prstGeom>
          <a:noFill/>
          <a:ln>
            <a:noFill/>
          </a:ln>
        </p:spPr>
      </p:pic>
      <p:sp>
        <p:nvSpPr>
          <p:cNvPr id="477" name="Google Shape;477;p56"/>
          <p:cNvSpPr txBox="1"/>
          <p:nvPr/>
        </p:nvSpPr>
        <p:spPr>
          <a:xfrm>
            <a:off x="1143000" y="4343400"/>
            <a:ext cx="32178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Employee ID</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Name</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Social Security Number</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Salary</a:t>
            </a:r>
            <a:endParaRPr/>
          </a:p>
        </p:txBody>
      </p:sp>
      <p:sp>
        <p:nvSpPr>
          <p:cNvPr id="478" name="Google Shape;478;p56"/>
          <p:cNvSpPr txBox="1"/>
          <p:nvPr/>
        </p:nvSpPr>
        <p:spPr>
          <a:xfrm>
            <a:off x="6172200" y="4495800"/>
            <a:ext cx="1701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changeName</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RaiseSalary</a:t>
            </a:r>
            <a:endParaRPr/>
          </a:p>
        </p:txBody>
      </p:sp>
      <p:pic>
        <p:nvPicPr>
          <p:cNvPr descr="cnt205073.gif" id="479" name="Google Shape;479;p56"/>
          <p:cNvPicPr preferRelativeResize="0"/>
          <p:nvPr/>
        </p:nvPicPr>
        <p:blipFill rotWithShape="1">
          <a:blip r:embed="rId5">
            <a:alphaModFix/>
          </a:blip>
          <a:srcRect b="0" l="0" r="0" t="0"/>
          <a:stretch/>
        </p:blipFill>
        <p:spPr>
          <a:xfrm>
            <a:off x="6705600" y="3048000"/>
            <a:ext cx="695325" cy="1247775"/>
          </a:xfrm>
          <a:prstGeom prst="rect">
            <a:avLst/>
          </a:prstGeom>
          <a:noFill/>
          <a:ln>
            <a:noFill/>
          </a:ln>
        </p:spPr>
      </p:pic>
      <p:sp>
        <p:nvSpPr>
          <p:cNvPr id="480" name="Google Shape;480;p56"/>
          <p:cNvSpPr/>
          <p:nvPr/>
        </p:nvSpPr>
        <p:spPr>
          <a:xfrm>
            <a:off x="2895600" y="3657600"/>
            <a:ext cx="990600" cy="685800"/>
          </a:xfrm>
          <a:prstGeom prst="rightArrow">
            <a:avLst>
              <a:gd fmla="val 14123" name="adj1"/>
              <a:gd fmla="val 50000" name="adj2"/>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1" name="Google Shape;481;p56"/>
          <p:cNvSpPr/>
          <p:nvPr/>
        </p:nvSpPr>
        <p:spPr>
          <a:xfrm flipH="1">
            <a:off x="5105400" y="3657600"/>
            <a:ext cx="990600" cy="685800"/>
          </a:xfrm>
          <a:prstGeom prst="rightArrow">
            <a:avLst>
              <a:gd fmla="val 14123" name="adj1"/>
              <a:gd fmla="val 50000" name="adj2"/>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2" name="Google Shape;482;p56"/>
          <p:cNvSpPr txBox="1"/>
          <p:nvPr/>
        </p:nvSpPr>
        <p:spPr>
          <a:xfrm>
            <a:off x="990600" y="2286000"/>
            <a:ext cx="7086600" cy="35052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3" name="Google Shape;483;p56"/>
          <p:cNvSpPr txBox="1"/>
          <p:nvPr/>
        </p:nvSpPr>
        <p:spPr>
          <a:xfrm>
            <a:off x="3657600" y="2362200"/>
            <a:ext cx="1752600" cy="523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Employee</a:t>
            </a:r>
            <a:endParaRPr/>
          </a:p>
        </p:txBody>
      </p:sp>
      <p:sp>
        <p:nvSpPr>
          <p:cNvPr id="484" name="Google Shape;484;p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0" name="Shape 4180"/>
        <p:cNvGrpSpPr/>
        <p:nvPr/>
      </p:nvGrpSpPr>
      <p:grpSpPr>
        <a:xfrm>
          <a:off x="0" y="0"/>
          <a:ext cx="0" cy="0"/>
          <a:chOff x="0" y="0"/>
          <a:chExt cx="0" cy="0"/>
        </a:xfrm>
      </p:grpSpPr>
      <p:sp>
        <p:nvSpPr>
          <p:cNvPr id="4181" name="Google Shape;4181;p42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Threading Concerns</a:t>
            </a:r>
            <a:endParaRPr/>
          </a:p>
        </p:txBody>
      </p:sp>
      <p:sp>
        <p:nvSpPr>
          <p:cNvPr id="4182" name="Google Shape;4182;p425"/>
          <p:cNvSpPr txBox="1"/>
          <p:nvPr>
            <p:ph idx="1" type="body"/>
          </p:nvPr>
        </p:nvSpPr>
        <p:spPr>
          <a:xfrm>
            <a:off x="609600" y="1447800"/>
            <a:ext cx="7918500" cy="2739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Thread Safety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Classes should continue to behave correctly when accessed from multiple threads.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Performance: Deadlock and livelock</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Threads typically interact with other threads. As more threads are introduced into an application, the possibility exists that threads will reach a point where they cannot continue. </a:t>
            </a:r>
            <a:endParaRPr/>
          </a:p>
        </p:txBody>
      </p:sp>
      <p:sp>
        <p:nvSpPr>
          <p:cNvPr id="4183" name="Google Shape;4183;p4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8" name="Shape 4188"/>
        <p:cNvGrpSpPr/>
        <p:nvPr/>
      </p:nvGrpSpPr>
      <p:grpSpPr>
        <a:xfrm>
          <a:off x="0" y="0"/>
          <a:ext cx="0" cy="0"/>
          <a:chOff x="0" y="0"/>
          <a:chExt cx="0" cy="0"/>
        </a:xfrm>
      </p:grpSpPr>
      <p:sp>
        <p:nvSpPr>
          <p:cNvPr id="4189" name="Google Shape;4189;p426"/>
          <p:cNvSpPr txBox="1"/>
          <p:nvPr/>
        </p:nvSpPr>
        <p:spPr>
          <a:xfrm>
            <a:off x="609600" y="2057400"/>
            <a:ext cx="7924800" cy="2743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90" name="Google Shape;4190;p42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Shared Data</a:t>
            </a:r>
            <a:endParaRPr/>
          </a:p>
        </p:txBody>
      </p:sp>
      <p:sp>
        <p:nvSpPr>
          <p:cNvPr id="4191" name="Google Shape;4191;p426"/>
          <p:cNvSpPr txBox="1"/>
          <p:nvPr>
            <p:ph idx="1" type="body"/>
          </p:nvPr>
        </p:nvSpPr>
        <p:spPr>
          <a:xfrm>
            <a:off x="609600" y="1447800"/>
            <a:ext cx="7918500" cy="3356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Static and instance fields are potentially shared by threads.</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SharedValue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int 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Return a unique value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int getNext()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192" name="Google Shape;4192;p426"/>
          <p:cNvSpPr/>
          <p:nvPr/>
        </p:nvSpPr>
        <p:spPr>
          <a:xfrm>
            <a:off x="4038600" y="2590800"/>
            <a:ext cx="1930500" cy="523800"/>
          </a:xfrm>
          <a:prstGeom prst="wedgeRectCallout">
            <a:avLst>
              <a:gd fmla="val -10002" name="adj1"/>
              <a:gd fmla="val 3311"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Potentially shared variable</a:t>
            </a:r>
            <a:endParaRPr/>
          </a:p>
        </p:txBody>
      </p:sp>
      <p:sp>
        <p:nvSpPr>
          <p:cNvPr id="4193" name="Google Shape;4193;p42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8" name="Shape 4198"/>
        <p:cNvGrpSpPr/>
        <p:nvPr/>
      </p:nvGrpSpPr>
      <p:grpSpPr>
        <a:xfrm>
          <a:off x="0" y="0"/>
          <a:ext cx="0" cy="0"/>
          <a:chOff x="0" y="0"/>
          <a:chExt cx="0" cy="0"/>
        </a:xfrm>
      </p:grpSpPr>
      <p:sp>
        <p:nvSpPr>
          <p:cNvPr id="4199" name="Google Shape;4199;p42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Problems with Shared Data</a:t>
            </a:r>
            <a:endParaRPr/>
          </a:p>
        </p:txBody>
      </p:sp>
      <p:sp>
        <p:nvSpPr>
          <p:cNvPr id="4200" name="Google Shape;4200;p427"/>
          <p:cNvSpPr txBox="1"/>
          <p:nvPr>
            <p:ph idx="1" type="body"/>
          </p:nvPr>
        </p:nvSpPr>
        <p:spPr>
          <a:xfrm>
            <a:off x="609600" y="1447800"/>
            <a:ext cx="7918500" cy="410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Shared data must be accessed cautiously. Instance and static fields: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created in an area of memory known as heap space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potentially be shared by any thread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Might be changed concurrently by multiple threads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There are no compiler or IDE warnings.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“Safely” accessing shared fields is your responsibility.</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Two threads accessing an instance of the </a:t>
            </a:r>
            <a:r>
              <a:rPr b="0" i="0" lang="en-US" sz="2200" u="none">
                <a:solidFill>
                  <a:schemeClr val="dk1"/>
                </a:solidFill>
                <a:latin typeface="Courier New"/>
                <a:ea typeface="Courier New"/>
                <a:cs typeface="Courier New"/>
                <a:sym typeface="Courier New"/>
              </a:rPr>
              <a:t>SharedValue</a:t>
            </a:r>
            <a:r>
              <a:rPr b="0" i="0" lang="en-US" sz="2200" u="none">
                <a:solidFill>
                  <a:schemeClr val="dk1"/>
                </a:solidFill>
                <a:latin typeface="Arial"/>
                <a:ea typeface="Arial"/>
                <a:cs typeface="Arial"/>
                <a:sym typeface="Arial"/>
              </a:rPr>
              <a:t> class might produce the following:</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i:0,i:0,i:1,i:2,i:3,i:4,i:5,i:6,i:7,i:8,i:9,i:10,i:12,i:11 ...</a:t>
            </a:r>
            <a:endParaRPr/>
          </a:p>
        </p:txBody>
      </p:sp>
      <p:sp>
        <p:nvSpPr>
          <p:cNvPr id="4201" name="Google Shape;4201;p427"/>
          <p:cNvSpPr/>
          <p:nvPr/>
        </p:nvSpPr>
        <p:spPr>
          <a:xfrm>
            <a:off x="5181600" y="5940425"/>
            <a:ext cx="1930500" cy="308100"/>
          </a:xfrm>
          <a:prstGeom prst="wedgeRectCallout">
            <a:avLst>
              <a:gd fmla="val 19296" name="adj1"/>
              <a:gd fmla="val -3048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Out of sequence</a:t>
            </a:r>
            <a:endParaRPr/>
          </a:p>
        </p:txBody>
      </p:sp>
      <p:sp>
        <p:nvSpPr>
          <p:cNvPr id="4202" name="Google Shape;4202;p427"/>
          <p:cNvSpPr/>
          <p:nvPr/>
        </p:nvSpPr>
        <p:spPr>
          <a:xfrm>
            <a:off x="1219200" y="5864225"/>
            <a:ext cx="1930500" cy="308100"/>
          </a:xfrm>
          <a:prstGeom prst="wedgeRectCallout">
            <a:avLst>
              <a:gd fmla="val 1467" name="adj1"/>
              <a:gd fmla="val -2655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Zero produced twice</a:t>
            </a:r>
            <a:endParaRPr/>
          </a:p>
        </p:txBody>
      </p:sp>
      <p:sp>
        <p:nvSpPr>
          <p:cNvPr id="4203" name="Google Shape;4203;p4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8" name="Shape 4208"/>
        <p:cNvGrpSpPr/>
        <p:nvPr/>
      </p:nvGrpSpPr>
      <p:grpSpPr>
        <a:xfrm>
          <a:off x="0" y="0"/>
          <a:ext cx="0" cy="0"/>
          <a:chOff x="0" y="0"/>
          <a:chExt cx="0" cy="0"/>
        </a:xfrm>
      </p:grpSpPr>
      <p:sp>
        <p:nvSpPr>
          <p:cNvPr id="4209" name="Google Shape;4209;p42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Nonshared Data</a:t>
            </a:r>
            <a:endParaRPr/>
          </a:p>
        </p:txBody>
      </p:sp>
      <p:sp>
        <p:nvSpPr>
          <p:cNvPr id="4210" name="Google Shape;4210;p428"/>
          <p:cNvSpPr txBox="1"/>
          <p:nvPr>
            <p:ph idx="1" type="body"/>
          </p:nvPr>
        </p:nvSpPr>
        <p:spPr>
          <a:xfrm>
            <a:off x="609600" y="1447800"/>
            <a:ext cx="7918500" cy="232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Some variable types are never shared. The following types are always thread-safe: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Local variables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Method parameters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Exception handler parameters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Immutable data</a:t>
            </a:r>
            <a:endParaRPr/>
          </a:p>
        </p:txBody>
      </p:sp>
      <p:sp>
        <p:nvSpPr>
          <p:cNvPr id="4211" name="Google Shape;4211;p42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6" name="Shape 4216"/>
        <p:cNvGrpSpPr/>
        <p:nvPr/>
      </p:nvGrpSpPr>
      <p:grpSpPr>
        <a:xfrm>
          <a:off x="0" y="0"/>
          <a:ext cx="0" cy="0"/>
          <a:chOff x="0" y="0"/>
          <a:chExt cx="0" cy="0"/>
        </a:xfrm>
      </p:grpSpPr>
      <p:sp>
        <p:nvSpPr>
          <p:cNvPr id="4217" name="Google Shape;4217;p42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Atomic Operations</a:t>
            </a:r>
            <a:endParaRPr/>
          </a:p>
        </p:txBody>
      </p:sp>
      <p:sp>
        <p:nvSpPr>
          <p:cNvPr id="4218" name="Google Shape;4218;p429"/>
          <p:cNvSpPr txBox="1"/>
          <p:nvPr>
            <p:ph idx="1" type="body"/>
          </p:nvPr>
        </p:nvSpPr>
        <p:spPr>
          <a:xfrm>
            <a:off x="609600" y="1447800"/>
            <a:ext cx="7918500" cy="4451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Atomic operations function as a single operation. A single statement in the Java language is not always atomic.</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i++;</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Creates a temporary copy of the value in </a:t>
            </a:r>
            <a:r>
              <a:rPr b="0" i="0" lang="en-US" sz="2000" u="none" cap="none" strike="noStrike">
                <a:solidFill>
                  <a:schemeClr val="dk1"/>
                </a:solidFill>
                <a:latin typeface="Courier New"/>
                <a:ea typeface="Courier New"/>
                <a:cs typeface="Courier New"/>
                <a:sym typeface="Courier New"/>
              </a:rPr>
              <a:t>i</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Increments the temporary copy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Writes the new value back to </a:t>
            </a:r>
            <a:r>
              <a:rPr b="0" i="0" lang="en-US" sz="2000" u="none" cap="none" strike="noStrike">
                <a:solidFill>
                  <a:schemeClr val="dk1"/>
                </a:solidFill>
                <a:latin typeface="Courier New"/>
                <a:ea typeface="Courier New"/>
                <a:cs typeface="Courier New"/>
                <a:sym typeface="Courier New"/>
              </a:rPr>
              <a:t>i</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l = 0xffff_ffff_ffff_ffff;</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64-bit variables might be accessed using two separate 32-bit operations.</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What inconsistencies might two threads incrementing the same field encounter?</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What if that field is long?</a:t>
            </a:r>
            <a:endParaRPr/>
          </a:p>
        </p:txBody>
      </p:sp>
      <p:sp>
        <p:nvSpPr>
          <p:cNvPr id="4219" name="Google Shape;4219;p4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4" name="Shape 4224"/>
        <p:cNvGrpSpPr/>
        <p:nvPr/>
      </p:nvGrpSpPr>
      <p:grpSpPr>
        <a:xfrm>
          <a:off x="0" y="0"/>
          <a:ext cx="0" cy="0"/>
          <a:chOff x="0" y="0"/>
          <a:chExt cx="0" cy="0"/>
        </a:xfrm>
      </p:grpSpPr>
      <p:sp>
        <p:nvSpPr>
          <p:cNvPr id="4225" name="Google Shape;4225;p43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Out-of-Order Execution</a:t>
            </a:r>
            <a:endParaRPr/>
          </a:p>
        </p:txBody>
      </p:sp>
      <p:sp>
        <p:nvSpPr>
          <p:cNvPr id="4226" name="Google Shape;4226;p430"/>
          <p:cNvSpPr txBox="1"/>
          <p:nvPr>
            <p:ph idx="1" type="body"/>
          </p:nvPr>
        </p:nvSpPr>
        <p:spPr>
          <a:xfrm>
            <a:off x="609600" y="1447800"/>
            <a:ext cx="7918500" cy="3878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Operations performed in one thread may not appear to execute in order if you observe the results from another thread.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Code optimization may result in out-of-order operation.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Threads operate on cached copies of shared variables.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ensure consistent behavior in your threads, you must synchronize their actions.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You need a way to state that an action happens before another.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You need a way to flush changes to shared variables back to main memory.</a:t>
            </a:r>
            <a:endParaRPr/>
          </a:p>
        </p:txBody>
      </p:sp>
      <p:sp>
        <p:nvSpPr>
          <p:cNvPr id="4227" name="Google Shape;4227;p4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2" name="Shape 4232"/>
        <p:cNvGrpSpPr/>
        <p:nvPr/>
      </p:nvGrpSpPr>
      <p:grpSpPr>
        <a:xfrm>
          <a:off x="0" y="0"/>
          <a:ext cx="0" cy="0"/>
          <a:chOff x="0" y="0"/>
          <a:chExt cx="0" cy="0"/>
        </a:xfrm>
      </p:grpSpPr>
      <p:sp>
        <p:nvSpPr>
          <p:cNvPr id="4233" name="Google Shape;4233;p43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a:t>
            </a:r>
            <a:r>
              <a:rPr b="1" i="0" lang="en-US" sz="2600" u="none" cap="none" strike="noStrike">
                <a:solidFill>
                  <a:schemeClr val="dk1"/>
                </a:solidFill>
                <a:latin typeface="Courier New"/>
                <a:ea typeface="Courier New"/>
                <a:cs typeface="Courier New"/>
                <a:sym typeface="Courier New"/>
              </a:rPr>
              <a:t>synchronized</a:t>
            </a:r>
            <a:r>
              <a:rPr b="1" i="0" lang="en-US" sz="2600" u="none" cap="none" strike="noStrike">
                <a:solidFill>
                  <a:schemeClr val="dk1"/>
                </a:solidFill>
                <a:latin typeface="Arial"/>
                <a:ea typeface="Arial"/>
                <a:cs typeface="Arial"/>
                <a:sym typeface="Arial"/>
              </a:rPr>
              <a:t> Keyword</a:t>
            </a:r>
            <a:endParaRPr/>
          </a:p>
        </p:txBody>
      </p:sp>
      <p:sp>
        <p:nvSpPr>
          <p:cNvPr id="4234" name="Google Shape;4234;p431"/>
          <p:cNvSpPr txBox="1"/>
          <p:nvPr>
            <p:ph idx="1" type="body"/>
          </p:nvPr>
        </p:nvSpPr>
        <p:spPr>
          <a:xfrm>
            <a:off x="609600" y="1447800"/>
            <a:ext cx="7918500" cy="2592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synchronized</a:t>
            </a:r>
            <a:r>
              <a:rPr b="0" i="0" lang="en-US" sz="2200" u="none">
                <a:solidFill>
                  <a:schemeClr val="dk1"/>
                </a:solidFill>
                <a:latin typeface="Arial"/>
                <a:ea typeface="Arial"/>
                <a:cs typeface="Arial"/>
                <a:sym typeface="Arial"/>
              </a:rPr>
              <a:t> keyword is used to create thread-safe code blocks. A </a:t>
            </a:r>
            <a:r>
              <a:rPr b="0" i="0" lang="en-US" sz="2200" u="none">
                <a:solidFill>
                  <a:schemeClr val="dk1"/>
                </a:solidFill>
                <a:latin typeface="Courier New"/>
                <a:ea typeface="Courier New"/>
                <a:cs typeface="Courier New"/>
                <a:sym typeface="Courier New"/>
              </a:rPr>
              <a:t>synchronized</a:t>
            </a:r>
            <a:r>
              <a:rPr b="0" i="0" lang="en-US" sz="2200" u="none">
                <a:solidFill>
                  <a:schemeClr val="dk1"/>
                </a:solidFill>
                <a:latin typeface="Arial"/>
                <a:ea typeface="Arial"/>
                <a:cs typeface="Arial"/>
                <a:sym typeface="Arial"/>
              </a:rPr>
              <a:t> code block: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Causes a thread to write all of its changes to main memory when the end of the block is reached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Is used to group blocks of code for exclusive execution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Threads block until they can get exclusive access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Solves the atomic problem</a:t>
            </a:r>
            <a:endParaRPr/>
          </a:p>
        </p:txBody>
      </p:sp>
      <p:sp>
        <p:nvSpPr>
          <p:cNvPr id="4235" name="Google Shape;4235;p4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0" name="Shape 4240"/>
        <p:cNvGrpSpPr/>
        <p:nvPr/>
      </p:nvGrpSpPr>
      <p:grpSpPr>
        <a:xfrm>
          <a:off x="0" y="0"/>
          <a:ext cx="0" cy="0"/>
          <a:chOff x="0" y="0"/>
          <a:chExt cx="0" cy="0"/>
        </a:xfrm>
      </p:grpSpPr>
      <p:sp>
        <p:nvSpPr>
          <p:cNvPr id="4241" name="Google Shape;4241;p432"/>
          <p:cNvSpPr txBox="1"/>
          <p:nvPr/>
        </p:nvSpPr>
        <p:spPr>
          <a:xfrm>
            <a:off x="609600" y="1371600"/>
            <a:ext cx="7924800" cy="4876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42" name="Google Shape;4242;p43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synchronized</a:t>
            </a:r>
            <a:r>
              <a:rPr b="1" i="0" lang="en-US" sz="2600" u="none" cap="none" strike="noStrike">
                <a:solidFill>
                  <a:schemeClr val="dk1"/>
                </a:solidFill>
                <a:latin typeface="Arial"/>
                <a:ea typeface="Arial"/>
                <a:cs typeface="Arial"/>
                <a:sym typeface="Arial"/>
              </a:rPr>
              <a:t> Methods</a:t>
            </a:r>
            <a:endParaRPr/>
          </a:p>
        </p:txBody>
      </p:sp>
      <p:sp>
        <p:nvSpPr>
          <p:cNvPr id="4243" name="Google Shape;4243;p432"/>
          <p:cNvSpPr txBox="1"/>
          <p:nvPr>
            <p:ph idx="1" type="body"/>
          </p:nvPr>
        </p:nvSpPr>
        <p:spPr>
          <a:xfrm>
            <a:off x="609600" y="1447800"/>
            <a:ext cx="7918500" cy="4408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3 public class SynchronizedCounter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4   private static int i = 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public synchronized void increment(){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i++;</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8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9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public synchronized void decrement(){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i--;</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public synchronized int getValue(){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return i;</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17 }</a:t>
            </a:r>
            <a:endParaRPr/>
          </a:p>
        </p:txBody>
      </p:sp>
      <p:sp>
        <p:nvSpPr>
          <p:cNvPr id="4244" name="Google Shape;4244;p432"/>
          <p:cNvSpPr txBox="1"/>
          <p:nvPr/>
        </p:nvSpPr>
        <p:spPr>
          <a:xfrm>
            <a:off x="2057400" y="2362200"/>
            <a:ext cx="1600200" cy="228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45" name="Google Shape;4245;p432"/>
          <p:cNvSpPr txBox="1"/>
          <p:nvPr/>
        </p:nvSpPr>
        <p:spPr>
          <a:xfrm>
            <a:off x="2057400" y="3505200"/>
            <a:ext cx="1600200" cy="228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46" name="Google Shape;4246;p432"/>
          <p:cNvSpPr txBox="1"/>
          <p:nvPr/>
        </p:nvSpPr>
        <p:spPr>
          <a:xfrm>
            <a:off x="2057400" y="4648200"/>
            <a:ext cx="1600200" cy="228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47" name="Google Shape;4247;p43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2" name="Shape 4252"/>
        <p:cNvGrpSpPr/>
        <p:nvPr/>
      </p:nvGrpSpPr>
      <p:grpSpPr>
        <a:xfrm>
          <a:off x="0" y="0"/>
          <a:ext cx="0" cy="0"/>
          <a:chOff x="0" y="0"/>
          <a:chExt cx="0" cy="0"/>
        </a:xfrm>
      </p:grpSpPr>
      <p:sp>
        <p:nvSpPr>
          <p:cNvPr id="4253" name="Google Shape;4253;p433"/>
          <p:cNvSpPr txBox="1"/>
          <p:nvPr/>
        </p:nvSpPr>
        <p:spPr>
          <a:xfrm>
            <a:off x="609600" y="1371600"/>
            <a:ext cx="7924800" cy="441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54" name="Google Shape;4254;p43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synchronized</a:t>
            </a:r>
            <a:r>
              <a:rPr b="1" i="0" lang="en-US" sz="2600" u="none" cap="none" strike="noStrike">
                <a:solidFill>
                  <a:schemeClr val="dk1"/>
                </a:solidFill>
                <a:latin typeface="Arial"/>
                <a:ea typeface="Arial"/>
                <a:cs typeface="Arial"/>
                <a:sym typeface="Arial"/>
              </a:rPr>
              <a:t> Blocks</a:t>
            </a:r>
            <a:endParaRPr/>
          </a:p>
        </p:txBody>
      </p:sp>
      <p:sp>
        <p:nvSpPr>
          <p:cNvPr id="4255" name="Google Shape;4255;p433"/>
          <p:cNvSpPr txBox="1"/>
          <p:nvPr>
            <p:ph idx="1" type="body"/>
          </p:nvPr>
        </p:nvSpPr>
        <p:spPr>
          <a:xfrm>
            <a:off x="609600" y="1447800"/>
            <a:ext cx="7918500" cy="2962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public void run(){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for (int i = 0; i &lt; countSize; 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synchronized(this){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count.increment();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System.out.println(threadName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23              + " Current Count: " + count.getValue());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24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25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26   }</a:t>
            </a:r>
            <a:endParaRPr/>
          </a:p>
        </p:txBody>
      </p:sp>
      <p:sp>
        <p:nvSpPr>
          <p:cNvPr id="4256" name="Google Shape;4256;p433"/>
          <p:cNvSpPr txBox="1"/>
          <p:nvPr/>
        </p:nvSpPr>
        <p:spPr>
          <a:xfrm>
            <a:off x="1676400" y="2133600"/>
            <a:ext cx="29718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57" name="Google Shape;4257;p43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2" name="Shape 4262"/>
        <p:cNvGrpSpPr/>
        <p:nvPr/>
      </p:nvGrpSpPr>
      <p:grpSpPr>
        <a:xfrm>
          <a:off x="0" y="0"/>
          <a:ext cx="0" cy="0"/>
          <a:chOff x="0" y="0"/>
          <a:chExt cx="0" cy="0"/>
        </a:xfrm>
      </p:grpSpPr>
      <p:sp>
        <p:nvSpPr>
          <p:cNvPr id="4263" name="Google Shape;4263;p434"/>
          <p:cNvSpPr txBox="1"/>
          <p:nvPr/>
        </p:nvSpPr>
        <p:spPr>
          <a:xfrm>
            <a:off x="609600" y="4572000"/>
            <a:ext cx="7924800" cy="609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64" name="Google Shape;4264;p43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 Monitor Locking</a:t>
            </a:r>
            <a:endParaRPr/>
          </a:p>
        </p:txBody>
      </p:sp>
      <p:sp>
        <p:nvSpPr>
          <p:cNvPr id="4265" name="Google Shape;4265;p434"/>
          <p:cNvSpPr txBox="1"/>
          <p:nvPr>
            <p:ph idx="1" type="body"/>
          </p:nvPr>
        </p:nvSpPr>
        <p:spPr>
          <a:xfrm>
            <a:off x="609600" y="1447800"/>
            <a:ext cx="7918500" cy="4340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Each object in Java is associated with a monitor, which a thread can lock or unlock.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synchronized</a:t>
            </a:r>
            <a:r>
              <a:rPr b="0" i="0" lang="en-US" sz="2200" u="none" cap="none" strike="noStrike">
                <a:solidFill>
                  <a:schemeClr val="dk1"/>
                </a:solidFill>
                <a:latin typeface="Arial"/>
                <a:ea typeface="Arial"/>
                <a:cs typeface="Arial"/>
                <a:sym typeface="Arial"/>
              </a:rPr>
              <a:t> methods use the monitor for the </a:t>
            </a:r>
            <a:r>
              <a:rPr b="0" i="0" lang="en-US" sz="2200" u="none" cap="none" strike="noStrike">
                <a:solidFill>
                  <a:schemeClr val="dk1"/>
                </a:solidFill>
                <a:latin typeface="Courier New"/>
                <a:ea typeface="Courier New"/>
                <a:cs typeface="Courier New"/>
                <a:sym typeface="Courier New"/>
              </a:rPr>
              <a:t>this</a:t>
            </a:r>
            <a:r>
              <a:rPr b="0" i="0" lang="en-US" sz="2200" u="none" cap="none" strike="noStrike">
                <a:solidFill>
                  <a:schemeClr val="dk1"/>
                </a:solidFill>
                <a:latin typeface="Arial"/>
                <a:ea typeface="Arial"/>
                <a:cs typeface="Arial"/>
                <a:sym typeface="Arial"/>
              </a:rPr>
              <a:t>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static synchronized</a:t>
            </a:r>
            <a:r>
              <a:rPr b="0" i="0" lang="en-US" sz="2200" u="none" cap="none" strike="noStrike">
                <a:solidFill>
                  <a:schemeClr val="dk1"/>
                </a:solidFill>
                <a:latin typeface="Arial"/>
                <a:ea typeface="Arial"/>
                <a:cs typeface="Arial"/>
                <a:sym typeface="Arial"/>
              </a:rPr>
              <a:t> methods use the classes’ monitor.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synchronized</a:t>
            </a:r>
            <a:r>
              <a:rPr b="0" i="0" lang="en-US" sz="2200" u="none" cap="none" strike="noStrike">
                <a:solidFill>
                  <a:schemeClr val="dk1"/>
                </a:solidFill>
                <a:latin typeface="Arial"/>
                <a:ea typeface="Arial"/>
                <a:cs typeface="Arial"/>
                <a:sym typeface="Arial"/>
              </a:rPr>
              <a:t> blocks must specify which object’s monitor to lock or unlock.</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synchronized ( this ) { }</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synchronized</a:t>
            </a:r>
            <a:r>
              <a:rPr b="0" i="0" lang="en-US" sz="2200" u="none" cap="none" strike="noStrike">
                <a:solidFill>
                  <a:schemeClr val="dk1"/>
                </a:solidFill>
                <a:latin typeface="Arial"/>
                <a:ea typeface="Arial"/>
                <a:cs typeface="Arial"/>
                <a:sym typeface="Arial"/>
              </a:rPr>
              <a:t> blocks can be nested.</a:t>
            </a:r>
            <a:endParaRPr/>
          </a:p>
        </p:txBody>
      </p:sp>
      <p:sp>
        <p:nvSpPr>
          <p:cNvPr id="4266" name="Google Shape;4266;p434"/>
          <p:cNvSpPr txBox="1"/>
          <p:nvPr/>
        </p:nvSpPr>
        <p:spPr>
          <a:xfrm>
            <a:off x="2667000" y="4724400"/>
            <a:ext cx="7620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67" name="Google Shape;4267;p4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7"/>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public</a:t>
            </a:r>
            <a:r>
              <a:rPr b="0" i="0" lang="en-US" sz="2200" u="none" cap="none" strike="noStrike">
                <a:solidFill>
                  <a:schemeClr val="dk1"/>
                </a:solidFill>
                <a:latin typeface="Arial"/>
                <a:ea typeface="Arial"/>
                <a:cs typeface="Arial"/>
                <a:sym typeface="Arial"/>
              </a:rPr>
              <a:t> keyword, applied to fields and methods, allows any class in any package to access the field or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 keyword, applied to fields and methods, allows access only to other methods within the class itself.</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 keyword can also be applied to a method to hide an implementation detail.</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491" name="Google Shape;491;p5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Encapsulation: Public and Private Access Modifiers</a:t>
            </a:r>
            <a:endParaRPr/>
          </a:p>
        </p:txBody>
      </p:sp>
      <p:sp>
        <p:nvSpPr>
          <p:cNvPr id="492" name="Google Shape;492;p57"/>
          <p:cNvSpPr txBox="1"/>
          <p:nvPr/>
        </p:nvSpPr>
        <p:spPr>
          <a:xfrm>
            <a:off x="685800" y="3352800"/>
            <a:ext cx="7924800" cy="91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Employee emp=new Employee();</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emp.salary=2000; // </a:t>
            </a:r>
            <a:r>
              <a:rPr b="0" i="0" lang="en-US" sz="1600" u="none">
                <a:solidFill>
                  <a:schemeClr val="dk1"/>
                </a:solidFill>
                <a:latin typeface="Arial"/>
                <a:ea typeface="Arial"/>
                <a:cs typeface="Arial"/>
                <a:sym typeface="Arial"/>
              </a:rPr>
              <a:t>Compiler error- </a:t>
            </a:r>
            <a:r>
              <a:rPr b="0" i="0" lang="en-US" sz="1600" u="none">
                <a:solidFill>
                  <a:schemeClr val="dk1"/>
                </a:solidFill>
                <a:latin typeface="Courier New"/>
                <a:ea typeface="Courier New"/>
                <a:cs typeface="Courier New"/>
                <a:sym typeface="Courier New"/>
              </a:rPr>
              <a:t>salary</a:t>
            </a:r>
            <a:r>
              <a:rPr b="0" i="0" lang="en-US" sz="1600" u="none">
                <a:solidFill>
                  <a:schemeClr val="dk1"/>
                </a:solidFill>
                <a:latin typeface="Arial"/>
                <a:ea typeface="Arial"/>
                <a:cs typeface="Arial"/>
                <a:sym typeface="Arial"/>
              </a:rPr>
              <a:t> is a private field</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emp.raiseSalary(2000); //ok</a:t>
            </a:r>
            <a:endParaRPr/>
          </a:p>
        </p:txBody>
      </p:sp>
      <p:sp>
        <p:nvSpPr>
          <p:cNvPr id="493" name="Google Shape;493;p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2" name="Shape 4272"/>
        <p:cNvGrpSpPr/>
        <p:nvPr/>
      </p:nvGrpSpPr>
      <p:grpSpPr>
        <a:xfrm>
          <a:off x="0" y="0"/>
          <a:ext cx="0" cy="0"/>
          <a:chOff x="0" y="0"/>
          <a:chExt cx="0" cy="0"/>
        </a:xfrm>
      </p:grpSpPr>
      <p:sp>
        <p:nvSpPr>
          <p:cNvPr id="4273" name="Google Shape;4273;p43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Threading Performance</a:t>
            </a:r>
            <a:endParaRPr/>
          </a:p>
        </p:txBody>
      </p:sp>
      <p:sp>
        <p:nvSpPr>
          <p:cNvPr id="4274" name="Google Shape;4274;p435"/>
          <p:cNvSpPr txBox="1"/>
          <p:nvPr>
            <p:ph idx="1" type="body"/>
          </p:nvPr>
        </p:nvSpPr>
        <p:spPr>
          <a:xfrm>
            <a:off x="609600" y="1447800"/>
            <a:ext cx="7918500" cy="293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execute a program as quickly as possible, you must avoid performance bottlenecks. Some of these bottlenecks are: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Resource Contention: Two or more tasks waiting for exclusive use of a resource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Blocking I/O operations: Doing nothing while waiting for disk or network data transfers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Underutilization of CPUs: A single-threaded application uses only a single CPU</a:t>
            </a:r>
            <a:endParaRPr/>
          </a:p>
        </p:txBody>
      </p:sp>
      <p:sp>
        <p:nvSpPr>
          <p:cNvPr id="4275" name="Google Shape;4275;p4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0" name="Shape 4280"/>
        <p:cNvGrpSpPr/>
        <p:nvPr/>
      </p:nvGrpSpPr>
      <p:grpSpPr>
        <a:xfrm>
          <a:off x="0" y="0"/>
          <a:ext cx="0" cy="0"/>
          <a:chOff x="0" y="0"/>
          <a:chExt cx="0" cy="0"/>
        </a:xfrm>
      </p:grpSpPr>
      <p:sp>
        <p:nvSpPr>
          <p:cNvPr id="4281" name="Google Shape;4281;p436"/>
          <p:cNvSpPr txBox="1"/>
          <p:nvPr/>
        </p:nvSpPr>
        <p:spPr>
          <a:xfrm>
            <a:off x="609600" y="2438400"/>
            <a:ext cx="7924800" cy="1447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82" name="Google Shape;4282;p436"/>
          <p:cNvSpPr txBox="1"/>
          <p:nvPr/>
        </p:nvSpPr>
        <p:spPr>
          <a:xfrm>
            <a:off x="609600" y="4114800"/>
            <a:ext cx="7924800" cy="1447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83" name="Google Shape;4283;p43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Performance Issue: Examples</a:t>
            </a:r>
            <a:endParaRPr/>
          </a:p>
        </p:txBody>
      </p:sp>
      <p:sp>
        <p:nvSpPr>
          <p:cNvPr id="4284" name="Google Shape;4284;p436"/>
          <p:cNvSpPr txBox="1"/>
          <p:nvPr>
            <p:ph idx="1" type="body"/>
          </p:nvPr>
        </p:nvSpPr>
        <p:spPr>
          <a:xfrm>
            <a:off x="609600" y="1447800"/>
            <a:ext cx="7918500" cy="4765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Deadlock</a:t>
            </a:r>
            <a:r>
              <a:rPr b="0" i="0" lang="en-US" sz="2200" u="none" cap="none" strike="noStrike">
                <a:solidFill>
                  <a:schemeClr val="dk1"/>
                </a:solidFill>
                <a:latin typeface="Arial"/>
                <a:ea typeface="Arial"/>
                <a:cs typeface="Arial"/>
                <a:sym typeface="Arial"/>
              </a:rPr>
              <a:t> results when two or more threads are blocked forever, waiting for each other.</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synchronized(obj1)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synchronized(obj2)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synchronized(obj2)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synchronized(obj1)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Starvation</a:t>
            </a:r>
            <a:r>
              <a:rPr b="0" i="0" lang="en-US" sz="2200" u="none" cap="none" strike="noStrike">
                <a:solidFill>
                  <a:schemeClr val="dk1"/>
                </a:solidFill>
                <a:latin typeface="Arial"/>
                <a:ea typeface="Arial"/>
                <a:cs typeface="Arial"/>
                <a:sym typeface="Arial"/>
              </a:rPr>
              <a:t> and </a:t>
            </a:r>
            <a:r>
              <a:rPr b="1" i="0" lang="en-US" sz="2200" u="none" cap="none" strike="noStrike">
                <a:solidFill>
                  <a:schemeClr val="dk1"/>
                </a:solidFill>
                <a:latin typeface="Arial"/>
                <a:ea typeface="Arial"/>
                <a:cs typeface="Arial"/>
                <a:sym typeface="Arial"/>
              </a:rPr>
              <a:t>Livelock</a:t>
            </a:r>
            <a:endParaRPr/>
          </a:p>
        </p:txBody>
      </p:sp>
      <p:sp>
        <p:nvSpPr>
          <p:cNvPr id="4285" name="Google Shape;4285;p436"/>
          <p:cNvSpPr/>
          <p:nvPr/>
        </p:nvSpPr>
        <p:spPr>
          <a:xfrm>
            <a:off x="4038600" y="2514600"/>
            <a:ext cx="2895600" cy="523800"/>
          </a:xfrm>
          <a:prstGeom prst="wedgeRectCallout">
            <a:avLst>
              <a:gd fmla="val -4887" name="adj1"/>
              <a:gd fmla="val 1115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Thread 1 pauses after locking obj1’s monitor.</a:t>
            </a:r>
            <a:endParaRPr/>
          </a:p>
        </p:txBody>
      </p:sp>
      <p:sp>
        <p:nvSpPr>
          <p:cNvPr id="4286" name="Google Shape;4286;p436"/>
          <p:cNvSpPr/>
          <p:nvPr/>
        </p:nvSpPr>
        <p:spPr>
          <a:xfrm>
            <a:off x="3962400" y="4191000"/>
            <a:ext cx="2895600" cy="523800"/>
          </a:xfrm>
          <a:prstGeom prst="wedgeRectCallout">
            <a:avLst>
              <a:gd fmla="val -4887" name="adj1"/>
              <a:gd fmla="val 1115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Thread 2 pauses after locking obj2’s monitor.</a:t>
            </a:r>
            <a:endParaRPr/>
          </a:p>
        </p:txBody>
      </p:sp>
      <p:sp>
        <p:nvSpPr>
          <p:cNvPr id="4287" name="Google Shape;4287;p4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2" name="Shape 4292"/>
        <p:cNvGrpSpPr/>
        <p:nvPr/>
      </p:nvGrpSpPr>
      <p:grpSpPr>
        <a:xfrm>
          <a:off x="0" y="0"/>
          <a:ext cx="0" cy="0"/>
          <a:chOff x="0" y="0"/>
          <a:chExt cx="0" cy="0"/>
        </a:xfrm>
      </p:grpSpPr>
      <p:sp>
        <p:nvSpPr>
          <p:cNvPr id="4293" name="Google Shape;4293;p43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a:t>
            </a:r>
            <a:r>
              <a:rPr b="1" i="0" lang="en-US" sz="2600" u="none" cap="none" strike="noStrike">
                <a:solidFill>
                  <a:schemeClr val="dk1"/>
                </a:solidFill>
                <a:latin typeface="Arial"/>
                <a:ea typeface="Arial"/>
                <a:cs typeface="Arial"/>
                <a:sym typeface="Arial"/>
              </a:rPr>
              <a:t> Classes and Packages</a:t>
            </a:r>
            <a:endParaRPr/>
          </a:p>
        </p:txBody>
      </p:sp>
      <p:sp>
        <p:nvSpPr>
          <p:cNvPr id="4294" name="Google Shape;4294;p437"/>
          <p:cNvSpPr txBox="1"/>
          <p:nvPr>
            <p:ph idx="1" type="body"/>
          </p:nvPr>
        </p:nvSpPr>
        <p:spPr>
          <a:xfrm>
            <a:off x="609600" y="1447800"/>
            <a:ext cx="7918500" cy="4821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java.util.concurrent</a:t>
            </a:r>
            <a:r>
              <a:rPr b="0" i="0" lang="en-US" sz="2200" u="none">
                <a:solidFill>
                  <a:schemeClr val="dk1"/>
                </a:solidFill>
                <a:latin typeface="Arial"/>
                <a:ea typeface="Arial"/>
                <a:cs typeface="Arial"/>
                <a:sym typeface="Arial"/>
              </a:rPr>
              <a:t> package contains a number of classes that help with your concurrent applications. Here are just a few examples.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java.util.concurrent.atomic</a:t>
            </a:r>
            <a:r>
              <a:rPr b="0" i="0" lang="en-US" sz="2200" u="none" cap="none" strike="noStrike">
                <a:solidFill>
                  <a:schemeClr val="dk1"/>
                </a:solidFill>
                <a:latin typeface="Arial"/>
                <a:ea typeface="Arial"/>
                <a:cs typeface="Arial"/>
                <a:sym typeface="Arial"/>
              </a:rPr>
              <a:t> package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Lock free thread-safe variables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CyclicBarrier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class that blocks until a specified number of threads are waiting for the thread to complete.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Concurrency collections</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204787" lvl="2" marL="1020762" marR="0" rtl="0" algn="l">
              <a:lnSpc>
                <a:spcPct val="100000"/>
              </a:lnSpc>
              <a:spcBef>
                <a:spcPts val="400"/>
              </a:spcBef>
              <a:spcAft>
                <a:spcPts val="0"/>
              </a:spcAft>
              <a:buClr>
                <a:srgbClr val="FF0000"/>
              </a:buClr>
              <a:buSzPts val="2000"/>
              <a:buFont typeface="Arial"/>
              <a:buNone/>
            </a:pPr>
            <a:r>
              <a:t/>
            </a:r>
            <a:endParaRPr b="0" i="0" sz="2000" u="none" cap="none" strike="noStrike">
              <a:solidFill>
                <a:schemeClr val="dk1"/>
              </a:solidFill>
              <a:latin typeface="Arial"/>
              <a:ea typeface="Arial"/>
              <a:cs typeface="Arial"/>
              <a:sym typeface="Arial"/>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4295" name="Google Shape;4295;p43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0" name="Shape 4300"/>
        <p:cNvGrpSpPr/>
        <p:nvPr/>
      </p:nvGrpSpPr>
      <p:grpSpPr>
        <a:xfrm>
          <a:off x="0" y="0"/>
          <a:ext cx="0" cy="0"/>
          <a:chOff x="0" y="0"/>
          <a:chExt cx="0" cy="0"/>
        </a:xfrm>
      </p:grpSpPr>
      <p:sp>
        <p:nvSpPr>
          <p:cNvPr id="4301" name="Google Shape;4301;p438"/>
          <p:cNvSpPr txBox="1"/>
          <p:nvPr/>
        </p:nvSpPr>
        <p:spPr>
          <a:xfrm>
            <a:off x="457200" y="2819400"/>
            <a:ext cx="8077200" cy="3429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02" name="Google Shape;4302;p43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a:t>
            </a:r>
            <a:r>
              <a:rPr b="1" i="0" lang="en-US" sz="2600" u="none" cap="none" strike="noStrike">
                <a:solidFill>
                  <a:schemeClr val="dk1"/>
                </a:solidFill>
                <a:latin typeface="Courier New"/>
                <a:ea typeface="Courier New"/>
                <a:cs typeface="Courier New"/>
                <a:sym typeface="Courier New"/>
              </a:rPr>
              <a:t>java.util.concurrent.atomic</a:t>
            </a:r>
            <a:r>
              <a:rPr b="1" i="0" lang="en-US" sz="2600" u="none" cap="none" strike="noStrike">
                <a:solidFill>
                  <a:schemeClr val="dk1"/>
                </a:solidFill>
                <a:latin typeface="Arial"/>
                <a:ea typeface="Arial"/>
                <a:cs typeface="Arial"/>
                <a:sym typeface="Arial"/>
              </a:rPr>
              <a:t> Package</a:t>
            </a:r>
            <a:endParaRPr/>
          </a:p>
        </p:txBody>
      </p:sp>
      <p:sp>
        <p:nvSpPr>
          <p:cNvPr id="4303" name="Google Shape;4303;p438"/>
          <p:cNvSpPr txBox="1"/>
          <p:nvPr>
            <p:ph idx="1" type="body"/>
          </p:nvPr>
        </p:nvSpPr>
        <p:spPr>
          <a:xfrm>
            <a:off x="609600" y="1447800"/>
            <a:ext cx="7918500" cy="4772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java.util.concurrent.atomic</a:t>
            </a:r>
            <a:r>
              <a:rPr b="0" i="0" lang="en-US" sz="2200" u="none">
                <a:solidFill>
                  <a:schemeClr val="dk1"/>
                </a:solidFill>
                <a:latin typeface="Arial"/>
                <a:ea typeface="Arial"/>
                <a:cs typeface="Arial"/>
                <a:sym typeface="Arial"/>
              </a:rPr>
              <a:t> package contains classes that support lock-free thread-safe programming on single variables.</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7     public static void main(String[] args)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8         AtomicInteger ai = new AtomicInteger(5);</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9         System.out.println("New value: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10           + ai.incrementAndGet());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11         System.out.println("New value: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12           + ai.getAndIncrement());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13         System.out.println("New value: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14           + ai.getAndIncrement());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16     }</a:t>
            </a:r>
            <a:endParaRPr/>
          </a:p>
        </p:txBody>
      </p:sp>
      <p:sp>
        <p:nvSpPr>
          <p:cNvPr id="4304" name="Google Shape;4304;p438"/>
          <p:cNvSpPr/>
          <p:nvPr/>
        </p:nvSpPr>
        <p:spPr>
          <a:xfrm>
            <a:off x="5867400" y="5410200"/>
            <a:ext cx="2895600" cy="523800"/>
          </a:xfrm>
          <a:prstGeom prst="wedgeRectCallout">
            <a:avLst>
              <a:gd fmla="val -4153" name="adj1"/>
              <a:gd fmla="val -5350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An atomic operation increments value to 6  and returns the value.</a:t>
            </a:r>
            <a:endParaRPr/>
          </a:p>
        </p:txBody>
      </p:sp>
      <p:sp>
        <p:nvSpPr>
          <p:cNvPr id="4305" name="Google Shape;4305;p4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0" name="Shape 4310"/>
        <p:cNvGrpSpPr/>
        <p:nvPr/>
      </p:nvGrpSpPr>
      <p:grpSpPr>
        <a:xfrm>
          <a:off x="0" y="0"/>
          <a:ext cx="0" cy="0"/>
          <a:chOff x="0" y="0"/>
          <a:chExt cx="0" cy="0"/>
        </a:xfrm>
      </p:grpSpPr>
      <p:sp>
        <p:nvSpPr>
          <p:cNvPr id="4311" name="Google Shape;4311;p439"/>
          <p:cNvSpPr txBox="1"/>
          <p:nvPr/>
        </p:nvSpPr>
        <p:spPr>
          <a:xfrm>
            <a:off x="381000" y="2362200"/>
            <a:ext cx="8153400" cy="3886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12" name="Google Shape;4312;p43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java.util.concurrent.CyclicBarrier</a:t>
            </a:r>
            <a:endParaRPr/>
          </a:p>
        </p:txBody>
      </p:sp>
      <p:sp>
        <p:nvSpPr>
          <p:cNvPr id="4313" name="Google Shape;4313;p439"/>
          <p:cNvSpPr txBox="1"/>
          <p:nvPr>
            <p:ph idx="1" type="body"/>
          </p:nvPr>
        </p:nvSpPr>
        <p:spPr>
          <a:xfrm>
            <a:off x="609600" y="1447800"/>
            <a:ext cx="7918500" cy="4827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CyclicBarrier</a:t>
            </a:r>
            <a:r>
              <a:rPr b="0" i="0" lang="en-US" sz="2200" u="none">
                <a:solidFill>
                  <a:schemeClr val="dk1"/>
                </a:solidFill>
                <a:latin typeface="Arial"/>
                <a:ea typeface="Arial"/>
                <a:cs typeface="Arial"/>
                <a:sym typeface="Arial"/>
              </a:rPr>
              <a:t> is an example of the synchronizer category of classes provided by </a:t>
            </a:r>
            <a:r>
              <a:rPr b="0" i="0" lang="en-US" sz="2200" u="none">
                <a:solidFill>
                  <a:schemeClr val="dk1"/>
                </a:solidFill>
                <a:latin typeface="Courier New"/>
                <a:ea typeface="Courier New"/>
                <a:cs typeface="Courier New"/>
                <a:sym typeface="Courier New"/>
              </a:rPr>
              <a:t>java.util.concurrent</a:t>
            </a:r>
            <a:r>
              <a:rPr b="0" i="0" lang="en-US" sz="2200" u="none">
                <a:solidFill>
                  <a:schemeClr val="dk1"/>
                </a:solidFill>
                <a:latin typeface="Arial"/>
                <a:ea typeface="Arial"/>
                <a:cs typeface="Arial"/>
                <a:sym typeface="Arial"/>
              </a:rPr>
              <a: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final CyclicBarrier barrier = new CyclicBarrier(2);</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lines omitted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public void run()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25       try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26         System.out.println("before await -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27           + threadCount.incrementAndGet());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28         barrier.await();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29         System.out.println("after await -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30           + threadCount.get());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31       } catch (BrokenBarrierException|InterruptedException ex)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33       }</a:t>
            </a:r>
            <a:endParaRPr/>
          </a:p>
        </p:txBody>
      </p:sp>
      <p:sp>
        <p:nvSpPr>
          <p:cNvPr id="4314" name="Google Shape;4314;p439"/>
          <p:cNvSpPr/>
          <p:nvPr/>
        </p:nvSpPr>
        <p:spPr>
          <a:xfrm>
            <a:off x="4716462" y="2971800"/>
            <a:ext cx="2674800" cy="523800"/>
          </a:xfrm>
          <a:prstGeom prst="wedgeRectCallout">
            <a:avLst>
              <a:gd fmla="val 10171" name="adj1"/>
              <a:gd fmla="val -13720"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Two threads must await before they can unblock.</a:t>
            </a:r>
            <a:endParaRPr/>
          </a:p>
        </p:txBody>
      </p:sp>
      <p:sp>
        <p:nvSpPr>
          <p:cNvPr id="4315" name="Google Shape;4315;p439"/>
          <p:cNvSpPr/>
          <p:nvPr/>
        </p:nvSpPr>
        <p:spPr>
          <a:xfrm>
            <a:off x="7204075" y="3657600"/>
            <a:ext cx="1101600" cy="523800"/>
          </a:xfrm>
          <a:prstGeom prst="wedgeRectCallout">
            <a:avLst>
              <a:gd fmla="val -11664" name="adj1"/>
              <a:gd fmla="val 3932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May not be reached</a:t>
            </a:r>
            <a:endParaRPr/>
          </a:p>
        </p:txBody>
      </p:sp>
      <p:sp>
        <p:nvSpPr>
          <p:cNvPr id="4316" name="Google Shape;4316;p439"/>
          <p:cNvSpPr txBox="1"/>
          <p:nvPr/>
        </p:nvSpPr>
        <p:spPr>
          <a:xfrm>
            <a:off x="1905000" y="4191000"/>
            <a:ext cx="1676400" cy="304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17" name="Google Shape;4317;p43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2" name="Shape 4322"/>
        <p:cNvGrpSpPr/>
        <p:nvPr/>
      </p:nvGrpSpPr>
      <p:grpSpPr>
        <a:xfrm>
          <a:off x="0" y="0"/>
          <a:ext cx="0" cy="0"/>
          <a:chOff x="0" y="0"/>
          <a:chExt cx="0" cy="0"/>
        </a:xfrm>
      </p:grpSpPr>
      <p:sp>
        <p:nvSpPr>
          <p:cNvPr id="4323" name="Google Shape;4323;p440"/>
          <p:cNvSpPr txBox="1"/>
          <p:nvPr/>
        </p:nvSpPr>
        <p:spPr>
          <a:xfrm>
            <a:off x="381000" y="1828800"/>
            <a:ext cx="8153400" cy="4343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24" name="Google Shape;4324;p44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java.util.concurrent.CyclicBarrier</a:t>
            </a:r>
            <a:endParaRPr/>
          </a:p>
        </p:txBody>
      </p:sp>
      <p:sp>
        <p:nvSpPr>
          <p:cNvPr id="4325" name="Google Shape;4325;p440"/>
          <p:cNvSpPr txBox="1"/>
          <p:nvPr>
            <p:ph idx="1" type="body"/>
          </p:nvPr>
        </p:nvSpPr>
        <p:spPr>
          <a:xfrm>
            <a:off x="609600" y="1447800"/>
            <a:ext cx="7918500" cy="4907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line 18 is uncommented, the program will exit</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 </a:t>
            </a:r>
            <a:r>
              <a:rPr b="0" i="0" lang="en-US" sz="1600" u="none">
                <a:solidFill>
                  <a:schemeClr val="dk1"/>
                </a:solidFill>
                <a:latin typeface="Courier New"/>
                <a:ea typeface="Courier New"/>
                <a:cs typeface="Courier New"/>
                <a:sym typeface="Courier New"/>
              </a:rPr>
              <a:t>9 public class CyclicBarrierExample implements Runnable{</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10     final CyclicBarrier barrier = new CyclicBarrier(2);</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AtomicInteger threadCount = new AtomicInteger(0);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ExecutorService es = Executors.newFixedThreadPool(4);</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17       CyclicBarrierExample ex = new CyclicBarrierExample();</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18       es.submit(ex);</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19       //es.submit(ex);</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21       es.shutdown();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22     }</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4326" name="Google Shape;4326;p44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1" name="Shape 4331"/>
        <p:cNvGrpSpPr/>
        <p:nvPr/>
      </p:nvGrpSpPr>
      <p:grpSpPr>
        <a:xfrm>
          <a:off x="0" y="0"/>
          <a:ext cx="0" cy="0"/>
          <a:chOff x="0" y="0"/>
          <a:chExt cx="0" cy="0"/>
        </a:xfrm>
      </p:grpSpPr>
      <p:sp>
        <p:nvSpPr>
          <p:cNvPr id="4332" name="Google Shape;4332;p44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Thread-Safe Collections</a:t>
            </a:r>
            <a:endParaRPr/>
          </a:p>
        </p:txBody>
      </p:sp>
      <p:sp>
        <p:nvSpPr>
          <p:cNvPr id="4333" name="Google Shape;4333;p441"/>
          <p:cNvSpPr txBox="1"/>
          <p:nvPr>
            <p:ph idx="1" type="body"/>
          </p:nvPr>
        </p:nvSpPr>
        <p:spPr>
          <a:xfrm>
            <a:off x="609600" y="1447800"/>
            <a:ext cx="7918500" cy="3651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java.util</a:t>
            </a:r>
            <a:r>
              <a:rPr b="0" i="0" lang="en-US" sz="2200" u="none">
                <a:solidFill>
                  <a:schemeClr val="dk1"/>
                </a:solidFill>
                <a:latin typeface="Arial"/>
                <a:ea typeface="Arial"/>
                <a:cs typeface="Arial"/>
                <a:sym typeface="Arial"/>
              </a:rPr>
              <a:t> collections are not thread-safe. To use collections in a thread-safe fashion: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synchronized code blocks for all access to a collection if writes are performed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 synchronized wrapper using library methods, such as </a:t>
            </a:r>
            <a:r>
              <a:rPr b="0" i="0" lang="en-US" sz="2000" u="none" cap="none" strike="noStrike">
                <a:solidFill>
                  <a:schemeClr val="dk1"/>
                </a:solidFill>
                <a:latin typeface="Courier New"/>
                <a:ea typeface="Courier New"/>
                <a:cs typeface="Courier New"/>
                <a:sym typeface="Courier New"/>
              </a:rPr>
              <a:t>java.util.Collections.synchronizedList(List&lt;T&gt;)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java.util.concurrent</a:t>
            </a:r>
            <a:r>
              <a:rPr b="0" i="0" lang="en-US" sz="2200" u="none" cap="none" strike="noStrike">
                <a:solidFill>
                  <a:schemeClr val="dk1"/>
                </a:solidFill>
                <a:latin typeface="Arial"/>
                <a:ea typeface="Arial"/>
                <a:cs typeface="Arial"/>
                <a:sym typeface="Arial"/>
              </a:rPr>
              <a:t> collections</a:t>
            </a:r>
            <a:endParaRPr/>
          </a:p>
          <a:p>
            <a:pPr indent="7937" lvl="0" marL="7937" marR="0" rtl="0" algn="l">
              <a:lnSpc>
                <a:spcPct val="100000"/>
              </a:lnSpc>
              <a:spcBef>
                <a:spcPts val="440"/>
              </a:spcBef>
              <a:spcAft>
                <a:spcPts val="0"/>
              </a:spcAft>
              <a:buClr>
                <a:srgbClr val="000000"/>
              </a:buClr>
              <a:buSzPts val="2200"/>
              <a:buFont typeface="Arial"/>
              <a:buNone/>
            </a:pPr>
            <a:r>
              <a:rPr b="1" i="0" lang="en-US" sz="2200" u="none">
                <a:solidFill>
                  <a:schemeClr val="dk1"/>
                </a:solidFill>
                <a:latin typeface="Arial"/>
                <a:ea typeface="Arial"/>
                <a:cs typeface="Arial"/>
                <a:sym typeface="Arial"/>
              </a:rPr>
              <a:t>Note: </a:t>
            </a:r>
            <a:r>
              <a:rPr b="0" i="0" lang="en-US" sz="2200" u="none">
                <a:solidFill>
                  <a:schemeClr val="dk1"/>
                </a:solidFill>
                <a:latin typeface="Arial"/>
                <a:ea typeface="Arial"/>
                <a:cs typeface="Arial"/>
                <a:sym typeface="Arial"/>
              </a:rPr>
              <a:t>Just because a </a:t>
            </a:r>
            <a:r>
              <a:rPr b="0" i="0" lang="en-US" sz="2200" u="none">
                <a:solidFill>
                  <a:schemeClr val="dk1"/>
                </a:solidFill>
                <a:latin typeface="Courier New"/>
                <a:ea typeface="Courier New"/>
                <a:cs typeface="Courier New"/>
                <a:sym typeface="Courier New"/>
              </a:rPr>
              <a:t>Collection</a:t>
            </a:r>
            <a:r>
              <a:rPr b="0" i="0" lang="en-US" sz="2200" u="none">
                <a:solidFill>
                  <a:schemeClr val="dk1"/>
                </a:solidFill>
                <a:latin typeface="Arial"/>
                <a:ea typeface="Arial"/>
                <a:cs typeface="Arial"/>
                <a:sym typeface="Arial"/>
              </a:rPr>
              <a:t> is made thread-safe, this does not make its elements thread-safe.</a:t>
            </a:r>
            <a:endParaRPr/>
          </a:p>
        </p:txBody>
      </p:sp>
      <p:sp>
        <p:nvSpPr>
          <p:cNvPr id="4334" name="Google Shape;4334;p4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9" name="Shape 4339"/>
        <p:cNvGrpSpPr/>
        <p:nvPr/>
      </p:nvGrpSpPr>
      <p:grpSpPr>
        <a:xfrm>
          <a:off x="0" y="0"/>
          <a:ext cx="0" cy="0"/>
          <a:chOff x="0" y="0"/>
          <a:chExt cx="0" cy="0"/>
        </a:xfrm>
      </p:grpSpPr>
      <p:sp>
        <p:nvSpPr>
          <p:cNvPr id="4340" name="Google Shape;4340;p442"/>
          <p:cNvSpPr txBox="1"/>
          <p:nvPr/>
        </p:nvSpPr>
        <p:spPr>
          <a:xfrm>
            <a:off x="304800" y="1447800"/>
            <a:ext cx="8229600" cy="4724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41" name="Google Shape;4341;p44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ourier New"/>
                <a:ea typeface="Courier New"/>
                <a:cs typeface="Courier New"/>
                <a:sym typeface="Courier New"/>
              </a:rPr>
              <a:t>CopyOnWriteArrayList</a:t>
            </a:r>
            <a:r>
              <a:rPr b="1" i="0" lang="en-US" sz="2600" u="none" cap="none" strike="noStrike">
                <a:solidFill>
                  <a:schemeClr val="dk1"/>
                </a:solidFill>
                <a:latin typeface="Arial"/>
                <a:ea typeface="Arial"/>
                <a:cs typeface="Arial"/>
                <a:sym typeface="Arial"/>
              </a:rPr>
              <a:t>: Example</a:t>
            </a:r>
            <a:endParaRPr/>
          </a:p>
        </p:txBody>
      </p:sp>
      <p:sp>
        <p:nvSpPr>
          <p:cNvPr id="4342" name="Google Shape;4342;p442"/>
          <p:cNvSpPr txBox="1"/>
          <p:nvPr>
            <p:ph idx="1" type="body"/>
          </p:nvPr>
        </p:nvSpPr>
        <p:spPr>
          <a:xfrm>
            <a:off x="609600" y="1447800"/>
            <a:ext cx="7918500" cy="4703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public class ArrayListTest implements Runnable{</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 8   private CopyOnWriteArrayList&lt;String&gt; wordList =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 9     new CopyOnWriteArrayList&lt;&gt;();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ExecutorService es = Executors.newCachedThreadPool();</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ArrayListTest test = new ArrayListTest();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es.submit(test); es.submit(test);  es.shutdown();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17   // Print code here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22   public void run(){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23     wordList.add("A");</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wordList.add("B");</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25     wordList.add("C");</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26   }</a:t>
            </a:r>
            <a:endParaRPr/>
          </a:p>
        </p:txBody>
      </p:sp>
      <p:sp>
        <p:nvSpPr>
          <p:cNvPr id="4343" name="Google Shape;4343;p4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8" name="Shape 4348"/>
        <p:cNvGrpSpPr/>
        <p:nvPr/>
      </p:nvGrpSpPr>
      <p:grpSpPr>
        <a:xfrm>
          <a:off x="0" y="0"/>
          <a:ext cx="0" cy="0"/>
          <a:chOff x="0" y="0"/>
          <a:chExt cx="0" cy="0"/>
        </a:xfrm>
      </p:grpSpPr>
      <p:sp>
        <p:nvSpPr>
          <p:cNvPr id="4349" name="Google Shape;4349;p44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4350" name="Google Shape;4350;p443"/>
          <p:cNvSpPr txBox="1"/>
          <p:nvPr>
            <p:ph idx="1" type="body"/>
          </p:nvPr>
        </p:nvSpPr>
        <p:spPr>
          <a:xfrm>
            <a:off x="609600" y="1447800"/>
            <a:ext cx="7918500" cy="3140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operating system task scheduling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an </a:t>
            </a:r>
            <a:r>
              <a:rPr b="0" i="0" lang="en-US" sz="2200" u="none" cap="none" strike="noStrike">
                <a:solidFill>
                  <a:schemeClr val="dk1"/>
                </a:solidFill>
                <a:latin typeface="Courier New"/>
                <a:ea typeface="Courier New"/>
                <a:cs typeface="Courier New"/>
                <a:sym typeface="Courier New"/>
              </a:rPr>
              <a:t>ExecutorService</a:t>
            </a:r>
            <a:r>
              <a:rPr b="0" i="0" lang="en-US" sz="2200" u="none" cap="none" strike="noStrike">
                <a:solidFill>
                  <a:schemeClr val="dk1"/>
                </a:solidFill>
                <a:latin typeface="Arial"/>
                <a:ea typeface="Arial"/>
                <a:cs typeface="Arial"/>
                <a:sym typeface="Arial"/>
              </a:rPr>
              <a:t> to concurrently execute tasks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Identify potential threading problems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t>
            </a:r>
            <a:r>
              <a:rPr b="0" i="0" lang="en-US" sz="2200" u="none" cap="none" strike="noStrike">
                <a:solidFill>
                  <a:schemeClr val="dk1"/>
                </a:solidFill>
                <a:latin typeface="Courier New"/>
                <a:ea typeface="Courier New"/>
                <a:cs typeface="Courier New"/>
                <a:sym typeface="Courier New"/>
              </a:rPr>
              <a:t>synchronized</a:t>
            </a:r>
            <a:r>
              <a:rPr b="0" i="0" lang="en-US" sz="2200" u="none" cap="none" strike="noStrike">
                <a:solidFill>
                  <a:schemeClr val="dk1"/>
                </a:solidFill>
                <a:latin typeface="Arial"/>
                <a:ea typeface="Arial"/>
                <a:cs typeface="Arial"/>
                <a:sym typeface="Arial"/>
              </a:rPr>
              <a:t> and concurrent atomic to manage atomicity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monitor locks to control the order of thread execution</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java.util.concurrent</a:t>
            </a:r>
            <a:r>
              <a:rPr b="0" i="0" lang="en-US" sz="2200" u="none" cap="none" strike="noStrike">
                <a:solidFill>
                  <a:schemeClr val="dk1"/>
                </a:solidFill>
                <a:latin typeface="Arial"/>
                <a:ea typeface="Arial"/>
                <a:cs typeface="Arial"/>
                <a:sym typeface="Arial"/>
              </a:rPr>
              <a:t> collections</a:t>
            </a:r>
            <a:endParaRPr/>
          </a:p>
        </p:txBody>
      </p:sp>
      <p:pic>
        <p:nvPicPr>
          <p:cNvPr descr="Duke-Summary.gif" id="4351" name="Google Shape;4351;p443"/>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4352" name="Google Shape;4352;p4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7" name="Shape 4357"/>
        <p:cNvGrpSpPr/>
        <p:nvPr/>
      </p:nvGrpSpPr>
      <p:grpSpPr>
        <a:xfrm>
          <a:off x="0" y="0"/>
          <a:ext cx="0" cy="0"/>
          <a:chOff x="0" y="0"/>
          <a:chExt cx="0" cy="0"/>
        </a:xfrm>
      </p:grpSpPr>
      <p:sp>
        <p:nvSpPr>
          <p:cNvPr id="4358" name="Google Shape;4358;p44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15-1 Overview: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Using the </a:t>
            </a:r>
            <a:r>
              <a:rPr b="1" i="0" lang="en-US" sz="2600" u="none" cap="none" strike="noStrike">
                <a:solidFill>
                  <a:schemeClr val="dk1"/>
                </a:solidFill>
                <a:latin typeface="Courier New"/>
                <a:ea typeface="Courier New"/>
                <a:cs typeface="Courier New"/>
                <a:sym typeface="Courier New"/>
              </a:rPr>
              <a:t>java.util.concurrent</a:t>
            </a:r>
            <a:r>
              <a:rPr b="1" i="0" lang="en-US" sz="2600" u="none" cap="none" strike="noStrike">
                <a:solidFill>
                  <a:schemeClr val="dk1"/>
                </a:solidFill>
                <a:latin typeface="Arial"/>
                <a:ea typeface="Arial"/>
                <a:cs typeface="Arial"/>
                <a:sym typeface="Arial"/>
              </a:rPr>
              <a:t> Package</a:t>
            </a:r>
            <a:endParaRPr/>
          </a:p>
        </p:txBody>
      </p:sp>
      <p:sp>
        <p:nvSpPr>
          <p:cNvPr id="4359" name="Google Shape;4359;p444"/>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a cached thread pool (</a:t>
            </a:r>
            <a:r>
              <a:rPr b="0" i="0" lang="en-US" sz="2200" u="none" cap="none" strike="noStrike">
                <a:solidFill>
                  <a:schemeClr val="dk1"/>
                </a:solidFill>
                <a:latin typeface="Courier New"/>
                <a:ea typeface="Courier New"/>
                <a:cs typeface="Courier New"/>
                <a:sym typeface="Courier New"/>
              </a:rPr>
              <a:t>ExecutorService</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Implementing </a:t>
            </a:r>
            <a:r>
              <a:rPr b="0" i="0" lang="en-US" sz="2200" u="none" cap="none" strike="noStrike">
                <a:solidFill>
                  <a:schemeClr val="dk1"/>
                </a:solidFill>
                <a:latin typeface="Courier New"/>
                <a:ea typeface="Courier New"/>
                <a:cs typeface="Courier New"/>
                <a:sym typeface="Courier New"/>
              </a:rPr>
              <a:t>Callable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Receiving </a:t>
            </a:r>
            <a:r>
              <a:rPr b="0" i="0" lang="en-US" sz="2200" u="none" cap="none" strike="noStrike">
                <a:solidFill>
                  <a:schemeClr val="dk1"/>
                </a:solidFill>
                <a:latin typeface="Courier New"/>
                <a:ea typeface="Courier New"/>
                <a:cs typeface="Courier New"/>
                <a:sym typeface="Courier New"/>
              </a:rPr>
              <a:t>Callable</a:t>
            </a:r>
            <a:r>
              <a:rPr b="0" i="0" lang="en-US" sz="2200" u="none" cap="none" strike="noStrike">
                <a:solidFill>
                  <a:schemeClr val="dk1"/>
                </a:solidFill>
                <a:latin typeface="Arial"/>
                <a:ea typeface="Arial"/>
                <a:cs typeface="Arial"/>
                <a:sym typeface="Arial"/>
              </a:rPr>
              <a:t> results with a </a:t>
            </a:r>
            <a:r>
              <a:rPr b="0" i="0" lang="en-US" sz="2200" u="none" cap="none" strike="noStrike">
                <a:solidFill>
                  <a:schemeClr val="dk1"/>
                </a:solidFill>
                <a:latin typeface="Courier New"/>
                <a:ea typeface="Courier New"/>
                <a:cs typeface="Courier New"/>
                <a:sym typeface="Courier New"/>
              </a:rPr>
              <a:t>Future</a:t>
            </a:r>
            <a:endParaRPr/>
          </a:p>
        </p:txBody>
      </p:sp>
      <p:pic>
        <p:nvPicPr>
          <p:cNvPr descr="Duke-Practise-Overview.gif" id="4360" name="Google Shape;4360;p444"/>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4361" name="Google Shape;4361;p4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One way to hide implementation details is to declare all of the fields </a:t>
            </a:r>
            <a:r>
              <a:rPr b="0" i="0" lang="en-US" sz="2200" u="none">
                <a:solidFill>
                  <a:schemeClr val="dk1"/>
                </a:solidFill>
                <a:latin typeface="Courier New"/>
                <a:ea typeface="Courier New"/>
                <a:cs typeface="Courier New"/>
                <a:sym typeface="Courier New"/>
              </a:rPr>
              <a:t>private</a:t>
            </a:r>
            <a:r>
              <a:rPr b="0" i="0" lang="en-US" sz="2200" u="non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class currently uses </a:t>
            </a:r>
            <a:r>
              <a:rPr b="0" i="0" lang="en-US" sz="2200" u="none" cap="none" strike="noStrike">
                <a:solidFill>
                  <a:schemeClr val="dk1"/>
                </a:solidFill>
                <a:latin typeface="Courier New"/>
                <a:ea typeface="Courier New"/>
                <a:cs typeface="Courier New"/>
                <a:sym typeface="Courier New"/>
              </a:rPr>
              <a:t>public</a:t>
            </a:r>
            <a:r>
              <a:rPr b="0" i="0" lang="en-US" sz="2200" u="none" cap="none" strike="noStrike">
                <a:solidFill>
                  <a:schemeClr val="dk1"/>
                </a:solidFill>
                <a:latin typeface="Arial"/>
                <a:ea typeface="Arial"/>
                <a:cs typeface="Arial"/>
                <a:sym typeface="Arial"/>
              </a:rPr>
              <a:t> access for all of its fields.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encapsulate the data, make the fields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500" name="Google Shape;500;p5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Encapsulation: Private Data, Public Methods</a:t>
            </a:r>
            <a:endParaRPr/>
          </a:p>
        </p:txBody>
      </p:sp>
      <p:sp>
        <p:nvSpPr>
          <p:cNvPr id="501" name="Google Shape;501;p58"/>
          <p:cNvSpPr txBox="1"/>
          <p:nvPr/>
        </p:nvSpPr>
        <p:spPr>
          <a:xfrm>
            <a:off x="609600" y="3429000"/>
            <a:ext cx="7924800" cy="2514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public class Employee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private int empId;</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private String name;</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private String ssn;</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private double salary;</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 constructor and methods</a:t>
            </a:r>
            <a:endParaRPr/>
          </a:p>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a:t>
            </a:r>
            <a:endParaRPr/>
          </a:p>
        </p:txBody>
      </p:sp>
      <p:sp>
        <p:nvSpPr>
          <p:cNvPr id="502" name="Google Shape;502;p58"/>
          <p:cNvSpPr/>
          <p:nvPr/>
        </p:nvSpPr>
        <p:spPr>
          <a:xfrm>
            <a:off x="5105400" y="3505200"/>
            <a:ext cx="3276600" cy="1384200"/>
          </a:xfrm>
          <a:prstGeom prst="wedgeRectCallout">
            <a:avLst>
              <a:gd fmla="val -7007" name="adj1"/>
              <a:gd fmla="val 1508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Declaring fields </a:t>
            </a:r>
            <a:r>
              <a:rPr b="0" i="0" lang="en-US" sz="1400" u="none">
                <a:solidFill>
                  <a:schemeClr val="dk1"/>
                </a:solidFill>
                <a:latin typeface="Courier New"/>
                <a:ea typeface="Courier New"/>
                <a:cs typeface="Courier New"/>
                <a:sym typeface="Courier New"/>
              </a:rPr>
              <a:t>private</a:t>
            </a:r>
            <a:r>
              <a:rPr b="0" i="0" lang="en-US" sz="1400" u="none">
                <a:solidFill>
                  <a:schemeClr val="dk1"/>
                </a:solidFill>
                <a:latin typeface="Arial"/>
                <a:ea typeface="Arial"/>
                <a:cs typeface="Arial"/>
                <a:sym typeface="Arial"/>
              </a:rPr>
              <a:t> prevents direct access to this data from a class instance.</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illegal!</a:t>
            </a:r>
            <a:br>
              <a:rPr b="0" i="0" lang="en-US" sz="1400" u="none">
                <a:solidFill>
                  <a:schemeClr val="dk1"/>
                </a:solidFill>
                <a:latin typeface="Courier New"/>
                <a:ea typeface="Courier New"/>
                <a:cs typeface="Courier New"/>
                <a:sym typeface="Courier New"/>
              </a:rPr>
            </a:br>
            <a:r>
              <a:rPr b="0" i="0" lang="en-US" sz="1400" u="none">
                <a:solidFill>
                  <a:schemeClr val="dk1"/>
                </a:solidFill>
                <a:latin typeface="Courier New"/>
                <a:ea typeface="Courier New"/>
                <a:cs typeface="Courier New"/>
                <a:sym typeface="Courier New"/>
              </a:rPr>
              <a:t>emp.salary = 1_000_000_000.00; </a:t>
            </a:r>
            <a:endParaRPr/>
          </a:p>
        </p:txBody>
      </p:sp>
      <p:sp>
        <p:nvSpPr>
          <p:cNvPr id="503" name="Google Shape;503;p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6" name="Shape 4366"/>
        <p:cNvGrpSpPr/>
        <p:nvPr/>
      </p:nvGrpSpPr>
      <p:grpSpPr>
        <a:xfrm>
          <a:off x="0" y="0"/>
          <a:ext cx="0" cy="0"/>
          <a:chOff x="0" y="0"/>
          <a:chExt cx="0" cy="0"/>
        </a:xfrm>
      </p:grpSpPr>
      <p:sp>
        <p:nvSpPr>
          <p:cNvPr id="4367" name="Google Shape;4367;p44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368" name="Google Shape;4368;p445"/>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An </a:t>
            </a:r>
            <a:r>
              <a:rPr b="0" i="0" lang="en-US" sz="2200" u="none">
                <a:solidFill>
                  <a:schemeClr val="dk1"/>
                </a:solidFill>
                <a:latin typeface="Courier New"/>
                <a:ea typeface="Courier New"/>
                <a:cs typeface="Courier New"/>
                <a:sym typeface="Courier New"/>
              </a:rPr>
              <a:t>ExecutorService</a:t>
            </a:r>
            <a:r>
              <a:rPr b="0" i="0" lang="en-US" sz="2200" u="none">
                <a:solidFill>
                  <a:schemeClr val="dk1"/>
                </a:solidFill>
                <a:latin typeface="Arial"/>
                <a:ea typeface="Arial"/>
                <a:cs typeface="Arial"/>
                <a:sym typeface="Arial"/>
              </a:rPr>
              <a:t> will always attempt to use all of the available CPUs in a system.</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4369" name="Google Shape;4369;p4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4" name="Shape 4374"/>
        <p:cNvGrpSpPr/>
        <p:nvPr/>
      </p:nvGrpSpPr>
      <p:grpSpPr>
        <a:xfrm>
          <a:off x="0" y="0"/>
          <a:ext cx="0" cy="0"/>
          <a:chOff x="0" y="0"/>
          <a:chExt cx="0" cy="0"/>
        </a:xfrm>
      </p:grpSpPr>
      <p:sp>
        <p:nvSpPr>
          <p:cNvPr id="4375" name="Google Shape;4375;p44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376" name="Google Shape;4376;p446"/>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Variables are thread-safe if they are: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local</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static</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final</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private</a:t>
            </a:r>
            <a:endParaRPr/>
          </a:p>
        </p:txBody>
      </p:sp>
      <p:sp>
        <p:nvSpPr>
          <p:cNvPr id="4377" name="Google Shape;4377;p4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1" name="Shape 4381"/>
        <p:cNvGrpSpPr/>
        <p:nvPr/>
      </p:nvGrpSpPr>
      <p:grpSpPr>
        <a:xfrm>
          <a:off x="0" y="0"/>
          <a:ext cx="0" cy="0"/>
          <a:chOff x="0" y="0"/>
          <a:chExt cx="0" cy="0"/>
        </a:xfrm>
      </p:grpSpPr>
      <p:sp>
        <p:nvSpPr>
          <p:cNvPr id="4382" name="Google Shape;4382;p447"/>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Fork-Join Framework</a:t>
            </a:r>
            <a:endParaRPr/>
          </a:p>
        </p:txBody>
      </p:sp>
      <p:cxnSp>
        <p:nvCxnSpPr>
          <p:cNvPr id="4383" name="Google Shape;4383;p447"/>
          <p:cNvCxnSpPr/>
          <p:nvPr/>
        </p:nvCxnSpPr>
        <p:spPr>
          <a:xfrm>
            <a:off x="1828800" y="4495800"/>
            <a:ext cx="990600" cy="0"/>
          </a:xfrm>
          <a:prstGeom prst="straightConnector1">
            <a:avLst/>
          </a:prstGeom>
          <a:noFill/>
          <a:ln>
            <a:noFill/>
          </a:ln>
        </p:spPr>
      </p:cxn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8" name="Shape 4388"/>
        <p:cNvGrpSpPr/>
        <p:nvPr/>
      </p:nvGrpSpPr>
      <p:grpSpPr>
        <a:xfrm>
          <a:off x="0" y="0"/>
          <a:ext cx="0" cy="0"/>
          <a:chOff x="0" y="0"/>
          <a:chExt cx="0" cy="0"/>
        </a:xfrm>
      </p:grpSpPr>
      <p:pic>
        <p:nvPicPr>
          <p:cNvPr descr="Duke-with-Dart.gif" id="4389" name="Google Shape;4389;p448"/>
          <p:cNvPicPr preferRelativeResize="0"/>
          <p:nvPr/>
        </p:nvPicPr>
        <p:blipFill rotWithShape="1">
          <a:blip r:embed="rId3">
            <a:alphaModFix/>
          </a:blip>
          <a:srcRect b="0" l="0" r="0" t="0"/>
          <a:stretch/>
        </p:blipFill>
        <p:spPr>
          <a:xfrm>
            <a:off x="4876800" y="4876800"/>
            <a:ext cx="3829050" cy="1355725"/>
          </a:xfrm>
          <a:prstGeom prst="rect">
            <a:avLst/>
          </a:prstGeom>
          <a:noFill/>
          <a:ln>
            <a:noFill/>
          </a:ln>
        </p:spPr>
      </p:pic>
      <p:sp>
        <p:nvSpPr>
          <p:cNvPr id="4390" name="Google Shape;4390;p44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4391" name="Google Shape;4391;p448"/>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Apply the Fork-Join framework</a:t>
            </a:r>
            <a:endParaRPr/>
          </a:p>
        </p:txBody>
      </p:sp>
      <p:sp>
        <p:nvSpPr>
          <p:cNvPr id="4392" name="Google Shape;4392;p4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7" name="Shape 4397"/>
        <p:cNvGrpSpPr/>
        <p:nvPr/>
      </p:nvGrpSpPr>
      <p:grpSpPr>
        <a:xfrm>
          <a:off x="0" y="0"/>
          <a:ext cx="0" cy="0"/>
          <a:chOff x="0" y="0"/>
          <a:chExt cx="0" cy="0"/>
        </a:xfrm>
      </p:grpSpPr>
      <p:sp>
        <p:nvSpPr>
          <p:cNvPr id="4398" name="Google Shape;4398;p44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Parallelism</a:t>
            </a:r>
            <a:endParaRPr/>
          </a:p>
        </p:txBody>
      </p:sp>
      <p:sp>
        <p:nvSpPr>
          <p:cNvPr id="4399" name="Google Shape;4399;p449"/>
          <p:cNvSpPr txBox="1"/>
          <p:nvPr>
            <p:ph idx="1" type="body"/>
          </p:nvPr>
        </p:nvSpPr>
        <p:spPr>
          <a:xfrm>
            <a:off x="609600" y="1447800"/>
            <a:ext cx="7918500" cy="4359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Modern systems contain multiple CPUs. Taking advantage of the processing power in a system requires you to execute tasks in parallel on multiple CPUs.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Divide and conquer: A task should be divided into subtasks. You should attempt to identify those subtasks that can be executed in parallel.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Some problems can be difficult to execute as parallel tasks.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Some problems are easier. Servers that support multiple clients can use a separate task to handle each client.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Be aware of your hardware. Scheduling too many parallel tasks can negatively impact performance.</a:t>
            </a:r>
            <a:endParaRPr/>
          </a:p>
        </p:txBody>
      </p:sp>
      <p:sp>
        <p:nvSpPr>
          <p:cNvPr id="4400" name="Google Shape;4400;p4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5" name="Shape 4405"/>
        <p:cNvGrpSpPr/>
        <p:nvPr/>
      </p:nvGrpSpPr>
      <p:grpSpPr>
        <a:xfrm>
          <a:off x="0" y="0"/>
          <a:ext cx="0" cy="0"/>
          <a:chOff x="0" y="0"/>
          <a:chExt cx="0" cy="0"/>
        </a:xfrm>
      </p:grpSpPr>
      <p:sp>
        <p:nvSpPr>
          <p:cNvPr id="4406" name="Google Shape;4406;p45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Without Parallelism</a:t>
            </a:r>
            <a:endParaRPr/>
          </a:p>
        </p:txBody>
      </p:sp>
      <p:sp>
        <p:nvSpPr>
          <p:cNvPr id="4407" name="Google Shape;4407;p450"/>
          <p:cNvSpPr txBox="1"/>
          <p:nvPr>
            <p:ph idx="1" type="body"/>
          </p:nvPr>
        </p:nvSpPr>
        <p:spPr>
          <a:xfrm>
            <a:off x="609600" y="1447800"/>
            <a:ext cx="7918500" cy="1041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Modern systems contain multiple CPUs. If you do not leverage threads in some way, only a portion of your system’s processing power will be utilized.</a:t>
            </a:r>
            <a:endParaRPr/>
          </a:p>
        </p:txBody>
      </p:sp>
      <p:pic>
        <p:nvPicPr>
          <p:cNvPr descr="C:\Users\mheimer.ST-USERS\Desktop\New Features Course\ForkJoin1.png" id="4408" name="Google Shape;4408;p450"/>
          <p:cNvPicPr preferRelativeResize="0"/>
          <p:nvPr/>
        </p:nvPicPr>
        <p:blipFill rotWithShape="1">
          <a:blip r:embed="rId3">
            <a:alphaModFix/>
          </a:blip>
          <a:srcRect b="0" l="0" r="0" t="0"/>
          <a:stretch/>
        </p:blipFill>
        <p:spPr>
          <a:xfrm>
            <a:off x="1752600" y="2286000"/>
            <a:ext cx="5562600" cy="3856036"/>
          </a:xfrm>
          <a:prstGeom prst="rect">
            <a:avLst/>
          </a:prstGeom>
          <a:noFill/>
          <a:ln>
            <a:noFill/>
          </a:ln>
        </p:spPr>
      </p:pic>
      <p:sp>
        <p:nvSpPr>
          <p:cNvPr id="4409" name="Google Shape;4409;p4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4" name="Shape 4414"/>
        <p:cNvGrpSpPr/>
        <p:nvPr/>
      </p:nvGrpSpPr>
      <p:grpSpPr>
        <a:xfrm>
          <a:off x="0" y="0"/>
          <a:ext cx="0" cy="0"/>
          <a:chOff x="0" y="0"/>
          <a:chExt cx="0" cy="0"/>
        </a:xfrm>
      </p:grpSpPr>
      <p:sp>
        <p:nvSpPr>
          <p:cNvPr id="4415" name="Google Shape;4415;p45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Naive Parallelism</a:t>
            </a:r>
            <a:endParaRPr/>
          </a:p>
        </p:txBody>
      </p:sp>
      <p:sp>
        <p:nvSpPr>
          <p:cNvPr id="4416" name="Google Shape;4416;p451"/>
          <p:cNvSpPr txBox="1"/>
          <p:nvPr>
            <p:ph idx="1" type="body"/>
          </p:nvPr>
        </p:nvSpPr>
        <p:spPr>
          <a:xfrm>
            <a:off x="609600" y="1447800"/>
            <a:ext cx="7918500" cy="1041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 simple parallel solution breaks the data to be processed into multiple sets: one data set for each CPU and one thread to process each data set.</a:t>
            </a:r>
            <a:endParaRPr/>
          </a:p>
        </p:txBody>
      </p:sp>
      <p:pic>
        <p:nvPicPr>
          <p:cNvPr descr="C:\Users\mheimer.ST-USERS\Desktop\New Features Course\ForkJoin2.png" id="4417" name="Google Shape;4417;p451"/>
          <p:cNvPicPr preferRelativeResize="0"/>
          <p:nvPr/>
        </p:nvPicPr>
        <p:blipFill rotWithShape="1">
          <a:blip r:embed="rId3">
            <a:alphaModFix/>
          </a:blip>
          <a:srcRect b="0" l="0" r="0" t="0"/>
          <a:stretch/>
        </p:blipFill>
        <p:spPr>
          <a:xfrm>
            <a:off x="914400" y="2286000"/>
            <a:ext cx="6858000" cy="3863974"/>
          </a:xfrm>
          <a:prstGeom prst="rect">
            <a:avLst/>
          </a:prstGeom>
          <a:noFill/>
          <a:ln>
            <a:noFill/>
          </a:ln>
        </p:spPr>
      </p:pic>
      <p:sp>
        <p:nvSpPr>
          <p:cNvPr id="4418" name="Google Shape;4418;p4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3" name="Shape 4423"/>
        <p:cNvGrpSpPr/>
        <p:nvPr/>
      </p:nvGrpSpPr>
      <p:grpSpPr>
        <a:xfrm>
          <a:off x="0" y="0"/>
          <a:ext cx="0" cy="0"/>
          <a:chOff x="0" y="0"/>
          <a:chExt cx="0" cy="0"/>
        </a:xfrm>
      </p:grpSpPr>
      <p:sp>
        <p:nvSpPr>
          <p:cNvPr id="4424" name="Google Shape;4424;p45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Need for the Fork-Join Framework</a:t>
            </a:r>
            <a:endParaRPr/>
          </a:p>
        </p:txBody>
      </p:sp>
      <p:sp>
        <p:nvSpPr>
          <p:cNvPr id="4425" name="Google Shape;4425;p452"/>
          <p:cNvSpPr txBox="1"/>
          <p:nvPr>
            <p:ph idx="1" type="body"/>
          </p:nvPr>
        </p:nvSpPr>
        <p:spPr>
          <a:xfrm>
            <a:off x="609600" y="1447800"/>
            <a:ext cx="7918500" cy="2192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Splitting datasets into equal sized subsets for each thread to process has a couple of problems. Ideally all CPUs should be fully utilized until the task is finished, but: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CPUs may run at different speeds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Non-Java tasks require CPU time and may reduce the time available for a Java thread to spend executing on a CPU</a:t>
            </a:r>
            <a:endParaRPr/>
          </a:p>
        </p:txBody>
      </p:sp>
      <p:pic>
        <p:nvPicPr>
          <p:cNvPr descr="C:\Users\mheimer.ST-USERS\Desktop\New Features Course\ForkJoin2.png" id="4426" name="Google Shape;4426;p452"/>
          <p:cNvPicPr preferRelativeResize="0"/>
          <p:nvPr/>
        </p:nvPicPr>
        <p:blipFill rotWithShape="1">
          <a:blip r:embed="rId3">
            <a:alphaModFix/>
          </a:blip>
          <a:srcRect b="0" l="0" r="0" t="0"/>
          <a:stretch/>
        </p:blipFill>
        <p:spPr>
          <a:xfrm>
            <a:off x="4495800" y="3886200"/>
            <a:ext cx="3787774" cy="2133600"/>
          </a:xfrm>
          <a:prstGeom prst="rect">
            <a:avLst/>
          </a:prstGeom>
          <a:noFill/>
          <a:ln>
            <a:noFill/>
          </a:ln>
        </p:spPr>
      </p:pic>
      <p:sp>
        <p:nvSpPr>
          <p:cNvPr id="4427" name="Google Shape;4427;p452"/>
          <p:cNvSpPr txBox="1"/>
          <p:nvPr/>
        </p:nvSpPr>
        <p:spPr>
          <a:xfrm>
            <a:off x="609600" y="3581400"/>
            <a:ext cx="3810000" cy="1379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The data being analyzed may require varying amounts of time to process</a:t>
            </a:r>
            <a:endParaRPr/>
          </a:p>
        </p:txBody>
      </p:sp>
      <p:sp>
        <p:nvSpPr>
          <p:cNvPr id="4428" name="Google Shape;4428;p45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3" name="Shape 4433"/>
        <p:cNvGrpSpPr/>
        <p:nvPr/>
      </p:nvGrpSpPr>
      <p:grpSpPr>
        <a:xfrm>
          <a:off x="0" y="0"/>
          <a:ext cx="0" cy="0"/>
          <a:chOff x="0" y="0"/>
          <a:chExt cx="0" cy="0"/>
        </a:xfrm>
      </p:grpSpPr>
      <p:sp>
        <p:nvSpPr>
          <p:cNvPr id="4434" name="Google Shape;4434;p45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Work-Stealing</a:t>
            </a:r>
            <a:endParaRPr/>
          </a:p>
        </p:txBody>
      </p:sp>
      <p:sp>
        <p:nvSpPr>
          <p:cNvPr id="4435" name="Google Shape;4435;p453"/>
          <p:cNvSpPr txBox="1"/>
          <p:nvPr>
            <p:ph idx="1" type="body"/>
          </p:nvPr>
        </p:nvSpPr>
        <p:spPr>
          <a:xfrm>
            <a:off x="609600" y="1447800"/>
            <a:ext cx="7918500" cy="1920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To keep multiple threads busy: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Divide the data to be processed into a large number of subsets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Assign the data subsets to a thread’s processing queue</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C:\Users\mheimer.ST-USERS\Desktop\New Features Course\ForkJoin3.png" id="4436" name="Google Shape;4436;p453"/>
          <p:cNvPicPr preferRelativeResize="0"/>
          <p:nvPr/>
        </p:nvPicPr>
        <p:blipFill rotWithShape="1">
          <a:blip r:embed="rId3">
            <a:alphaModFix/>
          </a:blip>
          <a:srcRect b="0" l="0" r="0" t="0"/>
          <a:stretch/>
        </p:blipFill>
        <p:spPr>
          <a:xfrm>
            <a:off x="5105400" y="3429000"/>
            <a:ext cx="3186113" cy="2819399"/>
          </a:xfrm>
          <a:prstGeom prst="rect">
            <a:avLst/>
          </a:prstGeom>
          <a:noFill/>
          <a:ln>
            <a:noFill/>
          </a:ln>
        </p:spPr>
      </p:pic>
      <p:sp>
        <p:nvSpPr>
          <p:cNvPr id="4437" name="Google Shape;4437;p453"/>
          <p:cNvSpPr txBox="1"/>
          <p:nvPr/>
        </p:nvSpPr>
        <p:spPr>
          <a:xfrm>
            <a:off x="609600" y="3048000"/>
            <a:ext cx="5410200" cy="1785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Each thread will have many subsets queued</a:t>
            </a:r>
            <a:endParaRPr/>
          </a:p>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If a thread finishes all its subsets early,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it can “steal” subsets from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another thread.</a:t>
            </a:r>
            <a:endParaRPr/>
          </a:p>
        </p:txBody>
      </p:sp>
      <p:sp>
        <p:nvSpPr>
          <p:cNvPr id="4438" name="Google Shape;4438;p4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3" name="Shape 4443"/>
        <p:cNvGrpSpPr/>
        <p:nvPr/>
      </p:nvGrpSpPr>
      <p:grpSpPr>
        <a:xfrm>
          <a:off x="0" y="0"/>
          <a:ext cx="0" cy="0"/>
          <a:chOff x="0" y="0"/>
          <a:chExt cx="0" cy="0"/>
        </a:xfrm>
      </p:grpSpPr>
      <p:sp>
        <p:nvSpPr>
          <p:cNvPr id="4444" name="Google Shape;4444;p454"/>
          <p:cNvSpPr txBox="1"/>
          <p:nvPr/>
        </p:nvSpPr>
        <p:spPr>
          <a:xfrm>
            <a:off x="609600" y="1371600"/>
            <a:ext cx="7924800" cy="4343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45" name="Google Shape;4445;p45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Single-Threaded Example</a:t>
            </a:r>
            <a:endParaRPr/>
          </a:p>
        </p:txBody>
      </p:sp>
      <p:sp>
        <p:nvSpPr>
          <p:cNvPr id="4446" name="Google Shape;4446;p454"/>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int[] data = new int[1024 * 1024 * 256]; //1G</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for (int i = 0; i &lt; data.length; i++)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data[i] = ThreadLocalRandom.current().nextInt();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int max = Integer.MIN_VALUE;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for (int value : data)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if (value &gt; max)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max = value;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System.out.println("Max value found:" + max);</a:t>
            </a:r>
            <a:endParaRPr/>
          </a:p>
        </p:txBody>
      </p:sp>
      <p:sp>
        <p:nvSpPr>
          <p:cNvPr id="4447" name="Google Shape;4447;p454"/>
          <p:cNvSpPr/>
          <p:nvPr/>
        </p:nvSpPr>
        <p:spPr>
          <a:xfrm>
            <a:off x="6172200" y="1981200"/>
            <a:ext cx="1828800" cy="308100"/>
          </a:xfrm>
          <a:prstGeom prst="wedgeRectCallout">
            <a:avLst>
              <a:gd fmla="val -1262" name="adj1"/>
              <a:gd fmla="val -1441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A very large dataset</a:t>
            </a:r>
            <a:endParaRPr/>
          </a:p>
        </p:txBody>
      </p:sp>
      <p:sp>
        <p:nvSpPr>
          <p:cNvPr id="4448" name="Google Shape;4448;p454"/>
          <p:cNvSpPr/>
          <p:nvPr/>
        </p:nvSpPr>
        <p:spPr>
          <a:xfrm>
            <a:off x="5486400" y="3048000"/>
            <a:ext cx="2895600" cy="308100"/>
          </a:xfrm>
          <a:prstGeom prst="wedgeRectCallout">
            <a:avLst>
              <a:gd fmla="val 2679" name="adj1"/>
              <a:gd fmla="val -1109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Fill up the array with values.</a:t>
            </a:r>
            <a:endParaRPr/>
          </a:p>
        </p:txBody>
      </p:sp>
      <p:sp>
        <p:nvSpPr>
          <p:cNvPr id="4449" name="Google Shape;4449;p454"/>
          <p:cNvSpPr/>
          <p:nvPr/>
        </p:nvSpPr>
        <p:spPr>
          <a:xfrm>
            <a:off x="4800600" y="4191000"/>
            <a:ext cx="2895600" cy="523800"/>
          </a:xfrm>
          <a:prstGeom prst="wedgeRectCallout">
            <a:avLst>
              <a:gd fmla="val -5052" name="adj1"/>
              <a:gd fmla="val 323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Sequentially search the array for the largest value.</a:t>
            </a:r>
            <a:endParaRPr/>
          </a:p>
        </p:txBody>
      </p:sp>
      <p:sp>
        <p:nvSpPr>
          <p:cNvPr id="4450" name="Google Shape;4450;p4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9"/>
          <p:cNvSpPr txBox="1"/>
          <p:nvPr/>
        </p:nvSpPr>
        <p:spPr>
          <a:xfrm>
            <a:off x="609600" y="1154112"/>
            <a:ext cx="7924800" cy="47895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0" name="Google Shape;510;p59"/>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Employee</a:t>
            </a:r>
            <a:r>
              <a:rPr b="1" i="0" lang="en-US" sz="2600" u="none" cap="none" strike="noStrike">
                <a:solidFill>
                  <a:schemeClr val="dk1"/>
                </a:solidFill>
                <a:latin typeface="Arial"/>
                <a:ea typeface="Arial"/>
                <a:cs typeface="Arial"/>
                <a:sym typeface="Arial"/>
              </a:rPr>
              <a:t> Class Refined</a:t>
            </a:r>
            <a:endParaRPr/>
          </a:p>
        </p:txBody>
      </p:sp>
      <p:sp>
        <p:nvSpPr>
          <p:cNvPr id="511" name="Google Shape;511;p59"/>
          <p:cNvSpPr txBox="1"/>
          <p:nvPr>
            <p:ph idx="4294967295" type="body"/>
          </p:nvPr>
        </p:nvSpPr>
        <p:spPr>
          <a:xfrm>
            <a:off x="609600" y="1230312"/>
            <a:ext cx="7918500" cy="44085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Employee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private fields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Employee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1" i="0" lang="en-US" sz="1600" u="none">
                <a:solidFill>
                  <a:schemeClr val="dk1"/>
                </a:solidFill>
                <a:latin typeface="Courier New"/>
                <a:ea typeface="Courier New"/>
                <a:cs typeface="Courier New"/>
                <a:sym typeface="Courier New"/>
              </a:rPr>
              <a:t>     // Remove all of the other setters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void changeName(String newName)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if (newName != null)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this.name = newName;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void raiseSalary(double increase)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this.salary += increase;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512" name="Google Shape;512;p59"/>
          <p:cNvSpPr/>
          <p:nvPr/>
        </p:nvSpPr>
        <p:spPr>
          <a:xfrm>
            <a:off x="6324600" y="3200400"/>
            <a:ext cx="1905000" cy="1143000"/>
          </a:xfrm>
          <a:prstGeom prst="wedgeRectCallout">
            <a:avLst>
              <a:gd fmla="val -20897" name="adj1"/>
              <a:gd fmla="val 27806" name="adj2"/>
            </a:avLst>
          </a:prstGeom>
          <a:solidFill>
            <a:srgbClr val="FFFFCC"/>
          </a:solidFill>
          <a:ln cap="flat" cmpd="sng" w="9525">
            <a:solidFill>
              <a:srgbClr val="808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3" name="Google Shape;513;p59"/>
          <p:cNvSpPr/>
          <p:nvPr/>
        </p:nvSpPr>
        <p:spPr>
          <a:xfrm>
            <a:off x="6324600" y="3187700"/>
            <a:ext cx="1905000" cy="1168500"/>
          </a:xfrm>
          <a:prstGeom prst="wedgeRectCallout">
            <a:avLst>
              <a:gd fmla="val -26006" name="adj1"/>
              <a:gd fmla="val 75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Encapsulation step 2: These method names make sense in the context of an Employee.</a:t>
            </a:r>
            <a:endParaRPr/>
          </a:p>
        </p:txBody>
      </p:sp>
      <p:sp>
        <p:nvSpPr>
          <p:cNvPr id="514" name="Google Shape;514;p5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5" name="Shape 4455"/>
        <p:cNvGrpSpPr/>
        <p:nvPr/>
      </p:nvGrpSpPr>
      <p:grpSpPr>
        <a:xfrm>
          <a:off x="0" y="0"/>
          <a:ext cx="0" cy="0"/>
          <a:chOff x="0" y="0"/>
          <a:chExt cx="0" cy="0"/>
        </a:xfrm>
      </p:grpSpPr>
      <p:sp>
        <p:nvSpPr>
          <p:cNvPr id="4456" name="Google Shape;4456;p45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java.util.concurrent.ForkJoinTask&lt;V&gt;</a:t>
            </a:r>
            <a:endParaRPr/>
          </a:p>
        </p:txBody>
      </p:sp>
      <p:sp>
        <p:nvSpPr>
          <p:cNvPr id="4457" name="Google Shape;4457;p455"/>
          <p:cNvSpPr txBox="1"/>
          <p:nvPr>
            <p:ph idx="1" type="body"/>
          </p:nvPr>
        </p:nvSpPr>
        <p:spPr>
          <a:xfrm>
            <a:off x="609600" y="1447800"/>
            <a:ext cx="7918500" cy="4624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a:t>
            </a:r>
            <a:r>
              <a:rPr b="0" i="0" lang="en-US" sz="2200" u="none">
                <a:solidFill>
                  <a:schemeClr val="dk1"/>
                </a:solidFill>
                <a:latin typeface="Courier New"/>
                <a:ea typeface="Courier New"/>
                <a:cs typeface="Courier New"/>
                <a:sym typeface="Courier New"/>
              </a:rPr>
              <a:t>ForkJoinTask</a:t>
            </a:r>
            <a:r>
              <a:rPr b="0" i="0" lang="en-US" sz="2200" u="none">
                <a:solidFill>
                  <a:schemeClr val="dk1"/>
                </a:solidFill>
                <a:latin typeface="Arial"/>
                <a:ea typeface="Arial"/>
                <a:cs typeface="Arial"/>
                <a:sym typeface="Arial"/>
              </a:rPr>
              <a:t> object represents a task to be executed.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task contains the code and data to be processed. Similar to a </a:t>
            </a:r>
            <a:r>
              <a:rPr b="0" i="0" lang="en-US" sz="2200" u="none" cap="none" strike="noStrike">
                <a:solidFill>
                  <a:schemeClr val="dk1"/>
                </a:solidFill>
                <a:latin typeface="Courier New"/>
                <a:ea typeface="Courier New"/>
                <a:cs typeface="Courier New"/>
                <a:sym typeface="Courier New"/>
              </a:rPr>
              <a:t>Runnable</a:t>
            </a:r>
            <a:r>
              <a:rPr b="0" i="0" lang="en-US" sz="2200" u="none" cap="none" strike="noStrike">
                <a:solidFill>
                  <a:schemeClr val="dk1"/>
                </a:solidFill>
                <a:latin typeface="Arial"/>
                <a:ea typeface="Arial"/>
                <a:cs typeface="Arial"/>
                <a:sym typeface="Arial"/>
              </a:rPr>
              <a:t> or </a:t>
            </a:r>
            <a:r>
              <a:rPr b="0" i="0" lang="en-US" sz="2200" u="none" cap="none" strike="noStrike">
                <a:solidFill>
                  <a:schemeClr val="dk1"/>
                </a:solidFill>
                <a:latin typeface="Courier New"/>
                <a:ea typeface="Courier New"/>
                <a:cs typeface="Courier New"/>
                <a:sym typeface="Courier New"/>
              </a:rPr>
              <a:t>Callable</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huge number of tasks are created and processed by a small number of threads in a Fork-Join pool.</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a:t>
            </a:r>
            <a:r>
              <a:rPr b="0" i="0" lang="en-US" sz="2000" u="none" cap="none" strike="noStrike">
                <a:solidFill>
                  <a:schemeClr val="dk1"/>
                </a:solidFill>
                <a:latin typeface="Courier New"/>
                <a:ea typeface="Courier New"/>
                <a:cs typeface="Courier New"/>
                <a:sym typeface="Courier New"/>
              </a:rPr>
              <a:t>ForkJoinTask</a:t>
            </a:r>
            <a:r>
              <a:rPr b="0" i="0" lang="en-US" sz="2000" u="none" cap="none" strike="noStrike">
                <a:solidFill>
                  <a:schemeClr val="dk1"/>
                </a:solidFill>
                <a:latin typeface="Arial"/>
                <a:ea typeface="Arial"/>
                <a:cs typeface="Arial"/>
                <a:sym typeface="Arial"/>
              </a:rPr>
              <a:t> typically creates more </a:t>
            </a:r>
            <a:r>
              <a:rPr b="0" i="0" lang="en-US" sz="2000" u="none" cap="none" strike="noStrike">
                <a:solidFill>
                  <a:schemeClr val="dk1"/>
                </a:solidFill>
                <a:latin typeface="Courier New"/>
                <a:ea typeface="Courier New"/>
                <a:cs typeface="Courier New"/>
                <a:sym typeface="Courier New"/>
              </a:rPr>
              <a:t>ForkJoinTask</a:t>
            </a:r>
            <a:r>
              <a:rPr b="0" i="0" lang="en-US" sz="2000" u="none" cap="none" strike="noStrike">
                <a:solidFill>
                  <a:schemeClr val="dk1"/>
                </a:solidFill>
                <a:latin typeface="Arial"/>
                <a:ea typeface="Arial"/>
                <a:cs typeface="Arial"/>
                <a:sym typeface="Arial"/>
              </a:rPr>
              <a:t> instances until the data to processed has been subdivided adequately.</a:t>
            </a:r>
            <a:endParaRPr b="0" i="0" sz="20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Developers typically use the following subclasses: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RecursiveAction</a:t>
            </a:r>
            <a:r>
              <a:rPr b="0" i="0" lang="en-US" sz="2000" u="none" cap="none" strike="noStrike">
                <a:solidFill>
                  <a:schemeClr val="dk1"/>
                </a:solidFill>
                <a:latin typeface="Arial"/>
                <a:ea typeface="Arial"/>
                <a:cs typeface="Arial"/>
                <a:sym typeface="Arial"/>
              </a:rPr>
              <a:t>: When a task does not need to return a result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RecursiveTask</a:t>
            </a:r>
            <a:r>
              <a:rPr b="0" i="0" lang="en-US" sz="2000" u="none" cap="none" strike="noStrike">
                <a:solidFill>
                  <a:schemeClr val="dk1"/>
                </a:solidFill>
                <a:latin typeface="Arial"/>
                <a:ea typeface="Arial"/>
                <a:cs typeface="Arial"/>
                <a:sym typeface="Arial"/>
              </a:rPr>
              <a:t>: When a task needs to return a result</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4458" name="Google Shape;4458;p45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3" name="Shape 4463"/>
        <p:cNvGrpSpPr/>
        <p:nvPr/>
      </p:nvGrpSpPr>
      <p:grpSpPr>
        <a:xfrm>
          <a:off x="0" y="0"/>
          <a:ext cx="0" cy="0"/>
          <a:chOff x="0" y="0"/>
          <a:chExt cx="0" cy="0"/>
        </a:xfrm>
      </p:grpSpPr>
      <p:sp>
        <p:nvSpPr>
          <p:cNvPr id="4464" name="Google Shape;4464;p456"/>
          <p:cNvSpPr txBox="1"/>
          <p:nvPr/>
        </p:nvSpPr>
        <p:spPr>
          <a:xfrm>
            <a:off x="609600" y="1371600"/>
            <a:ext cx="7924800" cy="464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65" name="Google Shape;4465;p45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RecursiveTask</a:t>
            </a:r>
            <a:r>
              <a:rPr b="1" i="0" lang="en-US" sz="2600" u="none" cap="none" strike="noStrike">
                <a:solidFill>
                  <a:schemeClr val="dk1"/>
                </a:solidFill>
                <a:latin typeface="Arial"/>
                <a:ea typeface="Arial"/>
                <a:cs typeface="Arial"/>
                <a:sym typeface="Arial"/>
              </a:rPr>
              <a:t> Example</a:t>
            </a:r>
            <a:endParaRPr/>
          </a:p>
        </p:txBody>
      </p:sp>
      <p:sp>
        <p:nvSpPr>
          <p:cNvPr id="4466" name="Google Shape;4466;p456"/>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FindMaxTask extends RecursiveTask&lt;Integer&gt;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final int threshold;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final int[] myArray;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int start;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int end;</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FindMaxTask(int[] myArray, int start, int end, int threshold)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copy parameters to fields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protected Integer compute()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shown later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467" name="Google Shape;4467;p456"/>
          <p:cNvSpPr/>
          <p:nvPr/>
        </p:nvSpPr>
        <p:spPr>
          <a:xfrm>
            <a:off x="6248400" y="2209800"/>
            <a:ext cx="1981200" cy="308100"/>
          </a:xfrm>
          <a:prstGeom prst="wedgeRectCallout">
            <a:avLst>
              <a:gd fmla="val 13858" name="adj1"/>
              <a:gd fmla="val -3045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Result type of the task</a:t>
            </a:r>
            <a:endParaRPr/>
          </a:p>
        </p:txBody>
      </p:sp>
      <p:sp>
        <p:nvSpPr>
          <p:cNvPr id="4468" name="Google Shape;4468;p456"/>
          <p:cNvSpPr/>
          <p:nvPr/>
        </p:nvSpPr>
        <p:spPr>
          <a:xfrm>
            <a:off x="4038600" y="2819400"/>
            <a:ext cx="2209800" cy="304800"/>
          </a:xfrm>
          <a:prstGeom prst="wedgeRectCallout">
            <a:avLst>
              <a:gd fmla="val 3475" name="adj1"/>
              <a:gd fmla="val -2607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data to process</a:t>
            </a:r>
            <a:endParaRPr/>
          </a:p>
        </p:txBody>
      </p:sp>
      <p:sp>
        <p:nvSpPr>
          <p:cNvPr id="4469" name="Google Shape;4469;p456"/>
          <p:cNvSpPr/>
          <p:nvPr/>
        </p:nvSpPr>
        <p:spPr>
          <a:xfrm>
            <a:off x="5562600" y="4267200"/>
            <a:ext cx="2590800" cy="523800"/>
          </a:xfrm>
          <a:prstGeom prst="wedgeRectCallout">
            <a:avLst>
              <a:gd fmla="val -2437" name="adj1"/>
              <a:gd fmla="val 2210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Where the work is done. Notice the generic return type.</a:t>
            </a:r>
            <a:endParaRPr/>
          </a:p>
        </p:txBody>
      </p:sp>
      <p:sp>
        <p:nvSpPr>
          <p:cNvPr id="4470" name="Google Shape;4470;p4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5" name="Shape 4475"/>
        <p:cNvGrpSpPr/>
        <p:nvPr/>
      </p:nvGrpSpPr>
      <p:grpSpPr>
        <a:xfrm>
          <a:off x="0" y="0"/>
          <a:ext cx="0" cy="0"/>
          <a:chOff x="0" y="0"/>
          <a:chExt cx="0" cy="0"/>
        </a:xfrm>
      </p:grpSpPr>
      <p:sp>
        <p:nvSpPr>
          <p:cNvPr id="4476" name="Google Shape;4476;p457"/>
          <p:cNvSpPr txBox="1"/>
          <p:nvPr/>
        </p:nvSpPr>
        <p:spPr>
          <a:xfrm>
            <a:off x="609600" y="1371600"/>
            <a:ext cx="7924800" cy="4191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77" name="Google Shape;4477;p45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compute</a:t>
            </a:r>
            <a:r>
              <a:rPr b="1" i="0" lang="en-US" sz="2600" u="none" cap="none" strike="noStrike">
                <a:solidFill>
                  <a:schemeClr val="dk1"/>
                </a:solidFill>
                <a:latin typeface="Arial"/>
                <a:ea typeface="Arial"/>
                <a:cs typeface="Arial"/>
                <a:sym typeface="Arial"/>
              </a:rPr>
              <a:t> Structure</a:t>
            </a:r>
            <a:endParaRPr/>
          </a:p>
        </p:txBody>
      </p:sp>
      <p:sp>
        <p:nvSpPr>
          <p:cNvPr id="4478" name="Google Shape;4478;p457"/>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protected Integer compute()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if DATA_SMALL_ENOUGH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PROCESS_DATA</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RESULT;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else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SPLIT_DATA_INTO_LEFT_AND_RIGHT_PARTS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TASK t1 = new TASK(LEFT_DATA);</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t1.fork();</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TASK t2 = new TASK(RIGHT_DATA);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COMBINE(t2.compute(), t1.join());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479" name="Google Shape;4479;p457"/>
          <p:cNvSpPr/>
          <p:nvPr/>
        </p:nvSpPr>
        <p:spPr>
          <a:xfrm>
            <a:off x="6172200" y="5105400"/>
            <a:ext cx="1600200" cy="304800"/>
          </a:xfrm>
          <a:prstGeom prst="wedgeRectCallout">
            <a:avLst>
              <a:gd fmla="val 233" name="adj1"/>
              <a:gd fmla="val -2404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Block until done</a:t>
            </a:r>
            <a:endParaRPr/>
          </a:p>
        </p:txBody>
      </p:sp>
      <p:sp>
        <p:nvSpPr>
          <p:cNvPr id="4480" name="Google Shape;4480;p457"/>
          <p:cNvSpPr/>
          <p:nvPr/>
        </p:nvSpPr>
        <p:spPr>
          <a:xfrm>
            <a:off x="3733800" y="3733800"/>
            <a:ext cx="2590800" cy="308100"/>
          </a:xfrm>
          <a:prstGeom prst="wedgeRectCallout">
            <a:avLst>
              <a:gd fmla="val -4343" name="adj1"/>
              <a:gd fmla="val 1122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Asynchronously execute</a:t>
            </a:r>
            <a:endParaRPr/>
          </a:p>
        </p:txBody>
      </p:sp>
      <p:sp>
        <p:nvSpPr>
          <p:cNvPr id="4481" name="Google Shape;4481;p457"/>
          <p:cNvSpPr/>
          <p:nvPr/>
        </p:nvSpPr>
        <p:spPr>
          <a:xfrm>
            <a:off x="3200400" y="5105400"/>
            <a:ext cx="2286000" cy="308100"/>
          </a:xfrm>
          <a:prstGeom prst="wedgeRectCallout">
            <a:avLst>
              <a:gd fmla="val 15154" name="adj1"/>
              <a:gd fmla="val -25111"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Process in current thread</a:t>
            </a:r>
            <a:endParaRPr/>
          </a:p>
        </p:txBody>
      </p:sp>
      <p:sp>
        <p:nvSpPr>
          <p:cNvPr id="4482" name="Google Shape;4482;p4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7" name="Shape 4487"/>
        <p:cNvGrpSpPr/>
        <p:nvPr/>
      </p:nvGrpSpPr>
      <p:grpSpPr>
        <a:xfrm>
          <a:off x="0" y="0"/>
          <a:ext cx="0" cy="0"/>
          <a:chOff x="0" y="0"/>
          <a:chExt cx="0" cy="0"/>
        </a:xfrm>
      </p:grpSpPr>
      <p:sp>
        <p:nvSpPr>
          <p:cNvPr id="4488" name="Google Shape;4488;p458"/>
          <p:cNvSpPr txBox="1"/>
          <p:nvPr/>
        </p:nvSpPr>
        <p:spPr>
          <a:xfrm>
            <a:off x="609600" y="1371600"/>
            <a:ext cx="7924800" cy="464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89" name="Google Shape;4489;p45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compute</a:t>
            </a:r>
            <a:r>
              <a:rPr b="1" i="0" lang="en-US" sz="2600" u="none" cap="none" strike="noStrike">
                <a:solidFill>
                  <a:schemeClr val="dk1"/>
                </a:solidFill>
                <a:latin typeface="Arial"/>
                <a:ea typeface="Arial"/>
                <a:cs typeface="Arial"/>
                <a:sym typeface="Arial"/>
              </a:rPr>
              <a:t> Example (Below Threshold)</a:t>
            </a:r>
            <a:endParaRPr/>
          </a:p>
        </p:txBody>
      </p:sp>
      <p:sp>
        <p:nvSpPr>
          <p:cNvPr id="4490" name="Google Shape;4490;p45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protected Integer compute()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if (end - start &lt; threshold)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max = Integer.MIN_VALUE;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for (int i = start; i &lt;= end; i++)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n = myArray[i];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if (n &gt; max)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max = 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max;</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else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split data and create tasks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491" name="Google Shape;4491;p458"/>
          <p:cNvSpPr/>
          <p:nvPr/>
        </p:nvSpPr>
        <p:spPr>
          <a:xfrm>
            <a:off x="6248400" y="1600200"/>
            <a:ext cx="1981200" cy="523800"/>
          </a:xfrm>
          <a:prstGeom prst="wedgeRectCallout">
            <a:avLst>
              <a:gd fmla="val -9902" name="adj1"/>
              <a:gd fmla="val 13582"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You decide the threshold.</a:t>
            </a:r>
            <a:endParaRPr/>
          </a:p>
        </p:txBody>
      </p:sp>
      <p:sp>
        <p:nvSpPr>
          <p:cNvPr id="4492" name="Google Shape;4492;p458"/>
          <p:cNvSpPr/>
          <p:nvPr/>
        </p:nvSpPr>
        <p:spPr>
          <a:xfrm>
            <a:off x="228600" y="2819400"/>
            <a:ext cx="1600200" cy="523800"/>
          </a:xfrm>
          <a:prstGeom prst="wedgeRectCallout">
            <a:avLst>
              <a:gd fmla="val 19726" name="adj1"/>
              <a:gd fmla="val -2921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range within the array</a:t>
            </a:r>
            <a:endParaRPr/>
          </a:p>
        </p:txBody>
      </p:sp>
      <p:sp>
        <p:nvSpPr>
          <p:cNvPr id="4493" name="Google Shape;4493;p4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8" name="Shape 4498"/>
        <p:cNvGrpSpPr/>
        <p:nvPr/>
      </p:nvGrpSpPr>
      <p:grpSpPr>
        <a:xfrm>
          <a:off x="0" y="0"/>
          <a:ext cx="0" cy="0"/>
          <a:chOff x="0" y="0"/>
          <a:chExt cx="0" cy="0"/>
        </a:xfrm>
      </p:grpSpPr>
      <p:sp>
        <p:nvSpPr>
          <p:cNvPr id="4499" name="Google Shape;4499;p459"/>
          <p:cNvSpPr txBox="1"/>
          <p:nvPr/>
        </p:nvSpPr>
        <p:spPr>
          <a:xfrm>
            <a:off x="609600" y="1371600"/>
            <a:ext cx="7924800" cy="464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00" name="Google Shape;4500;p45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compute</a:t>
            </a:r>
            <a:r>
              <a:rPr b="1" i="0" lang="en-US" sz="2600" u="none" cap="none" strike="noStrike">
                <a:solidFill>
                  <a:schemeClr val="dk1"/>
                </a:solidFill>
                <a:latin typeface="Arial"/>
                <a:ea typeface="Arial"/>
                <a:cs typeface="Arial"/>
                <a:sym typeface="Arial"/>
              </a:rPr>
              <a:t> Example (Above Threshold)</a:t>
            </a:r>
            <a:endParaRPr/>
          </a:p>
        </p:txBody>
      </p:sp>
      <p:sp>
        <p:nvSpPr>
          <p:cNvPr id="4501" name="Google Shape;4501;p459"/>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protected Integer compute()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if (end - start &lt; threshold)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find max</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else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midway = (end - start) / 2 + start;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FindMaxTask a1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new FindMaxTask(myArray, start, midway, threshold);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a1.fork();</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FindMaxTask a2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new FindMaxTask(myArray, midway + 1, end, threshold);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Math.max(a2.compute(), a1.join());</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4502" name="Google Shape;4502;p459"/>
          <p:cNvSpPr/>
          <p:nvPr/>
        </p:nvSpPr>
        <p:spPr>
          <a:xfrm>
            <a:off x="4648200" y="3124200"/>
            <a:ext cx="2209800" cy="304800"/>
          </a:xfrm>
          <a:prstGeom prst="wedgeRectCallout">
            <a:avLst>
              <a:gd fmla="val -4718" name="adj1"/>
              <a:gd fmla="val 1604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Task for left half of data</a:t>
            </a:r>
            <a:endParaRPr/>
          </a:p>
        </p:txBody>
      </p:sp>
      <p:sp>
        <p:nvSpPr>
          <p:cNvPr id="4503" name="Google Shape;4503;p459"/>
          <p:cNvSpPr/>
          <p:nvPr/>
        </p:nvSpPr>
        <p:spPr>
          <a:xfrm>
            <a:off x="4648200" y="4114800"/>
            <a:ext cx="2209800" cy="304800"/>
          </a:xfrm>
          <a:prstGeom prst="wedgeRectCallout">
            <a:avLst>
              <a:gd fmla="val -4718" name="adj1"/>
              <a:gd fmla="val 16047"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Task for right half of data</a:t>
            </a:r>
            <a:endParaRPr/>
          </a:p>
        </p:txBody>
      </p:sp>
      <p:sp>
        <p:nvSpPr>
          <p:cNvPr id="4504" name="Google Shape;4504;p4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9" name="Shape 4509"/>
        <p:cNvGrpSpPr/>
        <p:nvPr/>
      </p:nvGrpSpPr>
      <p:grpSpPr>
        <a:xfrm>
          <a:off x="0" y="0"/>
          <a:ext cx="0" cy="0"/>
          <a:chOff x="0" y="0"/>
          <a:chExt cx="0" cy="0"/>
        </a:xfrm>
      </p:grpSpPr>
      <p:sp>
        <p:nvSpPr>
          <p:cNvPr id="4510" name="Google Shape;4510;p460"/>
          <p:cNvSpPr txBox="1"/>
          <p:nvPr/>
        </p:nvSpPr>
        <p:spPr>
          <a:xfrm>
            <a:off x="609600" y="2438400"/>
            <a:ext cx="7924800" cy="1524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11" name="Google Shape;4511;p46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ForkJoinPool</a:t>
            </a:r>
            <a:r>
              <a:rPr b="1" i="0" lang="en-US" sz="2600" u="none" cap="none" strike="noStrike">
                <a:solidFill>
                  <a:schemeClr val="dk1"/>
                </a:solidFill>
                <a:latin typeface="Arial"/>
                <a:ea typeface="Arial"/>
                <a:cs typeface="Arial"/>
                <a:sym typeface="Arial"/>
              </a:rPr>
              <a:t> Example</a:t>
            </a:r>
            <a:endParaRPr/>
          </a:p>
        </p:txBody>
      </p:sp>
      <p:sp>
        <p:nvSpPr>
          <p:cNvPr id="4512" name="Google Shape;4512;p460"/>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a:t>
            </a:r>
            <a:r>
              <a:rPr b="0" i="0" lang="en-US" sz="2200" u="none">
                <a:solidFill>
                  <a:schemeClr val="dk1"/>
                </a:solidFill>
                <a:latin typeface="Courier New"/>
                <a:ea typeface="Courier New"/>
                <a:cs typeface="Courier New"/>
                <a:sym typeface="Courier New"/>
              </a:rPr>
              <a:t>ForkJoinPool</a:t>
            </a:r>
            <a:r>
              <a:rPr b="0" i="0" lang="en-US" sz="2200" u="none">
                <a:solidFill>
                  <a:schemeClr val="dk1"/>
                </a:solidFill>
                <a:latin typeface="Arial"/>
                <a:ea typeface="Arial"/>
                <a:cs typeface="Arial"/>
                <a:sym typeface="Arial"/>
              </a:rPr>
              <a:t> is used to execute a </a:t>
            </a:r>
            <a:r>
              <a:rPr b="0" i="0" lang="en-US" sz="2200" u="none">
                <a:solidFill>
                  <a:schemeClr val="dk1"/>
                </a:solidFill>
                <a:latin typeface="Courier New"/>
                <a:ea typeface="Courier New"/>
                <a:cs typeface="Courier New"/>
                <a:sym typeface="Courier New"/>
              </a:rPr>
              <a:t>ForkJoinTask</a:t>
            </a:r>
            <a:r>
              <a:rPr b="0" i="0" lang="en-US" sz="2200" u="none">
                <a:solidFill>
                  <a:schemeClr val="dk1"/>
                </a:solidFill>
                <a:latin typeface="Arial"/>
                <a:ea typeface="Arial"/>
                <a:cs typeface="Arial"/>
                <a:sym typeface="Arial"/>
              </a:rPr>
              <a:t>. It creates a thread for each CPU in the system by default.</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ForkJoinPool pool = new ForkJoinPool();</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FindMaxTask task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new FindMaxTask(data, 0, data.length-1, data.length/16);</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Integer result = pool.invoke(task);</a:t>
            </a:r>
            <a:endParaRPr/>
          </a:p>
        </p:txBody>
      </p:sp>
      <p:sp>
        <p:nvSpPr>
          <p:cNvPr id="4513" name="Google Shape;4513;p460"/>
          <p:cNvSpPr/>
          <p:nvPr/>
        </p:nvSpPr>
        <p:spPr>
          <a:xfrm>
            <a:off x="3886200" y="4343400"/>
            <a:ext cx="2743200" cy="523800"/>
          </a:xfrm>
          <a:prstGeom prst="wedgeRectCallout">
            <a:avLst>
              <a:gd fmla="val 3223" name="adj1"/>
              <a:gd fmla="val -2168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task's </a:t>
            </a:r>
            <a:r>
              <a:rPr b="0" i="0" lang="en-US" sz="1400" u="none">
                <a:solidFill>
                  <a:schemeClr val="dk1"/>
                </a:solidFill>
                <a:latin typeface="Courier New"/>
                <a:ea typeface="Courier New"/>
                <a:cs typeface="Courier New"/>
                <a:sym typeface="Courier New"/>
              </a:rPr>
              <a:t>compute</a:t>
            </a:r>
            <a:r>
              <a:rPr b="0" i="0" lang="en-US" sz="1400" u="none">
                <a:solidFill>
                  <a:schemeClr val="dk1"/>
                </a:solidFill>
                <a:latin typeface="Arial"/>
                <a:ea typeface="Arial"/>
                <a:cs typeface="Arial"/>
                <a:sym typeface="Arial"/>
              </a:rPr>
              <a:t> method is automatically called .</a:t>
            </a:r>
            <a:endParaRPr/>
          </a:p>
        </p:txBody>
      </p:sp>
      <p:sp>
        <p:nvSpPr>
          <p:cNvPr id="4514" name="Google Shape;4514;p46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9" name="Shape 4519"/>
        <p:cNvGrpSpPr/>
        <p:nvPr/>
      </p:nvGrpSpPr>
      <p:grpSpPr>
        <a:xfrm>
          <a:off x="0" y="0"/>
          <a:ext cx="0" cy="0"/>
          <a:chOff x="0" y="0"/>
          <a:chExt cx="0" cy="0"/>
        </a:xfrm>
      </p:grpSpPr>
      <p:sp>
        <p:nvSpPr>
          <p:cNvPr id="4520" name="Google Shape;4520;p46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Fork-Join Framework Recommendations</a:t>
            </a:r>
            <a:endParaRPr/>
          </a:p>
        </p:txBody>
      </p:sp>
      <p:sp>
        <p:nvSpPr>
          <p:cNvPr id="4521" name="Google Shape;4521;p461"/>
          <p:cNvSpPr txBox="1"/>
          <p:nvPr>
            <p:ph idx="1" type="body"/>
          </p:nvPr>
        </p:nvSpPr>
        <p:spPr>
          <a:xfrm>
            <a:off x="609600" y="1447800"/>
            <a:ext cx="7918500" cy="4526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Avoid I/O or blocking operations.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Only one thread per CPU is created by default. Blocking operations would keep you from utilizing all CPU resources.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Know your hardware.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Fork-Join solution will perform slower on a one-CPU system than a standard sequential solution.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Some CPUs increase in speed when only using a single core, potentially offsetting any performance gain provided by Fork-Join.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Know your problem.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Many problems have additional overhead if executed in parallel (parallel sorting, for example).</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4522" name="Google Shape;4522;p4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7" name="Shape 4527"/>
        <p:cNvGrpSpPr/>
        <p:nvPr/>
      </p:nvGrpSpPr>
      <p:grpSpPr>
        <a:xfrm>
          <a:off x="0" y="0"/>
          <a:ext cx="0" cy="0"/>
          <a:chOff x="0" y="0"/>
          <a:chExt cx="0" cy="0"/>
        </a:xfrm>
      </p:grpSpPr>
      <p:sp>
        <p:nvSpPr>
          <p:cNvPr id="4528" name="Google Shape;4528;p46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4529" name="Google Shape;4529;p462"/>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Apply the Fork-Join framework</a:t>
            </a:r>
            <a:endParaRPr/>
          </a:p>
        </p:txBody>
      </p:sp>
      <p:pic>
        <p:nvPicPr>
          <p:cNvPr descr="Duke-Summary.gif" id="4530" name="Google Shape;4530;p462"/>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4531" name="Google Shape;4531;p4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6" name="Shape 4536"/>
        <p:cNvGrpSpPr/>
        <p:nvPr/>
      </p:nvGrpSpPr>
      <p:grpSpPr>
        <a:xfrm>
          <a:off x="0" y="0"/>
          <a:ext cx="0" cy="0"/>
          <a:chOff x="0" y="0"/>
          <a:chExt cx="0" cy="0"/>
        </a:xfrm>
      </p:grpSpPr>
      <p:sp>
        <p:nvSpPr>
          <p:cNvPr id="4537" name="Google Shape;4537;p46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16-1 Overview: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Using the Fork-Join Framework</a:t>
            </a:r>
            <a:endParaRPr/>
          </a:p>
        </p:txBody>
      </p:sp>
      <p:sp>
        <p:nvSpPr>
          <p:cNvPr id="4538" name="Google Shape;4538;p46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Extending </a:t>
            </a:r>
            <a:r>
              <a:rPr b="0" i="0" lang="en-US" sz="2200" u="none" cap="none" strike="noStrike">
                <a:solidFill>
                  <a:schemeClr val="dk1"/>
                </a:solidFill>
                <a:latin typeface="Courier New"/>
                <a:ea typeface="Courier New"/>
                <a:cs typeface="Courier New"/>
                <a:sym typeface="Courier New"/>
              </a:rPr>
              <a:t>RecursiveAction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Creating and using a </a:t>
            </a:r>
            <a:r>
              <a:rPr b="0" i="0" lang="en-US" sz="2200" u="none" cap="none" strike="noStrike">
                <a:solidFill>
                  <a:schemeClr val="dk1"/>
                </a:solidFill>
                <a:latin typeface="Courier New"/>
                <a:ea typeface="Courier New"/>
                <a:cs typeface="Courier New"/>
                <a:sym typeface="Courier New"/>
              </a:rPr>
              <a:t>ForkJoinPool</a:t>
            </a:r>
            <a:endParaRPr/>
          </a:p>
        </p:txBody>
      </p:sp>
      <p:pic>
        <p:nvPicPr>
          <p:cNvPr descr="Duke-Practise-Overview.gif" id="4539" name="Google Shape;4539;p463"/>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4540" name="Google Shape;4540;p4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5" name="Shape 4545"/>
        <p:cNvGrpSpPr/>
        <p:nvPr/>
      </p:nvGrpSpPr>
      <p:grpSpPr>
        <a:xfrm>
          <a:off x="0" y="0"/>
          <a:ext cx="0" cy="0"/>
          <a:chOff x="0" y="0"/>
          <a:chExt cx="0" cy="0"/>
        </a:xfrm>
      </p:grpSpPr>
      <p:sp>
        <p:nvSpPr>
          <p:cNvPr id="4546" name="Google Shape;4546;p46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4547" name="Google Shape;4547;p464"/>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Applying the Fork-Join framework will always result in a performance benefit.</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4548" name="Google Shape;4548;p46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0"/>
          <p:cNvSpPr txBox="1"/>
          <p:nvPr/>
        </p:nvSpPr>
        <p:spPr>
          <a:xfrm>
            <a:off x="609600" y="1154112"/>
            <a:ext cx="7924800" cy="4800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1" name="Google Shape;521;p6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Make Classes as Immutable as Possible</a:t>
            </a:r>
            <a:endParaRPr/>
          </a:p>
        </p:txBody>
      </p:sp>
      <p:sp>
        <p:nvSpPr>
          <p:cNvPr id="522" name="Google Shape;522;p60"/>
          <p:cNvSpPr txBox="1"/>
          <p:nvPr>
            <p:ph idx="4294967295" type="body"/>
          </p:nvPr>
        </p:nvSpPr>
        <p:spPr>
          <a:xfrm>
            <a:off x="615950" y="1219200"/>
            <a:ext cx="7918500" cy="44085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Employee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private fields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Create an employee object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r>
              <a:rPr b="1" i="0" lang="en-US" sz="1600" u="none">
                <a:solidFill>
                  <a:schemeClr val="dk1"/>
                </a:solidFill>
                <a:latin typeface="Courier New"/>
                <a:ea typeface="Courier New"/>
                <a:cs typeface="Courier New"/>
                <a:sym typeface="Courier New"/>
              </a:rPr>
              <a:t>public Employee (int empId, String name,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r>
              <a:rPr b="1" i="0" lang="en-US" sz="1600" u="none">
                <a:solidFill>
                  <a:schemeClr val="dk1"/>
                </a:solidFill>
                <a:latin typeface="Courier New"/>
                <a:ea typeface="Courier New"/>
                <a:cs typeface="Courier New"/>
                <a:sym typeface="Courier New"/>
              </a:rPr>
              <a:t>String ssn, double salary) </a:t>
            </a:r>
            <a:r>
              <a:rPr b="0" i="0" lang="en-US" sz="1600" u="none">
                <a:solidFill>
                  <a:schemeClr val="dk1"/>
                </a:solidFill>
                <a:latin typeface="Courier New"/>
                <a:ea typeface="Courier New"/>
                <a:cs typeface="Courier New"/>
                <a:sym typeface="Courier New"/>
              </a:rPr>
              <a: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this.empId = empId;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this.name = name;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this.ssn = ssn;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this.salary = salary;</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void changeName(String newName) {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void raiseSalary(double increase) {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523" name="Google Shape;523;p60"/>
          <p:cNvSpPr/>
          <p:nvPr/>
        </p:nvSpPr>
        <p:spPr>
          <a:xfrm>
            <a:off x="6172200" y="1282700"/>
            <a:ext cx="1981200" cy="1168500"/>
          </a:xfrm>
          <a:prstGeom prst="wedgeRectCallout">
            <a:avLst>
              <a:gd fmla="val -13927" name="adj1"/>
              <a:gd fmla="val 2095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Encapsulation step 3: Remove the no-arg constructor; implement a constructor to set the value of all fields.</a:t>
            </a:r>
            <a:endParaRPr/>
          </a:p>
        </p:txBody>
      </p:sp>
      <p:sp>
        <p:nvSpPr>
          <p:cNvPr id="524" name="Google Shape;524;p6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2" name="Shape 4552"/>
        <p:cNvGrpSpPr/>
        <p:nvPr/>
      </p:nvGrpSpPr>
      <p:grpSpPr>
        <a:xfrm>
          <a:off x="0" y="0"/>
          <a:ext cx="0" cy="0"/>
          <a:chOff x="0" y="0"/>
          <a:chExt cx="0" cy="0"/>
        </a:xfrm>
      </p:grpSpPr>
      <p:sp>
        <p:nvSpPr>
          <p:cNvPr id="4553" name="Google Shape;4553;p465"/>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Parallel Streams</a:t>
            </a:r>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8" name="Shape 4558"/>
        <p:cNvGrpSpPr/>
        <p:nvPr/>
      </p:nvGrpSpPr>
      <p:grpSpPr>
        <a:xfrm>
          <a:off x="0" y="0"/>
          <a:ext cx="0" cy="0"/>
          <a:chOff x="0" y="0"/>
          <a:chExt cx="0" cy="0"/>
        </a:xfrm>
      </p:grpSpPr>
      <p:sp>
        <p:nvSpPr>
          <p:cNvPr id="4559" name="Google Shape;4559;p46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4560" name="Google Shape;4560;p466"/>
          <p:cNvSpPr txBox="1"/>
          <p:nvPr>
            <p:ph idx="1" type="body"/>
          </p:nvPr>
        </p:nvSpPr>
        <p:spPr>
          <a:xfrm>
            <a:off x="609600" y="1447800"/>
            <a:ext cx="7918500" cy="469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Review the key characteristics of streams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Contrast old style loop operations with streams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how to make a stream pipeline execute in parallel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List the key assumptions needed to use a parallel pipeline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reduction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why reduction requires an associative function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Calculate a value using reduce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process for decomposing and then merging work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List the key performance considerations for parallel streams</a:t>
            </a:r>
            <a:endParaRPr/>
          </a:p>
        </p:txBody>
      </p:sp>
      <p:sp>
        <p:nvSpPr>
          <p:cNvPr id="4561" name="Google Shape;4561;p46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6" name="Shape 4566"/>
        <p:cNvGrpSpPr/>
        <p:nvPr/>
      </p:nvGrpSpPr>
      <p:grpSpPr>
        <a:xfrm>
          <a:off x="0" y="0"/>
          <a:ext cx="0" cy="0"/>
          <a:chOff x="0" y="0"/>
          <a:chExt cx="0" cy="0"/>
        </a:xfrm>
      </p:grpSpPr>
      <p:sp>
        <p:nvSpPr>
          <p:cNvPr id="4567" name="Google Shape;4567;p46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Streams Review</a:t>
            </a:r>
            <a:endParaRPr/>
          </a:p>
        </p:txBody>
      </p:sp>
      <p:sp>
        <p:nvSpPr>
          <p:cNvPr id="4568" name="Google Shape;4568;p467"/>
          <p:cNvSpPr txBox="1"/>
          <p:nvPr>
            <p:ph idx="1" type="body"/>
          </p:nvPr>
        </p:nvSpPr>
        <p:spPr>
          <a:xfrm>
            <a:off x="609600" y="1447800"/>
            <a:ext cx="7918500" cy="3602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Pipeline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Multiple streams passing data along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Operations can be Lazy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Intermediate, Terminal, and Short-Circuit Terminal Operations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Stream characteristics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Immutable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Once elements are consumed they are no longer available from the stream.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 be sequential (default) or </a:t>
            </a:r>
            <a:r>
              <a:rPr b="1" i="0" lang="en-US" sz="2000" u="none" cap="none" strike="noStrike">
                <a:solidFill>
                  <a:schemeClr val="dk1"/>
                </a:solidFill>
                <a:latin typeface="Arial"/>
                <a:ea typeface="Arial"/>
                <a:cs typeface="Arial"/>
                <a:sym typeface="Arial"/>
              </a:rPr>
              <a:t>parallel</a:t>
            </a:r>
            <a:endParaRPr/>
          </a:p>
        </p:txBody>
      </p:sp>
      <p:sp>
        <p:nvSpPr>
          <p:cNvPr id="4569" name="Google Shape;4569;p4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4" name="Shape 4574"/>
        <p:cNvGrpSpPr/>
        <p:nvPr/>
      </p:nvGrpSpPr>
      <p:grpSpPr>
        <a:xfrm>
          <a:off x="0" y="0"/>
          <a:ext cx="0" cy="0"/>
          <a:chOff x="0" y="0"/>
          <a:chExt cx="0" cy="0"/>
        </a:xfrm>
      </p:grpSpPr>
      <p:sp>
        <p:nvSpPr>
          <p:cNvPr id="4575" name="Google Shape;4575;p468"/>
          <p:cNvSpPr txBox="1"/>
          <p:nvPr/>
        </p:nvSpPr>
        <p:spPr>
          <a:xfrm>
            <a:off x="609600" y="1371600"/>
            <a:ext cx="7924800" cy="4038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76" name="Google Shape;4576;p46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Old Style Collection Processing</a:t>
            </a:r>
            <a:endParaRPr/>
          </a:p>
        </p:txBody>
      </p:sp>
      <p:sp>
        <p:nvSpPr>
          <p:cNvPr id="4577" name="Google Shape;4577;p468"/>
          <p:cNvSpPr txBox="1"/>
          <p:nvPr>
            <p:ph idx="1" type="body"/>
          </p:nvPr>
        </p:nvSpPr>
        <p:spPr>
          <a:xfrm>
            <a:off x="609600" y="1447800"/>
            <a:ext cx="7918500" cy="4235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15         double sum = 0;</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16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17         for(Employee e:eList){</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18             if(e.getState().equals("CO") &amp;&amp;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19                 e.getRole().equals(Role.EXECUTIVE)){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20                 e.printSummary();</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21                 sum += e.getSalary();</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22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23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24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25         System.out.printf("Total CO Executive Pay: $%,9.2f %n", sum); </a:t>
            </a:r>
            <a:endParaRPr/>
          </a:p>
          <a:p>
            <a:pPr indent="7938" lvl="0" marL="7937" marR="0" rtl="0" algn="l">
              <a:spcBef>
                <a:spcPts val="36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sp>
        <p:nvSpPr>
          <p:cNvPr id="4578" name="Google Shape;4578;p46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3" name="Shape 4583"/>
        <p:cNvGrpSpPr/>
        <p:nvPr/>
      </p:nvGrpSpPr>
      <p:grpSpPr>
        <a:xfrm>
          <a:off x="0" y="0"/>
          <a:ext cx="0" cy="0"/>
          <a:chOff x="0" y="0"/>
          <a:chExt cx="0" cy="0"/>
        </a:xfrm>
      </p:grpSpPr>
      <p:sp>
        <p:nvSpPr>
          <p:cNvPr id="4584" name="Google Shape;4584;p469"/>
          <p:cNvSpPr txBox="1"/>
          <p:nvPr/>
        </p:nvSpPr>
        <p:spPr>
          <a:xfrm>
            <a:off x="609600" y="1371600"/>
            <a:ext cx="7924800" cy="2743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85" name="Google Shape;4585;p46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New Style Collection Processing </a:t>
            </a:r>
            <a:endParaRPr/>
          </a:p>
        </p:txBody>
      </p:sp>
      <p:sp>
        <p:nvSpPr>
          <p:cNvPr id="4586" name="Google Shape;4586;p469"/>
          <p:cNvSpPr txBox="1"/>
          <p:nvPr>
            <p:ph idx="1" type="body"/>
          </p:nvPr>
        </p:nvSpPr>
        <p:spPr>
          <a:xfrm>
            <a:off x="609600" y="1447800"/>
            <a:ext cx="7918500" cy="4876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double result = eList.stream()</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.filter(e -&gt; e.getState().equals("CO"))</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17             .filter(e -&gt; e.getRole().equals(Role.EXECUTIVE))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.peek(e -&gt; e.printSummary())</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.mapToDouble(e -&gt; e.getSalary())</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.sum();</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22         System.out.printf("Total CO Executive Pay: $%,9.2f %n", result); </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What are the advantages?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Code reads like a problem.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Acts on the data set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Operations can be lazy.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Operations can be serial or parallel.</a:t>
            </a:r>
            <a:endParaRPr/>
          </a:p>
        </p:txBody>
      </p:sp>
      <p:sp>
        <p:nvSpPr>
          <p:cNvPr id="4587" name="Google Shape;4587;p46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2" name="Shape 4592"/>
        <p:cNvGrpSpPr/>
        <p:nvPr/>
      </p:nvGrpSpPr>
      <p:grpSpPr>
        <a:xfrm>
          <a:off x="0" y="0"/>
          <a:ext cx="0" cy="0"/>
          <a:chOff x="0" y="0"/>
          <a:chExt cx="0" cy="0"/>
        </a:xfrm>
      </p:grpSpPr>
      <p:sp>
        <p:nvSpPr>
          <p:cNvPr id="4593" name="Google Shape;4593;p470"/>
          <p:cNvSpPr txBox="1"/>
          <p:nvPr/>
        </p:nvSpPr>
        <p:spPr>
          <a:xfrm>
            <a:off x="609600" y="1371600"/>
            <a:ext cx="7924800" cy="4648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94" name="Google Shape;4594;p47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Stream Pipeline: Another Look</a:t>
            </a:r>
            <a:endParaRPr/>
          </a:p>
        </p:txBody>
      </p:sp>
      <p:sp>
        <p:nvSpPr>
          <p:cNvPr id="4595" name="Google Shape;4595;p470"/>
          <p:cNvSpPr txBox="1"/>
          <p:nvPr>
            <p:ph idx="1" type="body"/>
          </p:nvPr>
        </p:nvSpPr>
        <p:spPr>
          <a:xfrm>
            <a:off x="609600" y="1447800"/>
            <a:ext cx="7918500" cy="4592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13     public static void main(String[] args)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14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15         List&lt;Employee&gt; eList = Employee.createShortList();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16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17         Stream&lt;Employee&gt; s1 = eList.stream();</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18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19         Stream&lt;Employee&gt; s2 = s1.filter(</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20             e -&gt; e.getState().equals("CO"));</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21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22         Stream&lt;Employee&gt; s3 = s2.filter(</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23             e -&gt; e.getRole().equals(Role.EXECUTIVE));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24         Stream&lt;Employee&gt; s4 = s3.peek(e -&gt; e.printSummary());</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25         DoubleStream s5 = s4.mapToDouble(e -&gt; e.getSalary());</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26         double result = s5.sum();</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27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28         System.out.printf("Total CO Executive Pay: $%,9.2f %n", result);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29     }</a:t>
            </a:r>
            <a:endParaRPr/>
          </a:p>
        </p:txBody>
      </p:sp>
      <p:sp>
        <p:nvSpPr>
          <p:cNvPr id="4596" name="Google Shape;4596;p47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1" name="Shape 4601"/>
        <p:cNvGrpSpPr/>
        <p:nvPr/>
      </p:nvGrpSpPr>
      <p:grpSpPr>
        <a:xfrm>
          <a:off x="0" y="0"/>
          <a:ext cx="0" cy="0"/>
          <a:chOff x="0" y="0"/>
          <a:chExt cx="0" cy="0"/>
        </a:xfrm>
      </p:grpSpPr>
      <p:sp>
        <p:nvSpPr>
          <p:cNvPr id="4602" name="Google Shape;4602;p471"/>
          <p:cNvSpPr txBox="1"/>
          <p:nvPr>
            <p:ph type="title"/>
          </p:nvPr>
        </p:nvSpPr>
        <p:spPr>
          <a:xfrm>
            <a:off x="609600" y="457200"/>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Styles Compared</a:t>
            </a:r>
            <a:endParaRPr/>
          </a:p>
        </p:txBody>
      </p:sp>
      <p:sp>
        <p:nvSpPr>
          <p:cNvPr id="4603" name="Google Shape;4603;p471"/>
          <p:cNvSpPr txBox="1"/>
          <p:nvPr>
            <p:ph idx="1" type="body"/>
          </p:nvPr>
        </p:nvSpPr>
        <p:spPr>
          <a:xfrm>
            <a:off x="609600" y="1447800"/>
            <a:ext cx="3882900" cy="3478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1" i="0" lang="en-US" sz="2200" u="none" cap="none" strike="noStrike">
                <a:solidFill>
                  <a:schemeClr val="dk1"/>
                </a:solidFill>
                <a:latin typeface="Arial"/>
                <a:ea typeface="Arial"/>
                <a:cs typeface="Arial"/>
                <a:sym typeface="Arial"/>
              </a:rPr>
              <a:t>Imperative Programming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Code deals with individual data items.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Focused on how</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Code does not read like a problem.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Steps mashed together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Leaks extraneous details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Inherently sequential</a:t>
            </a:r>
            <a:endParaRPr/>
          </a:p>
        </p:txBody>
      </p:sp>
      <p:sp>
        <p:nvSpPr>
          <p:cNvPr id="4604" name="Google Shape;4604;p471"/>
          <p:cNvSpPr txBox="1"/>
          <p:nvPr>
            <p:ph idx="2" type="body"/>
          </p:nvPr>
        </p:nvSpPr>
        <p:spPr>
          <a:xfrm>
            <a:off x="4645025" y="1447800"/>
            <a:ext cx="3882900" cy="4932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1" i="0" lang="en-US" sz="2200" u="none" cap="none" strike="noStrike">
                <a:solidFill>
                  <a:schemeClr val="dk1"/>
                </a:solidFill>
                <a:latin typeface="Arial"/>
                <a:ea typeface="Arial"/>
                <a:cs typeface="Arial"/>
                <a:sym typeface="Arial"/>
              </a:rPr>
              <a:t>Streams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Code deals with data set.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Focused on what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Code reads like a problem.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Well-factored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 "garbage variables" (Temp variables leaked into scope)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Code can be sequential or parallel.</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4605" name="Google Shape;4605;p47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0" name="Shape 4610"/>
        <p:cNvGrpSpPr/>
        <p:nvPr/>
      </p:nvGrpSpPr>
      <p:grpSpPr>
        <a:xfrm>
          <a:off x="0" y="0"/>
          <a:ext cx="0" cy="0"/>
          <a:chOff x="0" y="0"/>
          <a:chExt cx="0" cy="0"/>
        </a:xfrm>
      </p:grpSpPr>
      <p:sp>
        <p:nvSpPr>
          <p:cNvPr id="4611" name="Google Shape;4611;p47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Parallel Stream</a:t>
            </a:r>
            <a:endParaRPr/>
          </a:p>
        </p:txBody>
      </p:sp>
      <p:sp>
        <p:nvSpPr>
          <p:cNvPr id="4612" name="Google Shape;4612;p472"/>
          <p:cNvSpPr txBox="1"/>
          <p:nvPr>
            <p:ph idx="1" type="body"/>
          </p:nvPr>
        </p:nvSpPr>
        <p:spPr>
          <a:xfrm>
            <a:off x="609600" y="1447800"/>
            <a:ext cx="7918500" cy="4279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May provide better performance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Many chips and cores per machine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GPUs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Map/Reduce in the small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Fork/join is great, but too low level</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 lot of boilerplate code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Stream uses fork/join under the hood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Many factors affect performance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Data size, decomposition, packing, number of cores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Unfortunately, not a magic bullet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Parallel is not always faster</a:t>
            </a:r>
            <a:endParaRPr/>
          </a:p>
        </p:txBody>
      </p:sp>
      <p:sp>
        <p:nvSpPr>
          <p:cNvPr id="4613" name="Google Shape;4613;p4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8" name="Shape 4618"/>
        <p:cNvGrpSpPr/>
        <p:nvPr/>
      </p:nvGrpSpPr>
      <p:grpSpPr>
        <a:xfrm>
          <a:off x="0" y="0"/>
          <a:ext cx="0" cy="0"/>
          <a:chOff x="0" y="0"/>
          <a:chExt cx="0" cy="0"/>
        </a:xfrm>
      </p:grpSpPr>
      <p:sp>
        <p:nvSpPr>
          <p:cNvPr id="4619" name="Google Shape;4619;p473"/>
          <p:cNvSpPr txBox="1"/>
          <p:nvPr/>
        </p:nvSpPr>
        <p:spPr>
          <a:xfrm>
            <a:off x="609600" y="2209800"/>
            <a:ext cx="7924800" cy="3276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20" name="Google Shape;4620;p47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Parallel Streams: Collection</a:t>
            </a:r>
            <a:endParaRPr/>
          </a:p>
        </p:txBody>
      </p:sp>
      <p:sp>
        <p:nvSpPr>
          <p:cNvPr id="4621" name="Google Shape;4621;p473"/>
          <p:cNvSpPr txBox="1"/>
          <p:nvPr>
            <p:ph idx="1" type="body"/>
          </p:nvPr>
        </p:nvSpPr>
        <p:spPr>
          <a:xfrm>
            <a:off x="609600" y="1447800"/>
            <a:ext cx="7918500" cy="3983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 from a Collection</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double result = eList.</a:t>
            </a:r>
            <a:r>
              <a:rPr b="1" i="0" lang="en-US" sz="1800" u="none">
                <a:solidFill>
                  <a:schemeClr val="dk1"/>
                </a:solidFill>
                <a:latin typeface="Courier New"/>
                <a:ea typeface="Courier New"/>
                <a:cs typeface="Courier New"/>
                <a:sym typeface="Courier New"/>
              </a:rPr>
              <a:t>parallelStream()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16             .filter(e -&gt; e.getState().equals("CO"))</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.filter(e -&gt; e.getRole().equals(Role.EXECUTIVE))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.peek(e -&gt; e.printSummary())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.mapToDouble(e -&gt; e.getSalary())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.sum();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22         System.out.printf("Total CO Executive Pay: $%,9.2f %n", result);</a:t>
            </a:r>
            <a:endParaRPr/>
          </a:p>
        </p:txBody>
      </p:sp>
      <p:sp>
        <p:nvSpPr>
          <p:cNvPr id="4622" name="Google Shape;4622;p47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7" name="Shape 4627"/>
        <p:cNvGrpSpPr/>
        <p:nvPr/>
      </p:nvGrpSpPr>
      <p:grpSpPr>
        <a:xfrm>
          <a:off x="0" y="0"/>
          <a:ext cx="0" cy="0"/>
          <a:chOff x="0" y="0"/>
          <a:chExt cx="0" cy="0"/>
        </a:xfrm>
      </p:grpSpPr>
      <p:sp>
        <p:nvSpPr>
          <p:cNvPr id="4628" name="Google Shape;4628;p474"/>
          <p:cNvSpPr txBox="1"/>
          <p:nvPr/>
        </p:nvSpPr>
        <p:spPr>
          <a:xfrm>
            <a:off x="609600" y="1371600"/>
            <a:ext cx="7924800" cy="3048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29" name="Google Shape;4629;p47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Parallel Streams: From a Stream</a:t>
            </a:r>
            <a:endParaRPr/>
          </a:p>
        </p:txBody>
      </p:sp>
      <p:sp>
        <p:nvSpPr>
          <p:cNvPr id="4630" name="Google Shape;4630;p474"/>
          <p:cNvSpPr txBox="1"/>
          <p:nvPr>
            <p:ph idx="1" type="body"/>
          </p:nvPr>
        </p:nvSpPr>
        <p:spPr>
          <a:xfrm>
            <a:off x="609600" y="1447800"/>
            <a:ext cx="7918500" cy="4832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27         result = eList.stream()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28             .filter(e -&gt; e.getState().equals("CO"))</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29             .filter(e -&gt; e.getRole().equals(Role.EXECUTIVE))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30             .peek(e -&gt; e.printSummary())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31             .mapToDouble(e -&gt; e.getSalary())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32             </a:t>
            </a:r>
            <a:r>
              <a:rPr b="1" i="0" lang="en-US" sz="1600" u="none">
                <a:solidFill>
                  <a:schemeClr val="dk1"/>
                </a:solidFill>
                <a:latin typeface="Courier New"/>
                <a:ea typeface="Courier New"/>
                <a:cs typeface="Courier New"/>
                <a:sym typeface="Courier New"/>
              </a:rPr>
              <a:t>.parallel()</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33             .sum();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34         </a:t>
            </a:r>
            <a:endParaRPr/>
          </a:p>
          <a:p>
            <a:pPr indent="7937" lvl="0" marL="7937" marR="0" rtl="0" algn="l">
              <a:lnSpc>
                <a:spcPct val="100000"/>
              </a:lnSpc>
              <a:spcBef>
                <a:spcPts val="44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35         System.out.printf("Total CO Executive Pay: $%,9.2f %n", resul</a:t>
            </a:r>
            <a:r>
              <a:rPr b="0" i="0" lang="en-US" sz="2200" u="none">
                <a:solidFill>
                  <a:schemeClr val="dk1"/>
                </a:solidFill>
                <a:latin typeface="Courier New"/>
                <a:ea typeface="Courier New"/>
                <a:cs typeface="Courier New"/>
                <a:sym typeface="Courier New"/>
              </a:rPr>
              <a:t>t); </a:t>
            </a:r>
            <a:endParaRPr b="0" i="0" sz="2200" u="non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Specify with </a:t>
            </a:r>
            <a:r>
              <a:rPr b="0" i="0" lang="en-US" sz="2000" u="none" cap="none" strike="noStrike">
                <a:solidFill>
                  <a:schemeClr val="dk1"/>
                </a:solidFill>
                <a:latin typeface="Courier New"/>
                <a:ea typeface="Courier New"/>
                <a:cs typeface="Courier New"/>
                <a:sym typeface="Courier New"/>
              </a:rPr>
              <a:t>.parallel </a:t>
            </a:r>
            <a:r>
              <a:rPr b="0" i="0" lang="en-US" sz="2000" u="none" cap="none" strike="noStrike">
                <a:solidFill>
                  <a:schemeClr val="dk1"/>
                </a:solidFill>
                <a:latin typeface="Arial"/>
                <a:ea typeface="Arial"/>
                <a:cs typeface="Arial"/>
                <a:sym typeface="Arial"/>
              </a:rPr>
              <a:t>or </a:t>
            </a:r>
            <a:r>
              <a:rPr b="0" i="0" lang="en-US" sz="2000" u="none" cap="none" strike="noStrike">
                <a:solidFill>
                  <a:schemeClr val="dk1"/>
                </a:solidFill>
                <a:latin typeface="Courier New"/>
                <a:ea typeface="Courier New"/>
                <a:cs typeface="Courier New"/>
                <a:sym typeface="Courier New"/>
              </a:rPr>
              <a:t>.sequential</a:t>
            </a:r>
            <a:r>
              <a:rPr b="0" i="0" lang="en-US" sz="22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default is sequential)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Choice applies to entire pipeline.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Last call wins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Once again, the API doc is your friend.</a:t>
            </a:r>
            <a:endParaRPr/>
          </a:p>
        </p:txBody>
      </p:sp>
      <p:sp>
        <p:nvSpPr>
          <p:cNvPr id="4631" name="Google Shape;4631;p47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1"/>
          <p:cNvSpPr txBox="1"/>
          <p:nvPr>
            <p:ph idx="1" type="body"/>
          </p:nvPr>
        </p:nvSpPr>
        <p:spPr>
          <a:xfrm>
            <a:off x="609600" y="1447800"/>
            <a:ext cx="7918500" cy="51339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Although the fields are now hidden by using </a:t>
            </a:r>
            <a:r>
              <a:rPr b="0" i="0" lang="en-US" sz="2200" u="none">
                <a:solidFill>
                  <a:schemeClr val="dk1"/>
                </a:solidFill>
                <a:latin typeface="Courier New"/>
                <a:ea typeface="Courier New"/>
                <a:cs typeface="Courier New"/>
                <a:sym typeface="Courier New"/>
              </a:rPr>
              <a:t>private</a:t>
            </a:r>
            <a:r>
              <a:rPr b="0" i="0" lang="en-US" sz="2200" u="none">
                <a:solidFill>
                  <a:schemeClr val="dk1"/>
                </a:solidFill>
                <a:latin typeface="Arial"/>
                <a:ea typeface="Arial"/>
                <a:cs typeface="Arial"/>
                <a:sym typeface="Arial"/>
              </a:rPr>
              <a:t> access, there are some issues with the current </a:t>
            </a:r>
            <a:r>
              <a:rPr b="0" i="0" lang="en-US" sz="2200" u="none">
                <a:solidFill>
                  <a:schemeClr val="dk1"/>
                </a:solidFill>
                <a:latin typeface="Courier New"/>
                <a:ea typeface="Courier New"/>
                <a:cs typeface="Courier New"/>
                <a:sym typeface="Courier New"/>
              </a:rPr>
              <a:t>Employee</a:t>
            </a:r>
            <a:r>
              <a:rPr b="0" i="0" lang="en-US" sz="2200" u="none">
                <a:solidFill>
                  <a:schemeClr val="dk1"/>
                </a:solidFill>
                <a:latin typeface="Arial"/>
                <a:ea typeface="Arial"/>
                <a:cs typeface="Arial"/>
                <a:sym typeface="Arial"/>
              </a:rPr>
              <a:t>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setter methods (currently </a:t>
            </a:r>
            <a:r>
              <a:rPr b="0" i="0" lang="en-US" sz="2200" u="none" cap="none" strike="noStrike">
                <a:solidFill>
                  <a:schemeClr val="dk1"/>
                </a:solidFill>
                <a:latin typeface="Courier New"/>
                <a:ea typeface="Courier New"/>
                <a:cs typeface="Courier New"/>
                <a:sym typeface="Courier New"/>
              </a:rPr>
              <a:t>public</a:t>
            </a:r>
            <a:r>
              <a:rPr b="0" i="0" lang="en-US" sz="2200" u="none" cap="none" strike="noStrike">
                <a:solidFill>
                  <a:schemeClr val="dk1"/>
                </a:solidFill>
                <a:latin typeface="Arial"/>
                <a:ea typeface="Arial"/>
                <a:cs typeface="Arial"/>
                <a:sym typeface="Arial"/>
              </a:rPr>
              <a:t> access ) allow any other class to change the ID, SSN, and salary (up or down).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current class does not really represent the operations defined in the original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class design.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Two best practices for methods: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Hide as many of the implementation details as possible.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Name the method in a way that clearly identifies its use or functionality.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original model for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class had a Change Name and an Increase Salary operation.</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531" name="Google Shape;531;p6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 Naming: Best Practices</a:t>
            </a:r>
            <a:endParaRPr/>
          </a:p>
        </p:txBody>
      </p:sp>
      <p:sp>
        <p:nvSpPr>
          <p:cNvPr id="532" name="Google Shape;532;p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6" name="Shape 4636"/>
        <p:cNvGrpSpPr/>
        <p:nvPr/>
      </p:nvGrpSpPr>
      <p:grpSpPr>
        <a:xfrm>
          <a:off x="0" y="0"/>
          <a:ext cx="0" cy="0"/>
          <a:chOff x="0" y="0"/>
          <a:chExt cx="0" cy="0"/>
        </a:xfrm>
      </p:grpSpPr>
      <p:sp>
        <p:nvSpPr>
          <p:cNvPr id="4637" name="Google Shape;4637;p47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Pipelines Fine Print</a:t>
            </a:r>
            <a:endParaRPr/>
          </a:p>
        </p:txBody>
      </p:sp>
      <p:sp>
        <p:nvSpPr>
          <p:cNvPr id="4638" name="Google Shape;4638;p475"/>
          <p:cNvSpPr txBox="1"/>
          <p:nvPr>
            <p:ph idx="1" type="body"/>
          </p:nvPr>
        </p:nvSpPr>
        <p:spPr>
          <a:xfrm>
            <a:off x="609600" y="1447800"/>
            <a:ext cx="7918500" cy="3441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Stream pipelines are like Builders.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Add a bunch of intermediate operations, and then execute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Cannot "branch" or "reuse" pipeline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Do not modify the source during a query.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Operation parameters must be stateless.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 not access any state that might change.</a:t>
            </a:r>
            <a:endParaRPr/>
          </a:p>
          <a:p>
            <a:pPr indent="-331787" lvl="2" marL="1020762"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Arial"/>
                <a:ea typeface="Arial"/>
                <a:cs typeface="Arial"/>
                <a:sym typeface="Arial"/>
              </a:rPr>
              <a:t>This enables correct operation sequentially or in parallel.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Best to banish side effects completely.</a:t>
            </a:r>
            <a:endParaRPr/>
          </a:p>
        </p:txBody>
      </p:sp>
      <p:sp>
        <p:nvSpPr>
          <p:cNvPr id="4639" name="Google Shape;4639;p47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4" name="Shape 4644"/>
        <p:cNvGrpSpPr/>
        <p:nvPr/>
      </p:nvGrpSpPr>
      <p:grpSpPr>
        <a:xfrm>
          <a:off x="0" y="0"/>
          <a:ext cx="0" cy="0"/>
          <a:chOff x="0" y="0"/>
          <a:chExt cx="0" cy="0"/>
        </a:xfrm>
      </p:grpSpPr>
      <p:sp>
        <p:nvSpPr>
          <p:cNvPr id="4645" name="Google Shape;4645;p476"/>
          <p:cNvSpPr txBox="1"/>
          <p:nvPr/>
        </p:nvSpPr>
        <p:spPr>
          <a:xfrm>
            <a:off x="609600" y="1371600"/>
            <a:ext cx="7924800" cy="1828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46" name="Google Shape;4646;p47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Embrace Statelessness</a:t>
            </a:r>
            <a:endParaRPr/>
          </a:p>
        </p:txBody>
      </p:sp>
      <p:sp>
        <p:nvSpPr>
          <p:cNvPr id="4647" name="Google Shape;4647;p476"/>
          <p:cNvSpPr txBox="1"/>
          <p:nvPr>
            <p:ph idx="1" type="body"/>
          </p:nvPr>
        </p:nvSpPr>
        <p:spPr>
          <a:xfrm>
            <a:off x="609600" y="1447800"/>
            <a:ext cx="7918500" cy="32577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1800"/>
              <a:buFont typeface="Arial"/>
              <a:buAutoNum type="arabicPlain" startAt="17"/>
            </a:pPr>
            <a:r>
              <a:rPr b="0" i="0" lang="en-US" sz="1800" u="none">
                <a:solidFill>
                  <a:schemeClr val="dk1"/>
                </a:solidFill>
                <a:latin typeface="Courier New"/>
                <a:ea typeface="Courier New"/>
                <a:cs typeface="Courier New"/>
                <a:sym typeface="Courier New"/>
              </a:rPr>
              <a:t>  List&lt;Employee&gt; newList02 = new ArrayList&lt;&gt;();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23    newList02 = eList.parallelStream() // Good Parallel</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24             .filter(e -&gt; e.getDept().equals("Eng"))</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25             .collect(Collectors.toList());</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Mutate the stateless way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 above is preferable.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It is designed to parallelize.</a:t>
            </a:r>
            <a:endParaRPr/>
          </a:p>
        </p:txBody>
      </p:sp>
      <p:sp>
        <p:nvSpPr>
          <p:cNvPr id="4648" name="Google Shape;4648;p47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3" name="Shape 4653"/>
        <p:cNvGrpSpPr/>
        <p:nvPr/>
      </p:nvGrpSpPr>
      <p:grpSpPr>
        <a:xfrm>
          <a:off x="0" y="0"/>
          <a:ext cx="0" cy="0"/>
          <a:chOff x="0" y="0"/>
          <a:chExt cx="0" cy="0"/>
        </a:xfrm>
      </p:grpSpPr>
      <p:sp>
        <p:nvSpPr>
          <p:cNvPr id="4654" name="Google Shape;4654;p477"/>
          <p:cNvSpPr txBox="1"/>
          <p:nvPr/>
        </p:nvSpPr>
        <p:spPr>
          <a:xfrm>
            <a:off x="609600" y="1371600"/>
            <a:ext cx="7924800" cy="2743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55" name="Google Shape;4655;p47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Avoid Statefulness </a:t>
            </a:r>
            <a:endParaRPr/>
          </a:p>
        </p:txBody>
      </p:sp>
      <p:sp>
        <p:nvSpPr>
          <p:cNvPr id="4656" name="Google Shape;4656;p477"/>
          <p:cNvSpPr txBox="1"/>
          <p:nvPr>
            <p:ph idx="1" type="body"/>
          </p:nvPr>
        </p:nvSpPr>
        <p:spPr>
          <a:xfrm>
            <a:off x="609600" y="1447800"/>
            <a:ext cx="7918500" cy="3792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List&lt;Employee&gt; eList = Employee.createShortList();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16         List&lt;Employee&gt; newList01 = new ArrayList&lt;&gt;();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List&lt;Employee&gt; newList02 = new ArrayList&lt;&gt;();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19         eList.parallelStream() </a:t>
            </a:r>
            <a:r>
              <a:rPr b="1" i="0" lang="en-US" sz="1800" u="none">
                <a:solidFill>
                  <a:schemeClr val="accent2"/>
                </a:solidFill>
                <a:latin typeface="Courier New"/>
                <a:ea typeface="Courier New"/>
                <a:cs typeface="Courier New"/>
                <a:sym typeface="Courier New"/>
              </a:rPr>
              <a:t>// Not Parallel. Bad.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20             .filter(e -&gt; e.getDept().equals("Eng"))</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21             .forEach(</a:t>
            </a:r>
            <a:r>
              <a:rPr b="1" i="0" lang="en-US" sz="1800" u="none">
                <a:solidFill>
                  <a:schemeClr val="dk1"/>
                </a:solidFill>
                <a:latin typeface="Courier New"/>
                <a:ea typeface="Courier New"/>
                <a:cs typeface="Courier New"/>
                <a:sym typeface="Courier New"/>
              </a:rPr>
              <a:t>e -&gt; newList01.add(e)</a:t>
            </a:r>
            <a:r>
              <a:rPr b="0" i="0" lang="en-US" sz="1800" u="none">
                <a:solidFill>
                  <a:schemeClr val="dk1"/>
                </a:solidFill>
                <a:latin typeface="Courier New"/>
                <a:ea typeface="Courier New"/>
                <a:cs typeface="Courier New"/>
                <a:sym typeface="Courier New"/>
              </a:rPr>
              <a:t>); </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Temptation is to do the above.</a:t>
            </a:r>
            <a:endParaRPr/>
          </a:p>
          <a:p>
            <a:pPr indent="-331787" lvl="2" marL="1020762" marR="0" rtl="0" algn="l">
              <a:lnSpc>
                <a:spcPct val="100000"/>
              </a:lnSpc>
              <a:spcBef>
                <a:spcPts val="400"/>
              </a:spcBef>
              <a:spcAft>
                <a:spcPts val="0"/>
              </a:spcAft>
              <a:buClr>
                <a:srgbClr val="FF0000"/>
              </a:buClr>
              <a:buSzPts val="2000"/>
              <a:buFont typeface="Arial"/>
              <a:buChar char="–"/>
            </a:pPr>
            <a:r>
              <a:rPr b="1" i="0" lang="en-US" sz="2000" u="none" cap="none" strike="noStrike">
                <a:solidFill>
                  <a:schemeClr val="dk1"/>
                </a:solidFill>
                <a:latin typeface="Arial"/>
                <a:ea typeface="Arial"/>
                <a:cs typeface="Arial"/>
                <a:sym typeface="Arial"/>
              </a:rPr>
              <a:t>Do not do this. It does not parallelize.</a:t>
            </a:r>
            <a:endParaRPr/>
          </a:p>
        </p:txBody>
      </p:sp>
      <p:sp>
        <p:nvSpPr>
          <p:cNvPr id="4657" name="Google Shape;4657;p47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2" name="Shape 4662"/>
        <p:cNvGrpSpPr/>
        <p:nvPr/>
      </p:nvGrpSpPr>
      <p:grpSpPr>
        <a:xfrm>
          <a:off x="0" y="0"/>
          <a:ext cx="0" cy="0"/>
          <a:chOff x="0" y="0"/>
          <a:chExt cx="0" cy="0"/>
        </a:xfrm>
      </p:grpSpPr>
      <p:sp>
        <p:nvSpPr>
          <p:cNvPr id="4663" name="Google Shape;4663;p478"/>
          <p:cNvSpPr txBox="1"/>
          <p:nvPr/>
        </p:nvSpPr>
        <p:spPr>
          <a:xfrm>
            <a:off x="609600" y="1371600"/>
            <a:ext cx="7924800" cy="3886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64" name="Google Shape;4664;p47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Streams Are Deterministic for Most Part</a:t>
            </a:r>
            <a:endParaRPr/>
          </a:p>
        </p:txBody>
      </p:sp>
      <p:sp>
        <p:nvSpPr>
          <p:cNvPr id="4665" name="Google Shape;4665;p478"/>
          <p:cNvSpPr txBox="1"/>
          <p:nvPr>
            <p:ph idx="1" type="body"/>
          </p:nvPr>
        </p:nvSpPr>
        <p:spPr>
          <a:xfrm>
            <a:off x="609600" y="1447800"/>
            <a:ext cx="7918500" cy="4519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List&lt;Employee&gt; eList = Employee.createShortList();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double r1 = eList.stream()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17             .filter(e -&gt; e.getState().equals("CO"))</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18             .mapToDouble(Employee::getSalary)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19             </a:t>
            </a:r>
            <a:r>
              <a:rPr b="1" i="0" lang="en-US" sz="1600" u="none">
                <a:solidFill>
                  <a:schemeClr val="dk1"/>
                </a:solidFill>
                <a:latin typeface="Courier New"/>
                <a:ea typeface="Courier New"/>
                <a:cs typeface="Courier New"/>
                <a:sym typeface="Courier New"/>
              </a:rPr>
              <a:t>.sequential().sum()</a:t>
            </a: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21         double r2 = eList.stream()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22             .filter(e -&gt; e.getState().equals("CO"))</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23             .mapToDouble(Employee::getSalary)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a:t>
            </a:r>
            <a:r>
              <a:rPr b="1" i="0" lang="en-US" sz="1600" u="none">
                <a:solidFill>
                  <a:schemeClr val="dk1"/>
                </a:solidFill>
                <a:latin typeface="Courier New"/>
                <a:ea typeface="Courier New"/>
                <a:cs typeface="Courier New"/>
                <a:sym typeface="Courier New"/>
              </a:rPr>
              <a:t>.parallel().sum()</a:t>
            </a: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25         </a:t>
            </a:r>
            <a:endParaRPr/>
          </a:p>
          <a:p>
            <a:pPr indent="-7937" lvl="0" marL="15875" marR="0" rtl="0" algn="l">
              <a:lnSpc>
                <a:spcPct val="100000"/>
              </a:lnSpc>
              <a:spcBef>
                <a:spcPts val="320"/>
              </a:spcBef>
              <a:spcAft>
                <a:spcPts val="0"/>
              </a:spcAft>
              <a:buClr>
                <a:srgbClr val="000000"/>
              </a:buClr>
              <a:buSzPts val="1600"/>
              <a:buFont typeface="Arial"/>
              <a:buAutoNum type="arabicPlain" startAt="26"/>
            </a:pPr>
            <a:r>
              <a:rPr b="0" i="0" lang="en-US" sz="1600" u="none">
                <a:solidFill>
                  <a:schemeClr val="dk1"/>
                </a:solidFill>
                <a:latin typeface="Courier New"/>
                <a:ea typeface="Courier New"/>
                <a:cs typeface="Courier New"/>
                <a:sym typeface="Courier New"/>
              </a:rPr>
              <a:t>    System.out.println("The same: " + (r1 == r2));</a:t>
            </a:r>
            <a:endParaRPr/>
          </a:p>
          <a:p>
            <a:pPr indent="93662" lvl="0" marL="15875"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Will the result be the same?</a:t>
            </a:r>
            <a:endParaRPr/>
          </a:p>
        </p:txBody>
      </p:sp>
      <p:sp>
        <p:nvSpPr>
          <p:cNvPr id="4666" name="Google Shape;4666;p47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1" name="Shape 4671"/>
        <p:cNvGrpSpPr/>
        <p:nvPr/>
      </p:nvGrpSpPr>
      <p:grpSpPr>
        <a:xfrm>
          <a:off x="0" y="0"/>
          <a:ext cx="0" cy="0"/>
          <a:chOff x="0" y="0"/>
          <a:chExt cx="0" cy="0"/>
        </a:xfrm>
      </p:grpSpPr>
      <p:sp>
        <p:nvSpPr>
          <p:cNvPr id="4672" name="Google Shape;4672;p479"/>
          <p:cNvSpPr txBox="1"/>
          <p:nvPr/>
        </p:nvSpPr>
        <p:spPr>
          <a:xfrm>
            <a:off x="609600" y="1371600"/>
            <a:ext cx="7924800" cy="3657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73" name="Google Shape;4673;p479"/>
          <p:cNvSpPr txBox="1"/>
          <p:nvPr>
            <p:ph idx="1" type="body"/>
          </p:nvPr>
        </p:nvSpPr>
        <p:spPr>
          <a:xfrm>
            <a:off x="609600" y="1447800"/>
            <a:ext cx="7918500" cy="4740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List&lt;Employee&gt; eList = Employee.createShortList();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Optional&lt;Employee&gt; e1 = eList.stream()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17             .filter(e -&gt; e.getRole().equals(Role.EXECUTIVE))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18             </a:t>
            </a:r>
            <a:r>
              <a:rPr b="1" i="0" lang="en-US" sz="1600" u="none">
                <a:solidFill>
                  <a:schemeClr val="dk1"/>
                </a:solidFill>
                <a:latin typeface="Courier New"/>
                <a:ea typeface="Courier New"/>
                <a:cs typeface="Courier New"/>
                <a:sym typeface="Courier New"/>
              </a:rPr>
              <a:t>.sequential().findAny()</a:t>
            </a: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19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20         Optional&lt;Employee&gt; e2 = eList.stream()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21             .filter(e -&gt; e.getRole().equals(Role.EXECUTIVE))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22             </a:t>
            </a:r>
            <a:r>
              <a:rPr b="1" i="0" lang="en-US" sz="1600" u="none">
                <a:solidFill>
                  <a:schemeClr val="dk1"/>
                </a:solidFill>
                <a:latin typeface="Courier New"/>
                <a:ea typeface="Courier New"/>
                <a:cs typeface="Courier New"/>
                <a:sym typeface="Courier New"/>
              </a:rPr>
              <a:t>.parallel().findAny()</a:t>
            </a: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23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System.out.println("The same: "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25             e1.get().getEmail().equals(e2.get().getEmail()));</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Will the result be the same?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In this case, maybe not.</a:t>
            </a:r>
            <a:endParaRPr/>
          </a:p>
        </p:txBody>
      </p:sp>
      <p:sp>
        <p:nvSpPr>
          <p:cNvPr id="4674" name="Google Shape;4674;p47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Some Are Not Deterministic</a:t>
            </a:r>
            <a:endParaRPr/>
          </a:p>
        </p:txBody>
      </p:sp>
      <p:sp>
        <p:nvSpPr>
          <p:cNvPr id="4675" name="Google Shape;4675;p47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0" name="Shape 4680"/>
        <p:cNvGrpSpPr/>
        <p:nvPr/>
      </p:nvGrpSpPr>
      <p:grpSpPr>
        <a:xfrm>
          <a:off x="0" y="0"/>
          <a:ext cx="0" cy="0"/>
          <a:chOff x="0" y="0"/>
          <a:chExt cx="0" cy="0"/>
        </a:xfrm>
      </p:grpSpPr>
      <p:sp>
        <p:nvSpPr>
          <p:cNvPr id="4681" name="Google Shape;4681;p48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a:t>
            </a:r>
            <a:endParaRPr/>
          </a:p>
        </p:txBody>
      </p:sp>
      <p:sp>
        <p:nvSpPr>
          <p:cNvPr id="4682" name="Google Shape;4682;p480"/>
          <p:cNvSpPr txBox="1"/>
          <p:nvPr>
            <p:ph idx="1" type="body"/>
          </p:nvPr>
        </p:nvSpPr>
        <p:spPr>
          <a:xfrm>
            <a:off x="609600" y="1447800"/>
            <a:ext cx="7918500" cy="3608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Reduction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An operation that takes a sequence of input elements and combines them into a single summary result by repeated application of a combining operation.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Implemented with the </a:t>
            </a:r>
            <a:r>
              <a:rPr b="0" i="0" lang="en-US" sz="2000" u="none" cap="none" strike="noStrike">
                <a:solidFill>
                  <a:schemeClr val="dk1"/>
                </a:solidFill>
                <a:latin typeface="Courier New"/>
                <a:ea typeface="Courier New"/>
                <a:cs typeface="Courier New"/>
                <a:sym typeface="Courier New"/>
              </a:rPr>
              <a:t>reduce()</a:t>
            </a:r>
            <a:r>
              <a:rPr b="0" i="0" lang="en-US" sz="20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 </a:t>
            </a:r>
            <a:r>
              <a:rPr b="0" i="0" lang="en-US" sz="2200" u="none" cap="none" strike="noStrike">
                <a:solidFill>
                  <a:schemeClr val="dk1"/>
                </a:solidFill>
                <a:latin typeface="Courier New"/>
                <a:ea typeface="Courier New"/>
                <a:cs typeface="Courier New"/>
                <a:sym typeface="Courier New"/>
              </a:rPr>
              <a:t>sum</a:t>
            </a:r>
            <a:r>
              <a:rPr b="0" i="0" lang="en-US" sz="2200" u="none" cap="none" strike="noStrike">
                <a:solidFill>
                  <a:schemeClr val="dk1"/>
                </a:solidFill>
                <a:latin typeface="Arial"/>
                <a:ea typeface="Arial"/>
                <a:cs typeface="Arial"/>
                <a:sym typeface="Arial"/>
              </a:rPr>
              <a:t> is a reduction with a base value of 0 and a combining function of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((((0 + a</a:t>
            </a:r>
            <a:r>
              <a:rPr b="0" baseline="-25000" i="0" lang="en-US" sz="2000" u="none" cap="none" strike="noStrike">
                <a:solidFill>
                  <a:schemeClr val="dk1"/>
                </a:solidFill>
                <a:latin typeface="Courier New"/>
                <a:ea typeface="Courier New"/>
                <a:cs typeface="Courier New"/>
                <a:sym typeface="Courier New"/>
              </a:rPr>
              <a:t>1</a:t>
            </a:r>
            <a:r>
              <a:rPr b="0" i="0" lang="en-US" sz="2000" u="none" cap="none" strike="noStrike">
                <a:solidFill>
                  <a:schemeClr val="dk1"/>
                </a:solidFill>
                <a:latin typeface="Courier New"/>
                <a:ea typeface="Courier New"/>
                <a:cs typeface="Courier New"/>
                <a:sym typeface="Courier New"/>
              </a:rPr>
              <a:t>) + a</a:t>
            </a:r>
            <a:r>
              <a:rPr b="0" baseline="-25000" i="0" lang="en-US" sz="2000" u="none" cap="none" strike="noStrike">
                <a:solidFill>
                  <a:schemeClr val="dk1"/>
                </a:solidFill>
                <a:latin typeface="Courier New"/>
                <a:ea typeface="Courier New"/>
                <a:cs typeface="Courier New"/>
                <a:sym typeface="Courier New"/>
              </a:rPr>
              <a:t>2</a:t>
            </a:r>
            <a:r>
              <a:rPr b="0" i="0" lang="en-US" sz="2000" u="none" cap="none" strike="noStrike">
                <a:solidFill>
                  <a:schemeClr val="dk1"/>
                </a:solidFill>
                <a:latin typeface="Courier New"/>
                <a:ea typeface="Courier New"/>
                <a:cs typeface="Courier New"/>
                <a:sym typeface="Courier New"/>
              </a:rPr>
              <a:t>) + ...) + a</a:t>
            </a:r>
            <a:r>
              <a:rPr b="0" baseline="-25000" i="0" lang="en-US" sz="2000" u="none" cap="none" strike="noStrike">
                <a:solidFill>
                  <a:schemeClr val="dk1"/>
                </a:solidFill>
                <a:latin typeface="Courier New"/>
                <a:ea typeface="Courier New"/>
                <a:cs typeface="Courier New"/>
                <a:sym typeface="Courier New"/>
              </a:rPr>
              <a:t>n</a:t>
            </a:r>
            <a:r>
              <a:rPr b="0" i="0" lang="en-US" sz="2000" u="none" cap="none" strike="noStrike">
                <a:solidFill>
                  <a:schemeClr val="dk1"/>
                </a:solidFill>
                <a:latin typeface="Courier New"/>
                <a:ea typeface="Courier New"/>
                <a:cs typeface="Courier New"/>
                <a:sym typeface="Courier New"/>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.sum()</a:t>
            </a:r>
            <a:r>
              <a:rPr b="0" i="0" lang="en-US" sz="2000" u="none" cap="none" strike="noStrike">
                <a:solidFill>
                  <a:schemeClr val="dk1"/>
                </a:solidFill>
                <a:latin typeface="Arial"/>
                <a:ea typeface="Arial"/>
                <a:cs typeface="Arial"/>
                <a:sym typeface="Arial"/>
              </a:rPr>
              <a:t> is equivalent to reduce </a:t>
            </a:r>
            <a:r>
              <a:rPr b="0" i="0" lang="en-US" sz="2000" u="none" cap="none" strike="noStrike">
                <a:solidFill>
                  <a:schemeClr val="dk1"/>
                </a:solidFill>
                <a:latin typeface="Courier New"/>
                <a:ea typeface="Courier New"/>
                <a:cs typeface="Courier New"/>
                <a:sym typeface="Courier New"/>
              </a:rPr>
              <a:t>(0, (a, b) -&gt; a +b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(0, (sum, element) -&gt; sum + element)</a:t>
            </a:r>
            <a:endParaRPr/>
          </a:p>
        </p:txBody>
      </p:sp>
      <p:sp>
        <p:nvSpPr>
          <p:cNvPr id="4683" name="Google Shape;4683;p48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8" name="Shape 4688"/>
        <p:cNvGrpSpPr/>
        <p:nvPr/>
      </p:nvGrpSpPr>
      <p:grpSpPr>
        <a:xfrm>
          <a:off x="0" y="0"/>
          <a:ext cx="0" cy="0"/>
          <a:chOff x="0" y="0"/>
          <a:chExt cx="0" cy="0"/>
        </a:xfrm>
      </p:grpSpPr>
      <p:sp>
        <p:nvSpPr>
          <p:cNvPr id="4689" name="Google Shape;4689;p48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Fine Print</a:t>
            </a:r>
            <a:endParaRPr/>
          </a:p>
        </p:txBody>
      </p:sp>
      <p:sp>
        <p:nvSpPr>
          <p:cNvPr id="4690" name="Google Shape;4690;p481"/>
          <p:cNvSpPr txBox="1"/>
          <p:nvPr>
            <p:ph idx="1" type="body"/>
          </p:nvPr>
        </p:nvSpPr>
        <p:spPr>
          <a:xfrm>
            <a:off x="609600" y="1447800"/>
            <a:ext cx="7918500" cy="3608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the combining function is associative, reduction parallelizes cleanly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Associative means the order does not matter.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The result is the same irrespective of the order used to combine elements.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Examples of: sum, min, max, average, count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.count() </a:t>
            </a:r>
            <a:r>
              <a:rPr b="0" i="0" lang="en-US" sz="2000" u="none" cap="none" strike="noStrike">
                <a:solidFill>
                  <a:schemeClr val="dk1"/>
                </a:solidFill>
                <a:latin typeface="Arial"/>
                <a:ea typeface="Arial"/>
                <a:cs typeface="Arial"/>
                <a:sym typeface="Arial"/>
              </a:rPr>
              <a:t>is equivalent to </a:t>
            </a:r>
            <a:r>
              <a:rPr b="0" i="0" lang="en-US" sz="2000" u="none" cap="none" strike="noStrike">
                <a:solidFill>
                  <a:schemeClr val="dk1"/>
                </a:solidFill>
                <a:latin typeface="Courier New"/>
                <a:ea typeface="Courier New"/>
                <a:cs typeface="Courier New"/>
                <a:sym typeface="Courier New"/>
              </a:rPr>
              <a:t>.map(e -&gt; 1).sum()</a:t>
            </a:r>
            <a:r>
              <a:rPr b="0"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1" i="0" lang="en-US" sz="2200" u="none" cap="none" strike="noStrike">
                <a:solidFill>
                  <a:schemeClr val="dk1"/>
                </a:solidFill>
                <a:latin typeface="Arial"/>
                <a:ea typeface="Arial"/>
                <a:cs typeface="Arial"/>
                <a:sym typeface="Arial"/>
              </a:rPr>
              <a:t>Warning:</a:t>
            </a:r>
            <a:r>
              <a:rPr b="0" i="0" lang="en-US" sz="2200" u="none" cap="none" strike="noStrike">
                <a:solidFill>
                  <a:schemeClr val="dk1"/>
                </a:solidFill>
                <a:latin typeface="Arial"/>
                <a:ea typeface="Arial"/>
                <a:cs typeface="Arial"/>
                <a:sym typeface="Arial"/>
              </a:rPr>
              <a:t> If you pass a nonassociative function to </a:t>
            </a:r>
            <a:r>
              <a:rPr b="0" i="0" lang="en-US" sz="2200" u="none" cap="none" strike="noStrike">
                <a:solidFill>
                  <a:schemeClr val="dk1"/>
                </a:solidFill>
                <a:latin typeface="Courier New"/>
                <a:ea typeface="Courier New"/>
                <a:cs typeface="Courier New"/>
                <a:sym typeface="Courier New"/>
              </a:rPr>
              <a:t>reduce</a:t>
            </a:r>
            <a:r>
              <a:rPr b="0" i="0" lang="en-US" sz="2200" u="none" cap="none" strike="noStrike">
                <a:solidFill>
                  <a:schemeClr val="dk1"/>
                </a:solidFill>
                <a:latin typeface="Arial"/>
                <a:ea typeface="Arial"/>
                <a:cs typeface="Arial"/>
                <a:sym typeface="Arial"/>
              </a:rPr>
              <a:t>, you will get the wrong answer. The function must be associative.</a:t>
            </a:r>
            <a:endParaRPr/>
          </a:p>
        </p:txBody>
      </p:sp>
      <p:sp>
        <p:nvSpPr>
          <p:cNvPr id="4691" name="Google Shape;4691;p48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6" name="Shape 4696"/>
        <p:cNvGrpSpPr/>
        <p:nvPr/>
      </p:nvGrpSpPr>
      <p:grpSpPr>
        <a:xfrm>
          <a:off x="0" y="0"/>
          <a:ext cx="0" cy="0"/>
          <a:chOff x="0" y="0"/>
          <a:chExt cx="0" cy="0"/>
        </a:xfrm>
      </p:grpSpPr>
      <p:sp>
        <p:nvSpPr>
          <p:cNvPr id="4697" name="Google Shape;4697;p482"/>
          <p:cNvSpPr txBox="1"/>
          <p:nvPr/>
        </p:nvSpPr>
        <p:spPr>
          <a:xfrm>
            <a:off x="609600" y="1371600"/>
            <a:ext cx="79248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98" name="Google Shape;4698;p48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Example</a:t>
            </a:r>
            <a:endParaRPr/>
          </a:p>
        </p:txBody>
      </p:sp>
      <p:sp>
        <p:nvSpPr>
          <p:cNvPr id="4699" name="Google Shape;4699;p482"/>
          <p:cNvSpPr txBox="1"/>
          <p:nvPr>
            <p:ph idx="1" type="body"/>
          </p:nvPr>
        </p:nvSpPr>
        <p:spPr>
          <a:xfrm>
            <a:off x="609600" y="1447800"/>
            <a:ext cx="7918500" cy="115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5).parallel()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System.out.println("Result: " + r2);</a:t>
            </a:r>
            <a:endParaRPr/>
          </a:p>
        </p:txBody>
      </p:sp>
      <p:sp>
        <p:nvSpPr>
          <p:cNvPr id="4700" name="Google Shape;4700;p482"/>
          <p:cNvSpPr txBox="1"/>
          <p:nvPr/>
        </p:nvSpPr>
        <p:spPr>
          <a:xfrm>
            <a:off x="762000" y="3505200"/>
            <a:ext cx="612900" cy="10161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Arial"/>
              <a:buNone/>
            </a:pPr>
            <a:r>
              <a:rPr b="0" i="0" lang="en-US" sz="6000" u="none">
                <a:solidFill>
                  <a:schemeClr val="dk1"/>
                </a:solidFill>
                <a:latin typeface="Arial"/>
                <a:ea typeface="Arial"/>
                <a:cs typeface="Arial"/>
                <a:sym typeface="Arial"/>
              </a:rPr>
              <a:t>0</a:t>
            </a:r>
            <a:endParaRPr/>
          </a:p>
        </p:txBody>
      </p:sp>
      <p:sp>
        <p:nvSpPr>
          <p:cNvPr id="4701" name="Google Shape;4701;p482"/>
          <p:cNvSpPr txBox="1"/>
          <p:nvPr/>
        </p:nvSpPr>
        <p:spPr>
          <a:xfrm>
            <a:off x="23622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1</a:t>
            </a:r>
            <a:endParaRPr/>
          </a:p>
        </p:txBody>
      </p:sp>
      <p:sp>
        <p:nvSpPr>
          <p:cNvPr id="4702" name="Google Shape;4702;p482"/>
          <p:cNvSpPr txBox="1"/>
          <p:nvPr/>
        </p:nvSpPr>
        <p:spPr>
          <a:xfrm>
            <a:off x="321945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2</a:t>
            </a:r>
            <a:endParaRPr/>
          </a:p>
        </p:txBody>
      </p:sp>
      <p:sp>
        <p:nvSpPr>
          <p:cNvPr id="4703" name="Google Shape;4703;p482"/>
          <p:cNvSpPr txBox="1"/>
          <p:nvPr/>
        </p:nvSpPr>
        <p:spPr>
          <a:xfrm>
            <a:off x="40767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3</a:t>
            </a:r>
            <a:endParaRPr/>
          </a:p>
        </p:txBody>
      </p:sp>
      <p:sp>
        <p:nvSpPr>
          <p:cNvPr id="4704" name="Google Shape;4704;p482"/>
          <p:cNvSpPr txBox="1"/>
          <p:nvPr/>
        </p:nvSpPr>
        <p:spPr>
          <a:xfrm>
            <a:off x="493395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4</a:t>
            </a:r>
            <a:endParaRPr/>
          </a:p>
        </p:txBody>
      </p:sp>
      <p:sp>
        <p:nvSpPr>
          <p:cNvPr id="4705" name="Google Shape;4705;p482"/>
          <p:cNvSpPr txBox="1"/>
          <p:nvPr/>
        </p:nvSpPr>
        <p:spPr>
          <a:xfrm>
            <a:off x="57912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5</a:t>
            </a:r>
            <a:endParaRPr/>
          </a:p>
        </p:txBody>
      </p:sp>
      <p:sp>
        <p:nvSpPr>
          <p:cNvPr id="4706" name="Google Shape;4706;p482"/>
          <p:cNvSpPr txBox="1"/>
          <p:nvPr/>
        </p:nvSpPr>
        <p:spPr>
          <a:xfrm>
            <a:off x="762000" y="4876800"/>
            <a:ext cx="65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Sum</a:t>
            </a:r>
            <a:endParaRPr/>
          </a:p>
        </p:txBody>
      </p:sp>
      <p:sp>
        <p:nvSpPr>
          <p:cNvPr id="4707" name="Google Shape;4707;p482"/>
          <p:cNvSpPr txBox="1"/>
          <p:nvPr/>
        </p:nvSpPr>
        <p:spPr>
          <a:xfrm>
            <a:off x="3581400" y="4876800"/>
            <a:ext cx="114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Elements</a:t>
            </a:r>
            <a:endParaRPr/>
          </a:p>
        </p:txBody>
      </p:sp>
      <p:sp>
        <p:nvSpPr>
          <p:cNvPr id="4708" name="Google Shape;4708;p48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3" name="Shape 4713"/>
        <p:cNvGrpSpPr/>
        <p:nvPr/>
      </p:nvGrpSpPr>
      <p:grpSpPr>
        <a:xfrm>
          <a:off x="0" y="0"/>
          <a:ext cx="0" cy="0"/>
          <a:chOff x="0" y="0"/>
          <a:chExt cx="0" cy="0"/>
        </a:xfrm>
      </p:grpSpPr>
      <p:sp>
        <p:nvSpPr>
          <p:cNvPr id="4714" name="Google Shape;4714;p483"/>
          <p:cNvSpPr txBox="1"/>
          <p:nvPr/>
        </p:nvSpPr>
        <p:spPr>
          <a:xfrm>
            <a:off x="609600" y="1371600"/>
            <a:ext cx="79248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15" name="Google Shape;4715;p48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Example</a:t>
            </a:r>
            <a:endParaRPr/>
          </a:p>
        </p:txBody>
      </p:sp>
      <p:sp>
        <p:nvSpPr>
          <p:cNvPr id="4716" name="Google Shape;4716;p483"/>
          <p:cNvSpPr txBox="1"/>
          <p:nvPr>
            <p:ph idx="1" type="body"/>
          </p:nvPr>
        </p:nvSpPr>
        <p:spPr>
          <a:xfrm>
            <a:off x="609600" y="1447800"/>
            <a:ext cx="7918500" cy="115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5).parallel()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System.out.println("Result: " + r2);</a:t>
            </a:r>
            <a:endParaRPr/>
          </a:p>
        </p:txBody>
      </p:sp>
      <p:sp>
        <p:nvSpPr>
          <p:cNvPr id="4717" name="Google Shape;4717;p483"/>
          <p:cNvSpPr txBox="1"/>
          <p:nvPr/>
        </p:nvSpPr>
        <p:spPr>
          <a:xfrm>
            <a:off x="762000" y="3505200"/>
            <a:ext cx="612900" cy="10161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Arial"/>
              <a:buNone/>
            </a:pPr>
            <a:r>
              <a:rPr b="0" i="0" lang="en-US" sz="6000" u="none">
                <a:solidFill>
                  <a:schemeClr val="dk1"/>
                </a:solidFill>
                <a:latin typeface="Arial"/>
                <a:ea typeface="Arial"/>
                <a:cs typeface="Arial"/>
                <a:sym typeface="Arial"/>
              </a:rPr>
              <a:t>1</a:t>
            </a:r>
            <a:endParaRPr/>
          </a:p>
        </p:txBody>
      </p:sp>
      <p:sp>
        <p:nvSpPr>
          <p:cNvPr id="4718" name="Google Shape;4718;p483"/>
          <p:cNvSpPr txBox="1"/>
          <p:nvPr/>
        </p:nvSpPr>
        <p:spPr>
          <a:xfrm>
            <a:off x="321945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2</a:t>
            </a:r>
            <a:endParaRPr/>
          </a:p>
        </p:txBody>
      </p:sp>
      <p:sp>
        <p:nvSpPr>
          <p:cNvPr id="4719" name="Google Shape;4719;p483"/>
          <p:cNvSpPr txBox="1"/>
          <p:nvPr/>
        </p:nvSpPr>
        <p:spPr>
          <a:xfrm>
            <a:off x="40767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3</a:t>
            </a:r>
            <a:endParaRPr/>
          </a:p>
        </p:txBody>
      </p:sp>
      <p:sp>
        <p:nvSpPr>
          <p:cNvPr id="4720" name="Google Shape;4720;p483"/>
          <p:cNvSpPr txBox="1"/>
          <p:nvPr/>
        </p:nvSpPr>
        <p:spPr>
          <a:xfrm>
            <a:off x="493395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4</a:t>
            </a:r>
            <a:endParaRPr/>
          </a:p>
        </p:txBody>
      </p:sp>
      <p:sp>
        <p:nvSpPr>
          <p:cNvPr id="4721" name="Google Shape;4721;p483"/>
          <p:cNvSpPr txBox="1"/>
          <p:nvPr/>
        </p:nvSpPr>
        <p:spPr>
          <a:xfrm>
            <a:off x="57912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5</a:t>
            </a:r>
            <a:endParaRPr/>
          </a:p>
        </p:txBody>
      </p:sp>
      <p:sp>
        <p:nvSpPr>
          <p:cNvPr id="4722" name="Google Shape;4722;p483"/>
          <p:cNvSpPr txBox="1"/>
          <p:nvPr/>
        </p:nvSpPr>
        <p:spPr>
          <a:xfrm>
            <a:off x="762000" y="4876800"/>
            <a:ext cx="65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Sum</a:t>
            </a:r>
            <a:endParaRPr/>
          </a:p>
        </p:txBody>
      </p:sp>
      <p:sp>
        <p:nvSpPr>
          <p:cNvPr id="4723" name="Google Shape;4723;p483"/>
          <p:cNvSpPr txBox="1"/>
          <p:nvPr/>
        </p:nvSpPr>
        <p:spPr>
          <a:xfrm>
            <a:off x="3581400" y="4876800"/>
            <a:ext cx="114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Elements</a:t>
            </a:r>
            <a:endParaRPr/>
          </a:p>
        </p:txBody>
      </p:sp>
      <p:sp>
        <p:nvSpPr>
          <p:cNvPr id="4724" name="Google Shape;4724;p48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9" name="Shape 4729"/>
        <p:cNvGrpSpPr/>
        <p:nvPr/>
      </p:nvGrpSpPr>
      <p:grpSpPr>
        <a:xfrm>
          <a:off x="0" y="0"/>
          <a:ext cx="0" cy="0"/>
          <a:chOff x="0" y="0"/>
          <a:chExt cx="0" cy="0"/>
        </a:xfrm>
      </p:grpSpPr>
      <p:sp>
        <p:nvSpPr>
          <p:cNvPr id="4730" name="Google Shape;4730;p484"/>
          <p:cNvSpPr txBox="1"/>
          <p:nvPr/>
        </p:nvSpPr>
        <p:spPr>
          <a:xfrm>
            <a:off x="609600" y="1371600"/>
            <a:ext cx="79248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31" name="Google Shape;4731;p48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Example</a:t>
            </a:r>
            <a:endParaRPr/>
          </a:p>
        </p:txBody>
      </p:sp>
      <p:sp>
        <p:nvSpPr>
          <p:cNvPr id="4732" name="Google Shape;4732;p484"/>
          <p:cNvSpPr txBox="1"/>
          <p:nvPr>
            <p:ph idx="1" type="body"/>
          </p:nvPr>
        </p:nvSpPr>
        <p:spPr>
          <a:xfrm>
            <a:off x="609600" y="1447800"/>
            <a:ext cx="7918500" cy="115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5).parallel()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System.out.println("Result: " + r2);</a:t>
            </a:r>
            <a:endParaRPr/>
          </a:p>
        </p:txBody>
      </p:sp>
      <p:sp>
        <p:nvSpPr>
          <p:cNvPr id="4733" name="Google Shape;4733;p484"/>
          <p:cNvSpPr txBox="1"/>
          <p:nvPr/>
        </p:nvSpPr>
        <p:spPr>
          <a:xfrm>
            <a:off x="762000" y="3505200"/>
            <a:ext cx="612900" cy="10161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Arial"/>
              <a:buNone/>
            </a:pPr>
            <a:r>
              <a:rPr b="0" i="0" lang="en-US" sz="6000" u="none">
                <a:solidFill>
                  <a:schemeClr val="dk1"/>
                </a:solidFill>
                <a:latin typeface="Arial"/>
                <a:ea typeface="Arial"/>
                <a:cs typeface="Arial"/>
                <a:sym typeface="Arial"/>
              </a:rPr>
              <a:t>3</a:t>
            </a:r>
            <a:endParaRPr/>
          </a:p>
        </p:txBody>
      </p:sp>
      <p:sp>
        <p:nvSpPr>
          <p:cNvPr id="4734" name="Google Shape;4734;p484"/>
          <p:cNvSpPr txBox="1"/>
          <p:nvPr/>
        </p:nvSpPr>
        <p:spPr>
          <a:xfrm>
            <a:off x="40767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3</a:t>
            </a:r>
            <a:endParaRPr/>
          </a:p>
        </p:txBody>
      </p:sp>
      <p:sp>
        <p:nvSpPr>
          <p:cNvPr id="4735" name="Google Shape;4735;p484"/>
          <p:cNvSpPr txBox="1"/>
          <p:nvPr/>
        </p:nvSpPr>
        <p:spPr>
          <a:xfrm>
            <a:off x="493395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4</a:t>
            </a:r>
            <a:endParaRPr/>
          </a:p>
        </p:txBody>
      </p:sp>
      <p:sp>
        <p:nvSpPr>
          <p:cNvPr id="4736" name="Google Shape;4736;p484"/>
          <p:cNvSpPr txBox="1"/>
          <p:nvPr/>
        </p:nvSpPr>
        <p:spPr>
          <a:xfrm>
            <a:off x="57912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5</a:t>
            </a:r>
            <a:endParaRPr/>
          </a:p>
        </p:txBody>
      </p:sp>
      <p:sp>
        <p:nvSpPr>
          <p:cNvPr id="4737" name="Google Shape;4737;p484"/>
          <p:cNvSpPr txBox="1"/>
          <p:nvPr/>
        </p:nvSpPr>
        <p:spPr>
          <a:xfrm>
            <a:off x="762000" y="4876800"/>
            <a:ext cx="65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Sum</a:t>
            </a:r>
            <a:endParaRPr/>
          </a:p>
        </p:txBody>
      </p:sp>
      <p:sp>
        <p:nvSpPr>
          <p:cNvPr id="4738" name="Google Shape;4738;p484"/>
          <p:cNvSpPr txBox="1"/>
          <p:nvPr/>
        </p:nvSpPr>
        <p:spPr>
          <a:xfrm>
            <a:off x="3581400" y="4876800"/>
            <a:ext cx="114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Elements</a:t>
            </a:r>
            <a:endParaRPr/>
          </a:p>
        </p:txBody>
      </p:sp>
      <p:sp>
        <p:nvSpPr>
          <p:cNvPr id="4739" name="Google Shape;4739;p48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2"/>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The benefits of using encapsulation are as follows: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Protects an object from unwanted access by clients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Prevents assigning  undesired values for its variables by the  clients, which can make the state of an object unstable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Allows changing the class implementation without modifying the client interface</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539" name="Google Shape;539;p6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Encapsulation: Benefits</a:t>
            </a:r>
            <a:endParaRPr/>
          </a:p>
        </p:txBody>
      </p:sp>
      <p:sp>
        <p:nvSpPr>
          <p:cNvPr id="540" name="Google Shape;540;p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4" name="Shape 4744"/>
        <p:cNvGrpSpPr/>
        <p:nvPr/>
      </p:nvGrpSpPr>
      <p:grpSpPr>
        <a:xfrm>
          <a:off x="0" y="0"/>
          <a:ext cx="0" cy="0"/>
          <a:chOff x="0" y="0"/>
          <a:chExt cx="0" cy="0"/>
        </a:xfrm>
      </p:grpSpPr>
      <p:sp>
        <p:nvSpPr>
          <p:cNvPr id="4745" name="Google Shape;4745;p485"/>
          <p:cNvSpPr txBox="1"/>
          <p:nvPr/>
        </p:nvSpPr>
        <p:spPr>
          <a:xfrm>
            <a:off x="609600" y="1371600"/>
            <a:ext cx="79248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46" name="Google Shape;4746;p48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Example</a:t>
            </a:r>
            <a:endParaRPr/>
          </a:p>
        </p:txBody>
      </p:sp>
      <p:sp>
        <p:nvSpPr>
          <p:cNvPr id="4747" name="Google Shape;4747;p485"/>
          <p:cNvSpPr txBox="1"/>
          <p:nvPr>
            <p:ph idx="1" type="body"/>
          </p:nvPr>
        </p:nvSpPr>
        <p:spPr>
          <a:xfrm>
            <a:off x="609600" y="1447800"/>
            <a:ext cx="7918500" cy="115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5).parallel()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System.out.println("Result: " + r2);</a:t>
            </a:r>
            <a:endParaRPr/>
          </a:p>
        </p:txBody>
      </p:sp>
      <p:sp>
        <p:nvSpPr>
          <p:cNvPr id="4748" name="Google Shape;4748;p485"/>
          <p:cNvSpPr txBox="1"/>
          <p:nvPr/>
        </p:nvSpPr>
        <p:spPr>
          <a:xfrm>
            <a:off x="762000" y="3505200"/>
            <a:ext cx="612900" cy="10161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Arial"/>
              <a:buNone/>
            </a:pPr>
            <a:r>
              <a:rPr b="0" i="0" lang="en-US" sz="6000" u="none">
                <a:solidFill>
                  <a:schemeClr val="dk1"/>
                </a:solidFill>
                <a:latin typeface="Arial"/>
                <a:ea typeface="Arial"/>
                <a:cs typeface="Arial"/>
                <a:sym typeface="Arial"/>
              </a:rPr>
              <a:t>6</a:t>
            </a:r>
            <a:endParaRPr/>
          </a:p>
        </p:txBody>
      </p:sp>
      <p:sp>
        <p:nvSpPr>
          <p:cNvPr id="4749" name="Google Shape;4749;p485"/>
          <p:cNvSpPr txBox="1"/>
          <p:nvPr/>
        </p:nvSpPr>
        <p:spPr>
          <a:xfrm>
            <a:off x="493395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4</a:t>
            </a:r>
            <a:endParaRPr/>
          </a:p>
        </p:txBody>
      </p:sp>
      <p:sp>
        <p:nvSpPr>
          <p:cNvPr id="4750" name="Google Shape;4750;p485"/>
          <p:cNvSpPr txBox="1"/>
          <p:nvPr/>
        </p:nvSpPr>
        <p:spPr>
          <a:xfrm>
            <a:off x="57912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5</a:t>
            </a:r>
            <a:endParaRPr/>
          </a:p>
        </p:txBody>
      </p:sp>
      <p:sp>
        <p:nvSpPr>
          <p:cNvPr id="4751" name="Google Shape;4751;p485"/>
          <p:cNvSpPr txBox="1"/>
          <p:nvPr/>
        </p:nvSpPr>
        <p:spPr>
          <a:xfrm>
            <a:off x="762000" y="4876800"/>
            <a:ext cx="65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Sum</a:t>
            </a:r>
            <a:endParaRPr/>
          </a:p>
        </p:txBody>
      </p:sp>
      <p:sp>
        <p:nvSpPr>
          <p:cNvPr id="4752" name="Google Shape;4752;p485"/>
          <p:cNvSpPr txBox="1"/>
          <p:nvPr/>
        </p:nvSpPr>
        <p:spPr>
          <a:xfrm>
            <a:off x="3581400" y="4876800"/>
            <a:ext cx="114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Elements</a:t>
            </a:r>
            <a:endParaRPr/>
          </a:p>
        </p:txBody>
      </p:sp>
      <p:sp>
        <p:nvSpPr>
          <p:cNvPr id="4753" name="Google Shape;4753;p48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8" name="Shape 4758"/>
        <p:cNvGrpSpPr/>
        <p:nvPr/>
      </p:nvGrpSpPr>
      <p:grpSpPr>
        <a:xfrm>
          <a:off x="0" y="0"/>
          <a:ext cx="0" cy="0"/>
          <a:chOff x="0" y="0"/>
          <a:chExt cx="0" cy="0"/>
        </a:xfrm>
      </p:grpSpPr>
      <p:sp>
        <p:nvSpPr>
          <p:cNvPr id="4759" name="Google Shape;4759;p486"/>
          <p:cNvSpPr txBox="1"/>
          <p:nvPr/>
        </p:nvSpPr>
        <p:spPr>
          <a:xfrm>
            <a:off x="609600" y="1371600"/>
            <a:ext cx="79248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60" name="Google Shape;4760;p48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Example</a:t>
            </a:r>
            <a:endParaRPr/>
          </a:p>
        </p:txBody>
      </p:sp>
      <p:sp>
        <p:nvSpPr>
          <p:cNvPr id="4761" name="Google Shape;4761;p486"/>
          <p:cNvSpPr txBox="1"/>
          <p:nvPr>
            <p:ph idx="1" type="body"/>
          </p:nvPr>
        </p:nvSpPr>
        <p:spPr>
          <a:xfrm>
            <a:off x="609600" y="1447800"/>
            <a:ext cx="7918500" cy="115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5).parallel()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System.out.println("Result: " + r2);</a:t>
            </a:r>
            <a:endParaRPr/>
          </a:p>
        </p:txBody>
      </p:sp>
      <p:sp>
        <p:nvSpPr>
          <p:cNvPr id="4762" name="Google Shape;4762;p486"/>
          <p:cNvSpPr txBox="1"/>
          <p:nvPr/>
        </p:nvSpPr>
        <p:spPr>
          <a:xfrm>
            <a:off x="762000" y="3505200"/>
            <a:ext cx="1041300" cy="10161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Arial"/>
              <a:buNone/>
            </a:pPr>
            <a:r>
              <a:rPr b="0" i="0" lang="en-US" sz="6000" u="none">
                <a:solidFill>
                  <a:schemeClr val="dk1"/>
                </a:solidFill>
                <a:latin typeface="Arial"/>
                <a:ea typeface="Arial"/>
                <a:cs typeface="Arial"/>
                <a:sym typeface="Arial"/>
              </a:rPr>
              <a:t>10</a:t>
            </a:r>
            <a:endParaRPr/>
          </a:p>
        </p:txBody>
      </p:sp>
      <p:sp>
        <p:nvSpPr>
          <p:cNvPr id="4763" name="Google Shape;4763;p486"/>
          <p:cNvSpPr txBox="1"/>
          <p:nvPr/>
        </p:nvSpPr>
        <p:spPr>
          <a:xfrm>
            <a:off x="5791200" y="3733800"/>
            <a:ext cx="527100" cy="8304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5</a:t>
            </a:r>
            <a:endParaRPr/>
          </a:p>
        </p:txBody>
      </p:sp>
      <p:sp>
        <p:nvSpPr>
          <p:cNvPr id="4764" name="Google Shape;4764;p486"/>
          <p:cNvSpPr txBox="1"/>
          <p:nvPr/>
        </p:nvSpPr>
        <p:spPr>
          <a:xfrm>
            <a:off x="762000" y="4876800"/>
            <a:ext cx="65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Sum</a:t>
            </a:r>
            <a:endParaRPr/>
          </a:p>
        </p:txBody>
      </p:sp>
      <p:sp>
        <p:nvSpPr>
          <p:cNvPr id="4765" name="Google Shape;4765;p486"/>
          <p:cNvSpPr txBox="1"/>
          <p:nvPr/>
        </p:nvSpPr>
        <p:spPr>
          <a:xfrm>
            <a:off x="3581400" y="4876800"/>
            <a:ext cx="114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Elements</a:t>
            </a:r>
            <a:endParaRPr/>
          </a:p>
        </p:txBody>
      </p:sp>
      <p:sp>
        <p:nvSpPr>
          <p:cNvPr id="4766" name="Google Shape;4766;p48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1" name="Shape 4771"/>
        <p:cNvGrpSpPr/>
        <p:nvPr/>
      </p:nvGrpSpPr>
      <p:grpSpPr>
        <a:xfrm>
          <a:off x="0" y="0"/>
          <a:ext cx="0" cy="0"/>
          <a:chOff x="0" y="0"/>
          <a:chExt cx="0" cy="0"/>
        </a:xfrm>
      </p:grpSpPr>
      <p:sp>
        <p:nvSpPr>
          <p:cNvPr id="4772" name="Google Shape;4772;p487"/>
          <p:cNvSpPr txBox="1"/>
          <p:nvPr/>
        </p:nvSpPr>
        <p:spPr>
          <a:xfrm>
            <a:off x="609600" y="1371600"/>
            <a:ext cx="7924800" cy="137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73" name="Google Shape;4773;p48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Reduction: Example</a:t>
            </a:r>
            <a:endParaRPr/>
          </a:p>
        </p:txBody>
      </p:sp>
      <p:sp>
        <p:nvSpPr>
          <p:cNvPr id="4774" name="Google Shape;4774;p487"/>
          <p:cNvSpPr txBox="1"/>
          <p:nvPr>
            <p:ph idx="1" type="body"/>
          </p:nvPr>
        </p:nvSpPr>
        <p:spPr>
          <a:xfrm>
            <a:off x="609600" y="1447800"/>
            <a:ext cx="7918500" cy="115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5).parallel()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20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21         System.out.println("Result: " + r2);</a:t>
            </a:r>
            <a:endParaRPr/>
          </a:p>
        </p:txBody>
      </p:sp>
      <p:sp>
        <p:nvSpPr>
          <p:cNvPr id="4775" name="Google Shape;4775;p487"/>
          <p:cNvSpPr txBox="1"/>
          <p:nvPr/>
        </p:nvSpPr>
        <p:spPr>
          <a:xfrm>
            <a:off x="762000" y="3505200"/>
            <a:ext cx="1041300" cy="1016100"/>
          </a:xfrm>
          <a:prstGeom prst="rect">
            <a:avLst/>
          </a:prstGeom>
          <a:no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0"/>
              <a:buFont typeface="Arial"/>
              <a:buNone/>
            </a:pPr>
            <a:r>
              <a:rPr b="0" i="0" lang="en-US" sz="6000" u="none">
                <a:solidFill>
                  <a:schemeClr val="dk1"/>
                </a:solidFill>
                <a:latin typeface="Arial"/>
                <a:ea typeface="Arial"/>
                <a:cs typeface="Arial"/>
                <a:sym typeface="Arial"/>
              </a:rPr>
              <a:t>15</a:t>
            </a:r>
            <a:endParaRPr/>
          </a:p>
        </p:txBody>
      </p:sp>
      <p:sp>
        <p:nvSpPr>
          <p:cNvPr id="4776" name="Google Shape;4776;p487"/>
          <p:cNvSpPr txBox="1"/>
          <p:nvPr/>
        </p:nvSpPr>
        <p:spPr>
          <a:xfrm>
            <a:off x="762000" y="4876800"/>
            <a:ext cx="65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Sum</a:t>
            </a:r>
            <a:endParaRPr/>
          </a:p>
        </p:txBody>
      </p:sp>
      <p:sp>
        <p:nvSpPr>
          <p:cNvPr id="4777" name="Google Shape;4777;p487"/>
          <p:cNvSpPr txBox="1"/>
          <p:nvPr/>
        </p:nvSpPr>
        <p:spPr>
          <a:xfrm>
            <a:off x="3581400" y="4876800"/>
            <a:ext cx="1146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Elements</a:t>
            </a:r>
            <a:endParaRPr/>
          </a:p>
        </p:txBody>
      </p:sp>
      <p:sp>
        <p:nvSpPr>
          <p:cNvPr id="4778" name="Google Shape;4778;p48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3" name="Shape 4783"/>
        <p:cNvGrpSpPr/>
        <p:nvPr/>
      </p:nvGrpSpPr>
      <p:grpSpPr>
        <a:xfrm>
          <a:off x="0" y="0"/>
          <a:ext cx="0" cy="0"/>
          <a:chOff x="0" y="0"/>
          <a:chExt cx="0" cy="0"/>
        </a:xfrm>
      </p:grpSpPr>
      <p:sp>
        <p:nvSpPr>
          <p:cNvPr id="4784" name="Google Shape;4784;p48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Look Under the Hood</a:t>
            </a:r>
            <a:endParaRPr/>
          </a:p>
        </p:txBody>
      </p:sp>
      <p:sp>
        <p:nvSpPr>
          <p:cNvPr id="4785" name="Google Shape;4785;p488"/>
          <p:cNvSpPr txBox="1"/>
          <p:nvPr>
            <p:ph idx="1" type="body"/>
          </p:nvPr>
        </p:nvSpPr>
        <p:spPr>
          <a:xfrm>
            <a:off x="609600" y="1447800"/>
            <a:ext cx="7918500" cy="1103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Pipeline decomposed into subpipelines.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Each subpipeline produces a subresult.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Subresults combined into final result.</a:t>
            </a:r>
            <a:endParaRPr/>
          </a:p>
        </p:txBody>
      </p:sp>
      <p:sp>
        <p:nvSpPr>
          <p:cNvPr id="4786" name="Google Shape;4786;p488"/>
          <p:cNvSpPr txBox="1"/>
          <p:nvPr/>
        </p:nvSpPr>
        <p:spPr>
          <a:xfrm>
            <a:off x="152400" y="3962400"/>
            <a:ext cx="30846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eList.stream().map(…).sum()</a:t>
            </a:r>
            <a:endParaRPr/>
          </a:p>
        </p:txBody>
      </p:sp>
      <p:cxnSp>
        <p:nvCxnSpPr>
          <p:cNvPr id="4787" name="Google Shape;4787;p488"/>
          <p:cNvCxnSpPr/>
          <p:nvPr/>
        </p:nvCxnSpPr>
        <p:spPr>
          <a:xfrm flipH="1" rot="10800000">
            <a:off x="3124200" y="3810000"/>
            <a:ext cx="609600" cy="304800"/>
          </a:xfrm>
          <a:prstGeom prst="straightConnector1">
            <a:avLst/>
          </a:prstGeom>
          <a:noFill/>
          <a:ln cap="rnd" cmpd="sng" w="28575">
            <a:solidFill>
              <a:schemeClr val="dk1"/>
            </a:solidFill>
            <a:prstDash val="solid"/>
            <a:miter lim="800000"/>
            <a:headEnd len="med" w="med" type="none"/>
            <a:tailEnd len="med" w="med" type="triangle"/>
          </a:ln>
        </p:spPr>
      </p:cxnSp>
      <p:cxnSp>
        <p:nvCxnSpPr>
          <p:cNvPr id="4788" name="Google Shape;4788;p488"/>
          <p:cNvCxnSpPr/>
          <p:nvPr/>
        </p:nvCxnSpPr>
        <p:spPr>
          <a:xfrm>
            <a:off x="3124200" y="4114800"/>
            <a:ext cx="609600" cy="76200"/>
          </a:xfrm>
          <a:prstGeom prst="straightConnector1">
            <a:avLst/>
          </a:prstGeom>
          <a:noFill/>
          <a:ln cap="rnd" cmpd="sng" w="28575">
            <a:solidFill>
              <a:schemeClr val="dk1"/>
            </a:solidFill>
            <a:prstDash val="solid"/>
            <a:miter lim="800000"/>
            <a:headEnd len="med" w="med" type="none"/>
            <a:tailEnd len="med" w="med" type="triangle"/>
          </a:ln>
        </p:spPr>
      </p:cxnSp>
      <p:sp>
        <p:nvSpPr>
          <p:cNvPr id="4789" name="Google Shape;4789;p488"/>
          <p:cNvSpPr txBox="1"/>
          <p:nvPr/>
        </p:nvSpPr>
        <p:spPr>
          <a:xfrm>
            <a:off x="3733800" y="3200400"/>
            <a:ext cx="30846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eList.stream().map(…).sum()</a:t>
            </a:r>
            <a:endParaRPr/>
          </a:p>
        </p:txBody>
      </p:sp>
      <p:sp>
        <p:nvSpPr>
          <p:cNvPr id="4790" name="Google Shape;4790;p488"/>
          <p:cNvSpPr txBox="1"/>
          <p:nvPr/>
        </p:nvSpPr>
        <p:spPr>
          <a:xfrm>
            <a:off x="3733800" y="3632200"/>
            <a:ext cx="30846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eList.stream().map(…).sum()</a:t>
            </a:r>
            <a:endParaRPr/>
          </a:p>
        </p:txBody>
      </p:sp>
      <p:sp>
        <p:nvSpPr>
          <p:cNvPr id="4791" name="Google Shape;4791;p488"/>
          <p:cNvSpPr txBox="1"/>
          <p:nvPr/>
        </p:nvSpPr>
        <p:spPr>
          <a:xfrm>
            <a:off x="3733800" y="4064000"/>
            <a:ext cx="30846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eList.stream().map(…).sum()</a:t>
            </a:r>
            <a:endParaRPr/>
          </a:p>
        </p:txBody>
      </p:sp>
      <p:sp>
        <p:nvSpPr>
          <p:cNvPr id="4792" name="Google Shape;4792;p488"/>
          <p:cNvSpPr txBox="1"/>
          <p:nvPr/>
        </p:nvSpPr>
        <p:spPr>
          <a:xfrm>
            <a:off x="3733800" y="4495800"/>
            <a:ext cx="30846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eList.stream().map(…).sum()</a:t>
            </a:r>
            <a:endParaRPr/>
          </a:p>
        </p:txBody>
      </p:sp>
      <p:cxnSp>
        <p:nvCxnSpPr>
          <p:cNvPr id="4793" name="Google Shape;4793;p488"/>
          <p:cNvCxnSpPr/>
          <p:nvPr/>
        </p:nvCxnSpPr>
        <p:spPr>
          <a:xfrm>
            <a:off x="3124200" y="4114800"/>
            <a:ext cx="609600" cy="457200"/>
          </a:xfrm>
          <a:prstGeom prst="straightConnector1">
            <a:avLst/>
          </a:prstGeom>
          <a:noFill/>
          <a:ln cap="rnd" cmpd="sng" w="28575">
            <a:solidFill>
              <a:schemeClr val="dk1"/>
            </a:solidFill>
            <a:prstDash val="solid"/>
            <a:miter lim="800000"/>
            <a:headEnd len="med" w="med" type="none"/>
            <a:tailEnd len="med" w="med" type="triangle"/>
          </a:ln>
        </p:spPr>
      </p:cxnSp>
      <p:cxnSp>
        <p:nvCxnSpPr>
          <p:cNvPr id="4794" name="Google Shape;4794;p488"/>
          <p:cNvCxnSpPr/>
          <p:nvPr/>
        </p:nvCxnSpPr>
        <p:spPr>
          <a:xfrm flipH="1" rot="10800000">
            <a:off x="3124200" y="3352800"/>
            <a:ext cx="676200" cy="762000"/>
          </a:xfrm>
          <a:prstGeom prst="straightConnector1">
            <a:avLst/>
          </a:prstGeom>
          <a:noFill/>
          <a:ln cap="rnd" cmpd="sng" w="28575">
            <a:solidFill>
              <a:schemeClr val="dk1"/>
            </a:solidFill>
            <a:prstDash val="solid"/>
            <a:miter lim="800000"/>
            <a:headEnd len="med" w="med" type="none"/>
            <a:tailEnd len="med" w="med" type="triangle"/>
          </a:ln>
        </p:spPr>
      </p:cxnSp>
      <p:sp>
        <p:nvSpPr>
          <p:cNvPr id="4795" name="Google Shape;4795;p488"/>
          <p:cNvSpPr txBox="1"/>
          <p:nvPr/>
        </p:nvSpPr>
        <p:spPr>
          <a:xfrm>
            <a:off x="7543800" y="3962400"/>
            <a:ext cx="828600" cy="3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result</a:t>
            </a:r>
            <a:endParaRPr/>
          </a:p>
        </p:txBody>
      </p:sp>
      <p:cxnSp>
        <p:nvCxnSpPr>
          <p:cNvPr id="4796" name="Google Shape;4796;p488"/>
          <p:cNvCxnSpPr/>
          <p:nvPr/>
        </p:nvCxnSpPr>
        <p:spPr>
          <a:xfrm flipH="1" rot="10800000">
            <a:off x="6858000" y="4114800"/>
            <a:ext cx="685800" cy="152400"/>
          </a:xfrm>
          <a:prstGeom prst="straightConnector1">
            <a:avLst/>
          </a:prstGeom>
          <a:noFill/>
          <a:ln cap="rnd" cmpd="sng" w="28575">
            <a:solidFill>
              <a:schemeClr val="dk1"/>
            </a:solidFill>
            <a:prstDash val="solid"/>
            <a:miter lim="800000"/>
            <a:headEnd len="med" w="med" type="none"/>
            <a:tailEnd len="med" w="med" type="none"/>
          </a:ln>
        </p:spPr>
      </p:cxnSp>
      <p:cxnSp>
        <p:nvCxnSpPr>
          <p:cNvPr id="4797" name="Google Shape;4797;p488"/>
          <p:cNvCxnSpPr/>
          <p:nvPr/>
        </p:nvCxnSpPr>
        <p:spPr>
          <a:xfrm>
            <a:off x="6781800" y="3810000"/>
            <a:ext cx="762000" cy="304800"/>
          </a:xfrm>
          <a:prstGeom prst="straightConnector1">
            <a:avLst/>
          </a:prstGeom>
          <a:noFill/>
          <a:ln cap="rnd" cmpd="sng" w="28575">
            <a:solidFill>
              <a:schemeClr val="dk1"/>
            </a:solidFill>
            <a:prstDash val="solid"/>
            <a:miter lim="800000"/>
            <a:headEnd len="med" w="med" type="none"/>
            <a:tailEnd len="med" w="med" type="none"/>
          </a:ln>
        </p:spPr>
      </p:cxnSp>
      <p:cxnSp>
        <p:nvCxnSpPr>
          <p:cNvPr id="4798" name="Google Shape;4798;p488"/>
          <p:cNvCxnSpPr/>
          <p:nvPr/>
        </p:nvCxnSpPr>
        <p:spPr>
          <a:xfrm>
            <a:off x="6781800" y="3429000"/>
            <a:ext cx="762000" cy="685800"/>
          </a:xfrm>
          <a:prstGeom prst="straightConnector1">
            <a:avLst/>
          </a:prstGeom>
          <a:noFill/>
          <a:ln cap="rnd" cmpd="sng" w="28575">
            <a:solidFill>
              <a:schemeClr val="dk1"/>
            </a:solidFill>
            <a:prstDash val="solid"/>
            <a:miter lim="800000"/>
            <a:headEnd len="med" w="med" type="none"/>
            <a:tailEnd len="med" w="med" type="none"/>
          </a:ln>
        </p:spPr>
      </p:cxnSp>
      <p:cxnSp>
        <p:nvCxnSpPr>
          <p:cNvPr id="4799" name="Google Shape;4799;p488"/>
          <p:cNvCxnSpPr/>
          <p:nvPr/>
        </p:nvCxnSpPr>
        <p:spPr>
          <a:xfrm flipH="1" rot="10800000">
            <a:off x="6858000" y="4114800"/>
            <a:ext cx="685800" cy="533400"/>
          </a:xfrm>
          <a:prstGeom prst="straightConnector1">
            <a:avLst/>
          </a:prstGeom>
          <a:noFill/>
          <a:ln cap="rnd" cmpd="sng" w="28575">
            <a:solidFill>
              <a:schemeClr val="dk1"/>
            </a:solidFill>
            <a:prstDash val="solid"/>
            <a:miter lim="800000"/>
            <a:headEnd len="med" w="med" type="none"/>
            <a:tailEnd len="med" w="med" type="none"/>
          </a:ln>
        </p:spPr>
      </p:cxnSp>
      <p:sp>
        <p:nvSpPr>
          <p:cNvPr id="4800" name="Google Shape;4800;p48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5" name="Shape 4805"/>
        <p:cNvGrpSpPr/>
        <p:nvPr/>
      </p:nvGrpSpPr>
      <p:grpSpPr>
        <a:xfrm>
          <a:off x="0" y="0"/>
          <a:ext cx="0" cy="0"/>
          <a:chOff x="0" y="0"/>
          <a:chExt cx="0" cy="0"/>
        </a:xfrm>
      </p:grpSpPr>
      <p:sp>
        <p:nvSpPr>
          <p:cNvPr id="4806" name="Google Shape;4806;p489"/>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07" name="Google Shape;4807;p48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808" name="Google Shape;4808;p489"/>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809" name="Google Shape;4809;p489"/>
          <p:cNvSpPr txBox="1"/>
          <p:nvPr/>
        </p:nvSpPr>
        <p:spPr>
          <a:xfrm>
            <a:off x="2755900" y="2971800"/>
            <a:ext cx="3555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a:t>
            </a:r>
            <a:endParaRPr/>
          </a:p>
        </p:txBody>
      </p:sp>
      <p:sp>
        <p:nvSpPr>
          <p:cNvPr id="4810" name="Google Shape;4810;p489"/>
          <p:cNvSpPr txBox="1"/>
          <p:nvPr/>
        </p:nvSpPr>
        <p:spPr>
          <a:xfrm>
            <a:off x="3224212" y="2971800"/>
            <a:ext cx="3555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2</a:t>
            </a:r>
            <a:endParaRPr/>
          </a:p>
        </p:txBody>
      </p:sp>
      <p:sp>
        <p:nvSpPr>
          <p:cNvPr id="4811" name="Google Shape;4811;p489"/>
          <p:cNvSpPr txBox="1"/>
          <p:nvPr/>
        </p:nvSpPr>
        <p:spPr>
          <a:xfrm>
            <a:off x="3692525" y="2971800"/>
            <a:ext cx="3555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a:t>
            </a:r>
            <a:endParaRPr/>
          </a:p>
        </p:txBody>
      </p:sp>
      <p:sp>
        <p:nvSpPr>
          <p:cNvPr id="4812" name="Google Shape;4812;p489"/>
          <p:cNvSpPr txBox="1"/>
          <p:nvPr/>
        </p:nvSpPr>
        <p:spPr>
          <a:xfrm>
            <a:off x="4159250" y="2971800"/>
            <a:ext cx="3573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4</a:t>
            </a:r>
            <a:endParaRPr/>
          </a:p>
        </p:txBody>
      </p:sp>
      <p:sp>
        <p:nvSpPr>
          <p:cNvPr id="4813" name="Google Shape;4813;p489"/>
          <p:cNvSpPr txBox="1"/>
          <p:nvPr/>
        </p:nvSpPr>
        <p:spPr>
          <a:xfrm>
            <a:off x="4627562" y="2971800"/>
            <a:ext cx="3573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5</a:t>
            </a:r>
            <a:endParaRPr/>
          </a:p>
        </p:txBody>
      </p:sp>
      <p:sp>
        <p:nvSpPr>
          <p:cNvPr id="4814" name="Google Shape;4814;p489"/>
          <p:cNvSpPr txBox="1"/>
          <p:nvPr/>
        </p:nvSpPr>
        <p:spPr>
          <a:xfrm>
            <a:off x="5095875" y="2971800"/>
            <a:ext cx="3555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a:t>
            </a:r>
            <a:endParaRPr/>
          </a:p>
        </p:txBody>
      </p:sp>
      <p:sp>
        <p:nvSpPr>
          <p:cNvPr id="4815" name="Google Shape;4815;p489"/>
          <p:cNvSpPr txBox="1"/>
          <p:nvPr/>
        </p:nvSpPr>
        <p:spPr>
          <a:xfrm>
            <a:off x="5564187" y="2971800"/>
            <a:ext cx="3555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a:t>
            </a:r>
            <a:endParaRPr/>
          </a:p>
        </p:txBody>
      </p:sp>
      <p:sp>
        <p:nvSpPr>
          <p:cNvPr id="4816" name="Google Shape;4816;p489"/>
          <p:cNvSpPr txBox="1"/>
          <p:nvPr/>
        </p:nvSpPr>
        <p:spPr>
          <a:xfrm>
            <a:off x="6032500" y="2971800"/>
            <a:ext cx="3555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8</a:t>
            </a:r>
            <a:endParaRPr/>
          </a:p>
        </p:txBody>
      </p:sp>
      <p:sp>
        <p:nvSpPr>
          <p:cNvPr id="4817" name="Google Shape;4817;p48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2" name="Shape 4822"/>
        <p:cNvGrpSpPr/>
        <p:nvPr/>
      </p:nvGrpSpPr>
      <p:grpSpPr>
        <a:xfrm>
          <a:off x="0" y="0"/>
          <a:ext cx="0" cy="0"/>
          <a:chOff x="0" y="0"/>
          <a:chExt cx="0" cy="0"/>
        </a:xfrm>
      </p:grpSpPr>
      <p:sp>
        <p:nvSpPr>
          <p:cNvPr id="4823" name="Google Shape;4823;p490"/>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24" name="Google Shape;4824;p49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825" name="Google Shape;4825;p490"/>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grpSp>
        <p:nvGrpSpPr>
          <p:cNvPr id="4826" name="Google Shape;4826;p490"/>
          <p:cNvGrpSpPr/>
          <p:nvPr/>
        </p:nvGrpSpPr>
        <p:grpSpPr>
          <a:xfrm>
            <a:off x="2077286" y="3568717"/>
            <a:ext cx="1676825" cy="439736"/>
            <a:chOff x="0" y="0"/>
            <a:chExt cx="2147483647" cy="2147483646"/>
          </a:xfrm>
        </p:grpSpPr>
        <p:sp>
          <p:nvSpPr>
            <p:cNvPr id="4827" name="Google Shape;4827;p490"/>
            <p:cNvSpPr txBox="1"/>
            <p:nvPr/>
          </p:nvSpPr>
          <p:spPr>
            <a:xfrm>
              <a:off x="0" y="0"/>
              <a:ext cx="43449662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a:t>
              </a:r>
              <a:endParaRPr/>
            </a:p>
          </p:txBody>
        </p:sp>
        <p:sp>
          <p:nvSpPr>
            <p:cNvPr id="4828" name="Google Shape;4828;p490"/>
            <p:cNvSpPr txBox="1"/>
            <p:nvPr/>
          </p:nvSpPr>
          <p:spPr>
            <a:xfrm>
              <a:off x="570995879" y="0"/>
              <a:ext cx="43449662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2</a:t>
              </a:r>
              <a:endParaRPr/>
            </a:p>
          </p:txBody>
        </p:sp>
        <p:sp>
          <p:nvSpPr>
            <p:cNvPr id="4829" name="Google Shape;4829;p490"/>
            <p:cNvSpPr txBox="1"/>
            <p:nvPr/>
          </p:nvSpPr>
          <p:spPr>
            <a:xfrm>
              <a:off x="1141991450" y="0"/>
              <a:ext cx="43449662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a:t>
              </a:r>
              <a:endParaRPr/>
            </a:p>
          </p:txBody>
        </p:sp>
        <p:sp>
          <p:nvSpPr>
            <p:cNvPr id="4830" name="Google Shape;4830;p490"/>
            <p:cNvSpPr txBox="1"/>
            <p:nvPr/>
          </p:nvSpPr>
          <p:spPr>
            <a:xfrm>
              <a:off x="1712987022" y="0"/>
              <a:ext cx="43449662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4</a:t>
              </a:r>
              <a:endParaRPr/>
            </a:p>
          </p:txBody>
        </p:sp>
      </p:grpSp>
      <p:grpSp>
        <p:nvGrpSpPr>
          <p:cNvPr id="4831" name="Google Shape;4831;p490"/>
          <p:cNvGrpSpPr/>
          <p:nvPr/>
        </p:nvGrpSpPr>
        <p:grpSpPr>
          <a:xfrm>
            <a:off x="4883847" y="3568717"/>
            <a:ext cx="1676823" cy="439736"/>
            <a:chOff x="0" y="0"/>
            <a:chExt cx="2147483647" cy="2147483646"/>
          </a:xfrm>
        </p:grpSpPr>
        <p:sp>
          <p:nvSpPr>
            <p:cNvPr id="4832" name="Google Shape;4832;p490"/>
            <p:cNvSpPr txBox="1"/>
            <p:nvPr/>
          </p:nvSpPr>
          <p:spPr>
            <a:xfrm>
              <a:off x="0" y="0"/>
              <a:ext cx="43449718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5</a:t>
              </a:r>
              <a:endParaRPr/>
            </a:p>
          </p:txBody>
        </p:sp>
        <p:sp>
          <p:nvSpPr>
            <p:cNvPr id="4833" name="Google Shape;4833;p490"/>
            <p:cNvSpPr txBox="1"/>
            <p:nvPr/>
          </p:nvSpPr>
          <p:spPr>
            <a:xfrm>
              <a:off x="570996307" y="0"/>
              <a:ext cx="43449718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a:t>
              </a:r>
              <a:endParaRPr/>
            </a:p>
          </p:txBody>
        </p:sp>
        <p:sp>
          <p:nvSpPr>
            <p:cNvPr id="4834" name="Google Shape;4834;p490"/>
            <p:cNvSpPr txBox="1"/>
            <p:nvPr/>
          </p:nvSpPr>
          <p:spPr>
            <a:xfrm>
              <a:off x="1141992614" y="0"/>
              <a:ext cx="43449718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a:t>
              </a:r>
              <a:endParaRPr/>
            </a:p>
          </p:txBody>
        </p:sp>
        <p:sp>
          <p:nvSpPr>
            <p:cNvPr id="4835" name="Google Shape;4835;p490"/>
            <p:cNvSpPr txBox="1"/>
            <p:nvPr/>
          </p:nvSpPr>
          <p:spPr>
            <a:xfrm>
              <a:off x="1712986462" y="0"/>
              <a:ext cx="434497184"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8</a:t>
              </a:r>
              <a:endParaRPr/>
            </a:p>
          </p:txBody>
        </p:sp>
      </p:grpSp>
      <p:sp>
        <p:nvSpPr>
          <p:cNvPr id="4836" name="Google Shape;4836;p490"/>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37" name="Google Shape;4837;p490"/>
          <p:cNvCxnSpPr/>
          <p:nvPr/>
        </p:nvCxnSpPr>
        <p:spPr>
          <a:xfrm>
            <a:off x="4572000" y="2819399"/>
            <a:ext cx="11796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38" name="Google Shape;4838;p490"/>
          <p:cNvCxnSpPr/>
          <p:nvPr/>
        </p:nvCxnSpPr>
        <p:spPr>
          <a:xfrm flipH="1">
            <a:off x="3324300" y="2819399"/>
            <a:ext cx="12477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839" name="Google Shape;4839;p49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4" name="Shape 4844"/>
        <p:cNvGrpSpPr/>
        <p:nvPr/>
      </p:nvGrpSpPr>
      <p:grpSpPr>
        <a:xfrm>
          <a:off x="0" y="0"/>
          <a:ext cx="0" cy="0"/>
          <a:chOff x="0" y="0"/>
          <a:chExt cx="0" cy="0"/>
        </a:xfrm>
      </p:grpSpPr>
      <p:sp>
        <p:nvSpPr>
          <p:cNvPr id="4845" name="Google Shape;4845;p491"/>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46" name="Google Shape;4846;p49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847" name="Google Shape;4847;p491"/>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grpSp>
        <p:nvGrpSpPr>
          <p:cNvPr id="4848" name="Google Shape;4848;p491"/>
          <p:cNvGrpSpPr/>
          <p:nvPr/>
        </p:nvGrpSpPr>
        <p:grpSpPr>
          <a:xfrm>
            <a:off x="2182005" y="5154243"/>
            <a:ext cx="785121" cy="439736"/>
            <a:chOff x="0" y="0"/>
            <a:chExt cx="2147483647" cy="2147483646"/>
          </a:xfrm>
        </p:grpSpPr>
        <p:sp>
          <p:nvSpPr>
            <p:cNvPr id="4849" name="Google Shape;4849;p491"/>
            <p:cNvSpPr txBox="1"/>
            <p:nvPr/>
          </p:nvSpPr>
          <p:spPr>
            <a:xfrm>
              <a:off x="0" y="0"/>
              <a:ext cx="927977759"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a:t>
              </a:r>
              <a:endParaRPr/>
            </a:p>
          </p:txBody>
        </p:sp>
        <p:sp>
          <p:nvSpPr>
            <p:cNvPr id="4850" name="Google Shape;4850;p491"/>
            <p:cNvSpPr txBox="1"/>
            <p:nvPr/>
          </p:nvSpPr>
          <p:spPr>
            <a:xfrm>
              <a:off x="1219505887" y="0"/>
              <a:ext cx="927977759"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2</a:t>
              </a:r>
              <a:endParaRPr/>
            </a:p>
          </p:txBody>
        </p:sp>
      </p:grpSp>
      <p:grpSp>
        <p:nvGrpSpPr>
          <p:cNvPr id="4851" name="Google Shape;4851;p491"/>
          <p:cNvGrpSpPr/>
          <p:nvPr/>
        </p:nvGrpSpPr>
        <p:grpSpPr>
          <a:xfrm>
            <a:off x="3382548" y="5154243"/>
            <a:ext cx="785121" cy="439736"/>
            <a:chOff x="0" y="0"/>
            <a:chExt cx="2147483647" cy="2147483646"/>
          </a:xfrm>
        </p:grpSpPr>
        <p:sp>
          <p:nvSpPr>
            <p:cNvPr id="4852" name="Google Shape;4852;p491"/>
            <p:cNvSpPr txBox="1"/>
            <p:nvPr/>
          </p:nvSpPr>
          <p:spPr>
            <a:xfrm>
              <a:off x="0" y="0"/>
              <a:ext cx="927977476"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a:t>
              </a:r>
              <a:endParaRPr/>
            </a:p>
          </p:txBody>
        </p:sp>
        <p:sp>
          <p:nvSpPr>
            <p:cNvPr id="4853" name="Google Shape;4853;p491"/>
            <p:cNvSpPr txBox="1"/>
            <p:nvPr/>
          </p:nvSpPr>
          <p:spPr>
            <a:xfrm>
              <a:off x="1219506170" y="0"/>
              <a:ext cx="927977476"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4</a:t>
              </a:r>
              <a:endParaRPr/>
            </a:p>
          </p:txBody>
        </p:sp>
      </p:grpSp>
      <p:grpSp>
        <p:nvGrpSpPr>
          <p:cNvPr id="4854" name="Google Shape;4854;p491"/>
          <p:cNvGrpSpPr/>
          <p:nvPr/>
        </p:nvGrpSpPr>
        <p:grpSpPr>
          <a:xfrm>
            <a:off x="4484136" y="5154243"/>
            <a:ext cx="785121" cy="439736"/>
            <a:chOff x="0" y="0"/>
            <a:chExt cx="2147483647" cy="2147483646"/>
          </a:xfrm>
        </p:grpSpPr>
        <p:sp>
          <p:nvSpPr>
            <p:cNvPr id="4855" name="Google Shape;4855;p491"/>
            <p:cNvSpPr txBox="1"/>
            <p:nvPr/>
          </p:nvSpPr>
          <p:spPr>
            <a:xfrm>
              <a:off x="0" y="0"/>
              <a:ext cx="927977759"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5</a:t>
              </a:r>
              <a:endParaRPr/>
            </a:p>
          </p:txBody>
        </p:sp>
        <p:sp>
          <p:nvSpPr>
            <p:cNvPr id="4856" name="Google Shape;4856;p491"/>
            <p:cNvSpPr txBox="1"/>
            <p:nvPr/>
          </p:nvSpPr>
          <p:spPr>
            <a:xfrm>
              <a:off x="1219505887" y="0"/>
              <a:ext cx="927977759"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a:t>
              </a:r>
              <a:endParaRPr/>
            </a:p>
          </p:txBody>
        </p:sp>
      </p:grpSp>
      <p:grpSp>
        <p:nvGrpSpPr>
          <p:cNvPr id="4857" name="Google Shape;4857;p491"/>
          <p:cNvGrpSpPr/>
          <p:nvPr/>
        </p:nvGrpSpPr>
        <p:grpSpPr>
          <a:xfrm>
            <a:off x="5735464" y="5154243"/>
            <a:ext cx="785119" cy="439736"/>
            <a:chOff x="0" y="0"/>
            <a:chExt cx="2147483647" cy="2147483646"/>
          </a:xfrm>
        </p:grpSpPr>
        <p:sp>
          <p:nvSpPr>
            <p:cNvPr id="4858" name="Google Shape;4858;p491"/>
            <p:cNvSpPr txBox="1"/>
            <p:nvPr/>
          </p:nvSpPr>
          <p:spPr>
            <a:xfrm>
              <a:off x="0" y="0"/>
              <a:ext cx="927979461"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a:t>
              </a:r>
              <a:endParaRPr/>
            </a:p>
          </p:txBody>
        </p:sp>
        <p:sp>
          <p:nvSpPr>
            <p:cNvPr id="4859" name="Google Shape;4859;p491"/>
            <p:cNvSpPr txBox="1"/>
            <p:nvPr/>
          </p:nvSpPr>
          <p:spPr>
            <a:xfrm>
              <a:off x="1219504185" y="0"/>
              <a:ext cx="927979461" cy="2147483646"/>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8</a:t>
              </a:r>
              <a:endParaRPr/>
            </a:p>
          </p:txBody>
        </p:sp>
      </p:grpSp>
      <p:sp>
        <p:nvSpPr>
          <p:cNvPr id="4860" name="Google Shape;4860;p491"/>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61" name="Google Shape;4861;p491"/>
          <p:cNvCxnSpPr/>
          <p:nvPr/>
        </p:nvCxnSpPr>
        <p:spPr>
          <a:xfrm>
            <a:off x="4572000" y="2819400"/>
            <a:ext cx="1181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62" name="Google Shape;4862;p491"/>
          <p:cNvCxnSpPr/>
          <p:nvPr/>
        </p:nvCxnSpPr>
        <p:spPr>
          <a:xfrm flipH="1">
            <a:off x="3314700" y="2819400"/>
            <a:ext cx="12573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863" name="Google Shape;4863;p491"/>
          <p:cNvSpPr/>
          <p:nvPr/>
        </p:nvSpPr>
        <p:spPr>
          <a:xfrm>
            <a:off x="30480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64" name="Google Shape;4864;p491"/>
          <p:cNvSpPr/>
          <p:nvPr/>
        </p:nvSpPr>
        <p:spPr>
          <a:xfrm>
            <a:off x="5486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65" name="Google Shape;4865;p491"/>
          <p:cNvCxnSpPr/>
          <p:nvPr/>
        </p:nvCxnSpPr>
        <p:spPr>
          <a:xfrm rot="5400000">
            <a:off x="2590050" y="4609350"/>
            <a:ext cx="1066800" cy="3825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66" name="Google Shape;4866;p491"/>
          <p:cNvCxnSpPr/>
          <p:nvPr/>
        </p:nvCxnSpPr>
        <p:spPr>
          <a:xfrm flipH="1" rot="-5400000">
            <a:off x="2978100" y="4603800"/>
            <a:ext cx="1066800" cy="3936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67" name="Google Shape;4867;p491"/>
          <p:cNvCxnSpPr/>
          <p:nvPr/>
        </p:nvCxnSpPr>
        <p:spPr>
          <a:xfrm rot="5400000">
            <a:off x="5028450" y="4609350"/>
            <a:ext cx="1066800" cy="3825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68" name="Google Shape;4868;p491"/>
          <p:cNvCxnSpPr/>
          <p:nvPr/>
        </p:nvCxnSpPr>
        <p:spPr>
          <a:xfrm flipH="1" rot="-5400000">
            <a:off x="5442000" y="4578300"/>
            <a:ext cx="1066800" cy="4446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869" name="Google Shape;4869;p49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4" name="Shape 4874"/>
        <p:cNvGrpSpPr/>
        <p:nvPr/>
      </p:nvGrpSpPr>
      <p:grpSpPr>
        <a:xfrm>
          <a:off x="0" y="0"/>
          <a:ext cx="0" cy="0"/>
          <a:chOff x="0" y="0"/>
          <a:chExt cx="0" cy="0"/>
        </a:xfrm>
      </p:grpSpPr>
      <p:sp>
        <p:nvSpPr>
          <p:cNvPr id="4875" name="Google Shape;4875;p492"/>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76" name="Google Shape;4876;p49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877" name="Google Shape;4877;p492"/>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878" name="Google Shape;4878;p492"/>
          <p:cNvSpPr txBox="1"/>
          <p:nvPr/>
        </p:nvSpPr>
        <p:spPr>
          <a:xfrm>
            <a:off x="2209800" y="5334000"/>
            <a:ext cx="11001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((1+ 2)</a:t>
            </a:r>
            <a:endParaRPr/>
          </a:p>
        </p:txBody>
      </p:sp>
      <p:sp>
        <p:nvSpPr>
          <p:cNvPr id="4879" name="Google Shape;4879;p492"/>
          <p:cNvSpPr txBox="1"/>
          <p:nvPr/>
        </p:nvSpPr>
        <p:spPr>
          <a:xfrm>
            <a:off x="3530600" y="5334000"/>
            <a:ext cx="11844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 + 4))</a:t>
            </a:r>
            <a:endParaRPr/>
          </a:p>
        </p:txBody>
      </p:sp>
      <p:sp>
        <p:nvSpPr>
          <p:cNvPr id="4880" name="Google Shape;4880;p492"/>
          <p:cNvSpPr txBox="1"/>
          <p:nvPr/>
        </p:nvSpPr>
        <p:spPr>
          <a:xfrm>
            <a:off x="4876800" y="5334000"/>
            <a:ext cx="11844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((5 + 6)</a:t>
            </a:r>
            <a:endParaRPr/>
          </a:p>
        </p:txBody>
      </p:sp>
      <p:sp>
        <p:nvSpPr>
          <p:cNvPr id="4881" name="Google Shape;4881;p492"/>
          <p:cNvSpPr txBox="1"/>
          <p:nvPr/>
        </p:nvSpPr>
        <p:spPr>
          <a:xfrm>
            <a:off x="6248400" y="5334000"/>
            <a:ext cx="11844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 + 8))</a:t>
            </a:r>
            <a:endParaRPr/>
          </a:p>
        </p:txBody>
      </p:sp>
      <p:sp>
        <p:nvSpPr>
          <p:cNvPr id="4882" name="Google Shape;4882;p492"/>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83" name="Google Shape;4883;p492"/>
          <p:cNvCxnSpPr/>
          <p:nvPr/>
        </p:nvCxnSpPr>
        <p:spPr>
          <a:xfrm>
            <a:off x="4572000" y="2819400"/>
            <a:ext cx="1562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84" name="Google Shape;4884;p492"/>
          <p:cNvCxnSpPr/>
          <p:nvPr/>
        </p:nvCxnSpPr>
        <p:spPr>
          <a:xfrm flipH="1">
            <a:off x="3390900" y="2819400"/>
            <a:ext cx="1181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885" name="Google Shape;4885;p492"/>
          <p:cNvSpPr/>
          <p:nvPr/>
        </p:nvSpPr>
        <p:spPr>
          <a:xfrm>
            <a:off x="31242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86" name="Google Shape;4886;p492"/>
          <p:cNvSpPr/>
          <p:nvPr/>
        </p:nvSpPr>
        <p:spPr>
          <a:xfrm>
            <a:off x="5867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87" name="Google Shape;4887;p492"/>
          <p:cNvCxnSpPr/>
          <p:nvPr/>
        </p:nvCxnSpPr>
        <p:spPr>
          <a:xfrm rot="5400000">
            <a:off x="2541600" y="4484700"/>
            <a:ext cx="1066800" cy="6318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88" name="Google Shape;4888;p492"/>
          <p:cNvCxnSpPr/>
          <p:nvPr/>
        </p:nvCxnSpPr>
        <p:spPr>
          <a:xfrm flipH="1" rot="-5400000">
            <a:off x="3223350" y="4434750"/>
            <a:ext cx="1066800" cy="7317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89" name="Google Shape;4889;p492"/>
          <p:cNvCxnSpPr/>
          <p:nvPr/>
        </p:nvCxnSpPr>
        <p:spPr>
          <a:xfrm rot="5400000">
            <a:off x="5268149" y="4468049"/>
            <a:ext cx="1066800" cy="6651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890" name="Google Shape;4890;p492"/>
          <p:cNvCxnSpPr/>
          <p:nvPr/>
        </p:nvCxnSpPr>
        <p:spPr>
          <a:xfrm flipH="1" rot="-5400000">
            <a:off x="5953950" y="4447350"/>
            <a:ext cx="1066800" cy="7065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891" name="Google Shape;4891;p49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6" name="Shape 4896"/>
        <p:cNvGrpSpPr/>
        <p:nvPr/>
      </p:nvGrpSpPr>
      <p:grpSpPr>
        <a:xfrm>
          <a:off x="0" y="0"/>
          <a:ext cx="0" cy="0"/>
          <a:chOff x="0" y="0"/>
          <a:chExt cx="0" cy="0"/>
        </a:xfrm>
      </p:grpSpPr>
      <p:sp>
        <p:nvSpPr>
          <p:cNvPr id="4897" name="Google Shape;4897;p493"/>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98" name="Google Shape;4898;p49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899" name="Google Shape;4899;p493"/>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900" name="Google Shape;4900;p493"/>
          <p:cNvSpPr txBox="1"/>
          <p:nvPr/>
        </p:nvSpPr>
        <p:spPr>
          <a:xfrm>
            <a:off x="2209800" y="5334000"/>
            <a:ext cx="9969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(1+ 2)</a:t>
            </a:r>
            <a:endParaRPr/>
          </a:p>
        </p:txBody>
      </p:sp>
      <p:sp>
        <p:nvSpPr>
          <p:cNvPr id="4901" name="Google Shape;4901;p493"/>
          <p:cNvSpPr txBox="1"/>
          <p:nvPr/>
        </p:nvSpPr>
        <p:spPr>
          <a:xfrm>
            <a:off x="3530600" y="5334000"/>
            <a:ext cx="3555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a:t>
            </a:r>
            <a:endParaRPr/>
          </a:p>
        </p:txBody>
      </p:sp>
      <p:sp>
        <p:nvSpPr>
          <p:cNvPr id="4902" name="Google Shape;4902;p493"/>
          <p:cNvSpPr txBox="1"/>
          <p:nvPr/>
        </p:nvSpPr>
        <p:spPr>
          <a:xfrm>
            <a:off x="4876800" y="5334000"/>
            <a:ext cx="10827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(5 + 6)</a:t>
            </a:r>
            <a:endParaRPr/>
          </a:p>
        </p:txBody>
      </p:sp>
      <p:sp>
        <p:nvSpPr>
          <p:cNvPr id="4903" name="Google Shape;4903;p493"/>
          <p:cNvSpPr txBox="1"/>
          <p:nvPr/>
        </p:nvSpPr>
        <p:spPr>
          <a:xfrm>
            <a:off x="6248400" y="5334000"/>
            <a:ext cx="10827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 + 8)</a:t>
            </a:r>
            <a:endParaRPr/>
          </a:p>
        </p:txBody>
      </p:sp>
      <p:sp>
        <p:nvSpPr>
          <p:cNvPr id="4904" name="Google Shape;4904;p493"/>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05" name="Google Shape;4905;p493"/>
          <p:cNvCxnSpPr/>
          <p:nvPr/>
        </p:nvCxnSpPr>
        <p:spPr>
          <a:xfrm>
            <a:off x="4572000" y="2819400"/>
            <a:ext cx="1562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06" name="Google Shape;4906;p493"/>
          <p:cNvCxnSpPr/>
          <p:nvPr/>
        </p:nvCxnSpPr>
        <p:spPr>
          <a:xfrm flipH="1">
            <a:off x="3162300" y="2819400"/>
            <a:ext cx="14097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07" name="Google Shape;4907;p493"/>
          <p:cNvSpPr/>
          <p:nvPr/>
        </p:nvSpPr>
        <p:spPr>
          <a:xfrm>
            <a:off x="28956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08" name="Google Shape;4908;p493"/>
          <p:cNvSpPr/>
          <p:nvPr/>
        </p:nvSpPr>
        <p:spPr>
          <a:xfrm>
            <a:off x="5867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09" name="Google Shape;4909;p493"/>
          <p:cNvCxnSpPr/>
          <p:nvPr/>
        </p:nvCxnSpPr>
        <p:spPr>
          <a:xfrm rot="5400000">
            <a:off x="2401949" y="4573650"/>
            <a:ext cx="1066800" cy="4539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10" name="Google Shape;4910;p493"/>
          <p:cNvCxnSpPr/>
          <p:nvPr/>
        </p:nvCxnSpPr>
        <p:spPr>
          <a:xfrm flipH="1" rot="-5400000">
            <a:off x="2901900" y="4527600"/>
            <a:ext cx="1066800" cy="5460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11" name="Google Shape;4911;p493"/>
          <p:cNvCxnSpPr/>
          <p:nvPr/>
        </p:nvCxnSpPr>
        <p:spPr>
          <a:xfrm rot="5400000">
            <a:off x="5242649" y="4442549"/>
            <a:ext cx="1066800" cy="7161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12" name="Google Shape;4912;p493"/>
          <p:cNvCxnSpPr/>
          <p:nvPr/>
        </p:nvCxnSpPr>
        <p:spPr>
          <a:xfrm flipH="1" rot="-5400000">
            <a:off x="5928450" y="4472850"/>
            <a:ext cx="1066800" cy="6555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13" name="Google Shape;4913;p49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8" name="Shape 4918"/>
        <p:cNvGrpSpPr/>
        <p:nvPr/>
      </p:nvGrpSpPr>
      <p:grpSpPr>
        <a:xfrm>
          <a:off x="0" y="0"/>
          <a:ext cx="0" cy="0"/>
          <a:chOff x="0" y="0"/>
          <a:chExt cx="0" cy="0"/>
        </a:xfrm>
      </p:grpSpPr>
      <p:sp>
        <p:nvSpPr>
          <p:cNvPr id="4919" name="Google Shape;4919;p494"/>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20" name="Google Shape;4920;p49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921" name="Google Shape;4921;p494"/>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922" name="Google Shape;4922;p494"/>
          <p:cNvSpPr txBox="1"/>
          <p:nvPr/>
        </p:nvSpPr>
        <p:spPr>
          <a:xfrm>
            <a:off x="2209800" y="5334000"/>
            <a:ext cx="9969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(1+ 2)</a:t>
            </a:r>
            <a:endParaRPr/>
          </a:p>
        </p:txBody>
      </p:sp>
      <p:sp>
        <p:nvSpPr>
          <p:cNvPr id="4923" name="Google Shape;4923;p494"/>
          <p:cNvSpPr txBox="1"/>
          <p:nvPr/>
        </p:nvSpPr>
        <p:spPr>
          <a:xfrm>
            <a:off x="3530600" y="5334000"/>
            <a:ext cx="3555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a:t>
            </a:r>
            <a:endParaRPr/>
          </a:p>
        </p:txBody>
      </p:sp>
      <p:sp>
        <p:nvSpPr>
          <p:cNvPr id="4924" name="Google Shape;4924;p494"/>
          <p:cNvSpPr txBox="1"/>
          <p:nvPr/>
        </p:nvSpPr>
        <p:spPr>
          <a:xfrm>
            <a:off x="4876800" y="5334000"/>
            <a:ext cx="5049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11</a:t>
            </a:r>
            <a:endParaRPr/>
          </a:p>
        </p:txBody>
      </p:sp>
      <p:sp>
        <p:nvSpPr>
          <p:cNvPr id="4925" name="Google Shape;4925;p494"/>
          <p:cNvSpPr txBox="1"/>
          <p:nvPr/>
        </p:nvSpPr>
        <p:spPr>
          <a:xfrm>
            <a:off x="6248400" y="5334000"/>
            <a:ext cx="10827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 + 8)</a:t>
            </a:r>
            <a:endParaRPr/>
          </a:p>
        </p:txBody>
      </p:sp>
      <p:sp>
        <p:nvSpPr>
          <p:cNvPr id="4926" name="Google Shape;4926;p494"/>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27" name="Google Shape;4927;p494"/>
          <p:cNvCxnSpPr/>
          <p:nvPr/>
        </p:nvCxnSpPr>
        <p:spPr>
          <a:xfrm>
            <a:off x="4572000" y="2819400"/>
            <a:ext cx="13335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28" name="Google Shape;4928;p494"/>
          <p:cNvCxnSpPr/>
          <p:nvPr/>
        </p:nvCxnSpPr>
        <p:spPr>
          <a:xfrm flipH="1">
            <a:off x="3238500" y="2819400"/>
            <a:ext cx="13335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29" name="Google Shape;4929;p494"/>
          <p:cNvSpPr/>
          <p:nvPr/>
        </p:nvSpPr>
        <p:spPr>
          <a:xfrm>
            <a:off x="29718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30" name="Google Shape;4930;p494"/>
          <p:cNvSpPr/>
          <p:nvPr/>
        </p:nvSpPr>
        <p:spPr>
          <a:xfrm>
            <a:off x="56388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31" name="Google Shape;4931;p494"/>
          <p:cNvCxnSpPr/>
          <p:nvPr/>
        </p:nvCxnSpPr>
        <p:spPr>
          <a:xfrm rot="5400000">
            <a:off x="2440049" y="4535550"/>
            <a:ext cx="1066800" cy="5301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32" name="Google Shape;4932;p494"/>
          <p:cNvCxnSpPr/>
          <p:nvPr/>
        </p:nvCxnSpPr>
        <p:spPr>
          <a:xfrm flipH="1" rot="-5400000">
            <a:off x="2940000" y="4565700"/>
            <a:ext cx="1066800" cy="4698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33" name="Google Shape;4933;p494"/>
          <p:cNvCxnSpPr/>
          <p:nvPr/>
        </p:nvCxnSpPr>
        <p:spPr>
          <a:xfrm rot="5400000">
            <a:off x="4983900" y="4412400"/>
            <a:ext cx="1066800" cy="776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34" name="Google Shape;4934;p494"/>
          <p:cNvCxnSpPr/>
          <p:nvPr/>
        </p:nvCxnSpPr>
        <p:spPr>
          <a:xfrm flipH="1" rot="-5400000">
            <a:off x="5814150" y="4358550"/>
            <a:ext cx="1066800" cy="8841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35" name="Google Shape;4935;p49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3"/>
          <p:cNvSpPr txBox="1"/>
          <p:nvPr/>
        </p:nvSpPr>
        <p:spPr>
          <a:xfrm>
            <a:off x="609600" y="2514600"/>
            <a:ext cx="7924800" cy="3048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7" name="Google Shape;547;p6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You created a Java class to model the data and operations of an </a:t>
            </a:r>
            <a:r>
              <a:rPr b="0" i="0" lang="en-US" sz="2200" u="none">
                <a:solidFill>
                  <a:schemeClr val="dk1"/>
                </a:solidFill>
                <a:latin typeface="Courier New"/>
                <a:ea typeface="Courier New"/>
                <a:cs typeface="Courier New"/>
                <a:sym typeface="Courier New"/>
              </a:rPr>
              <a:t>Employee</a:t>
            </a:r>
            <a:r>
              <a:rPr b="0" i="0" lang="en-US" sz="2200" u="none">
                <a:solidFill>
                  <a:schemeClr val="dk1"/>
                </a:solidFill>
                <a:latin typeface="Arial"/>
                <a:ea typeface="Arial"/>
                <a:cs typeface="Arial"/>
                <a:sym typeface="Arial"/>
              </a:rPr>
              <a:t>. Now suppose you wanted to specialize the data and operations to describe a </a:t>
            </a:r>
            <a:r>
              <a:rPr b="0" i="0" lang="en-US" sz="2200" u="none">
                <a:solidFill>
                  <a:schemeClr val="dk1"/>
                </a:solidFill>
                <a:latin typeface="Courier New"/>
                <a:ea typeface="Courier New"/>
                <a:cs typeface="Courier New"/>
                <a:sym typeface="Courier New"/>
              </a:rPr>
              <a:t>Manager</a:t>
            </a:r>
            <a:r>
              <a:rPr b="0" i="0" lang="en-US" sz="2200" u="none">
                <a:solidFill>
                  <a:schemeClr val="dk1"/>
                </a:solidFill>
                <a:latin typeface="Arial"/>
                <a:ea typeface="Arial"/>
                <a:cs typeface="Arial"/>
                <a:sym typeface="Arial"/>
              </a:rPr>
              <a:t>.</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Arial"/>
              <a:ea typeface="Arial"/>
              <a:cs typeface="Arial"/>
              <a:sym typeface="Arial"/>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package com.example.domain;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Manager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private int empId;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private String name;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private String ssn;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private double salary;</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private String deptName;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Manager ()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access and mutator methods...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548" name="Google Shape;548;p6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Creating Subclasses</a:t>
            </a:r>
            <a:endParaRPr/>
          </a:p>
        </p:txBody>
      </p:sp>
      <p:sp>
        <p:nvSpPr>
          <p:cNvPr id="549" name="Google Shape;549;p63"/>
          <p:cNvSpPr txBox="1"/>
          <p:nvPr/>
        </p:nvSpPr>
        <p:spPr>
          <a:xfrm rot="-479851">
            <a:off x="4191049" y="3265548"/>
            <a:ext cx="3171849" cy="6461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wait a minute... </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this code looks very familiar....</a:t>
            </a:r>
            <a:endParaRPr/>
          </a:p>
        </p:txBody>
      </p:sp>
      <p:sp>
        <p:nvSpPr>
          <p:cNvPr id="550" name="Google Shape;550;p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0" name="Shape 4940"/>
        <p:cNvGrpSpPr/>
        <p:nvPr/>
      </p:nvGrpSpPr>
      <p:grpSpPr>
        <a:xfrm>
          <a:off x="0" y="0"/>
          <a:ext cx="0" cy="0"/>
          <a:chOff x="0" y="0"/>
          <a:chExt cx="0" cy="0"/>
        </a:xfrm>
      </p:grpSpPr>
      <p:sp>
        <p:nvSpPr>
          <p:cNvPr id="4941" name="Google Shape;4941;p495"/>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42" name="Google Shape;4942;p49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943" name="Google Shape;4943;p495"/>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944" name="Google Shape;4944;p495"/>
          <p:cNvSpPr txBox="1"/>
          <p:nvPr/>
        </p:nvSpPr>
        <p:spPr>
          <a:xfrm>
            <a:off x="2209800" y="5334000"/>
            <a:ext cx="3555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a:t>
            </a:r>
            <a:endParaRPr/>
          </a:p>
        </p:txBody>
      </p:sp>
      <p:sp>
        <p:nvSpPr>
          <p:cNvPr id="4945" name="Google Shape;4945;p495"/>
          <p:cNvSpPr txBox="1"/>
          <p:nvPr/>
        </p:nvSpPr>
        <p:spPr>
          <a:xfrm>
            <a:off x="3530600" y="5334000"/>
            <a:ext cx="3555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a:t>
            </a:r>
            <a:endParaRPr/>
          </a:p>
        </p:txBody>
      </p:sp>
      <p:sp>
        <p:nvSpPr>
          <p:cNvPr id="4946" name="Google Shape;4946;p495"/>
          <p:cNvSpPr txBox="1"/>
          <p:nvPr/>
        </p:nvSpPr>
        <p:spPr>
          <a:xfrm>
            <a:off x="4876800" y="5334000"/>
            <a:ext cx="5049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11</a:t>
            </a:r>
            <a:endParaRPr/>
          </a:p>
        </p:txBody>
      </p:sp>
      <p:sp>
        <p:nvSpPr>
          <p:cNvPr id="4947" name="Google Shape;4947;p495"/>
          <p:cNvSpPr txBox="1"/>
          <p:nvPr/>
        </p:nvSpPr>
        <p:spPr>
          <a:xfrm>
            <a:off x="6248400" y="5334000"/>
            <a:ext cx="10827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 + 8)</a:t>
            </a:r>
            <a:endParaRPr/>
          </a:p>
        </p:txBody>
      </p:sp>
      <p:sp>
        <p:nvSpPr>
          <p:cNvPr id="4948" name="Google Shape;4948;p495"/>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49" name="Google Shape;4949;p495"/>
          <p:cNvCxnSpPr/>
          <p:nvPr/>
        </p:nvCxnSpPr>
        <p:spPr>
          <a:xfrm>
            <a:off x="4572000" y="2819400"/>
            <a:ext cx="1562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50" name="Google Shape;4950;p495"/>
          <p:cNvCxnSpPr/>
          <p:nvPr/>
        </p:nvCxnSpPr>
        <p:spPr>
          <a:xfrm flipH="1">
            <a:off x="3086100" y="2819400"/>
            <a:ext cx="14859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51" name="Google Shape;4951;p495"/>
          <p:cNvSpPr/>
          <p:nvPr/>
        </p:nvSpPr>
        <p:spPr>
          <a:xfrm>
            <a:off x="2819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52" name="Google Shape;4952;p495"/>
          <p:cNvSpPr/>
          <p:nvPr/>
        </p:nvSpPr>
        <p:spPr>
          <a:xfrm>
            <a:off x="5867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53" name="Google Shape;4953;p495"/>
          <p:cNvCxnSpPr/>
          <p:nvPr/>
        </p:nvCxnSpPr>
        <p:spPr>
          <a:xfrm rot="5400000">
            <a:off x="2203500" y="4451400"/>
            <a:ext cx="1066800" cy="698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54" name="Google Shape;4954;p495"/>
          <p:cNvCxnSpPr/>
          <p:nvPr/>
        </p:nvCxnSpPr>
        <p:spPr>
          <a:xfrm flipH="1" rot="-5400000">
            <a:off x="2863800" y="4489500"/>
            <a:ext cx="1066800" cy="6222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55" name="Google Shape;4955;p495"/>
          <p:cNvCxnSpPr/>
          <p:nvPr/>
        </p:nvCxnSpPr>
        <p:spPr>
          <a:xfrm rot="5400000">
            <a:off x="5098200" y="4298100"/>
            <a:ext cx="1066800" cy="10050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56" name="Google Shape;4956;p495"/>
          <p:cNvCxnSpPr/>
          <p:nvPr/>
        </p:nvCxnSpPr>
        <p:spPr>
          <a:xfrm flipH="1" rot="-5400000">
            <a:off x="5928450" y="4472850"/>
            <a:ext cx="1066800" cy="6555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57" name="Google Shape;4957;p49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2" name="Shape 4962"/>
        <p:cNvGrpSpPr/>
        <p:nvPr/>
      </p:nvGrpSpPr>
      <p:grpSpPr>
        <a:xfrm>
          <a:off x="0" y="0"/>
          <a:ext cx="0" cy="0"/>
          <a:chOff x="0" y="0"/>
          <a:chExt cx="0" cy="0"/>
        </a:xfrm>
      </p:grpSpPr>
      <p:sp>
        <p:nvSpPr>
          <p:cNvPr id="4963" name="Google Shape;4963;p496"/>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64" name="Google Shape;4964;p49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965" name="Google Shape;4965;p496"/>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966" name="Google Shape;4966;p496"/>
          <p:cNvSpPr txBox="1"/>
          <p:nvPr/>
        </p:nvSpPr>
        <p:spPr>
          <a:xfrm>
            <a:off x="2819400" y="3733800"/>
            <a:ext cx="5271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10</a:t>
            </a:r>
            <a:endParaRPr/>
          </a:p>
        </p:txBody>
      </p:sp>
      <p:sp>
        <p:nvSpPr>
          <p:cNvPr id="4967" name="Google Shape;4967;p496"/>
          <p:cNvSpPr txBox="1"/>
          <p:nvPr/>
        </p:nvSpPr>
        <p:spPr>
          <a:xfrm>
            <a:off x="4876800" y="5334000"/>
            <a:ext cx="5049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11</a:t>
            </a:r>
            <a:endParaRPr/>
          </a:p>
        </p:txBody>
      </p:sp>
      <p:sp>
        <p:nvSpPr>
          <p:cNvPr id="4968" name="Google Shape;4968;p496"/>
          <p:cNvSpPr txBox="1"/>
          <p:nvPr/>
        </p:nvSpPr>
        <p:spPr>
          <a:xfrm>
            <a:off x="6248400" y="5334000"/>
            <a:ext cx="1082700" cy="462000"/>
          </a:xfrm>
          <a:prstGeom prst="rect">
            <a:avLst/>
          </a:prstGeom>
          <a:solidFill>
            <a:schemeClr val="accen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(7 + 8)</a:t>
            </a:r>
            <a:endParaRPr/>
          </a:p>
        </p:txBody>
      </p:sp>
      <p:sp>
        <p:nvSpPr>
          <p:cNvPr id="4969" name="Google Shape;4969;p496"/>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70" name="Google Shape;4970;p496"/>
          <p:cNvCxnSpPr/>
          <p:nvPr/>
        </p:nvCxnSpPr>
        <p:spPr>
          <a:xfrm>
            <a:off x="4572000" y="2819400"/>
            <a:ext cx="1562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71" name="Google Shape;4971;p496"/>
          <p:cNvCxnSpPr/>
          <p:nvPr/>
        </p:nvCxnSpPr>
        <p:spPr>
          <a:xfrm flipH="1">
            <a:off x="3082800" y="2819399"/>
            <a:ext cx="14892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72" name="Google Shape;4972;p496"/>
          <p:cNvSpPr/>
          <p:nvPr/>
        </p:nvSpPr>
        <p:spPr>
          <a:xfrm>
            <a:off x="5867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73" name="Google Shape;4973;p496"/>
          <p:cNvCxnSpPr/>
          <p:nvPr/>
        </p:nvCxnSpPr>
        <p:spPr>
          <a:xfrm rot="5400000">
            <a:off x="5098200" y="4298100"/>
            <a:ext cx="1066800" cy="10050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74" name="Google Shape;4974;p496"/>
          <p:cNvCxnSpPr/>
          <p:nvPr/>
        </p:nvCxnSpPr>
        <p:spPr>
          <a:xfrm flipH="1" rot="-5400000">
            <a:off x="5928450" y="4472850"/>
            <a:ext cx="1066800" cy="6555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75" name="Google Shape;4975;p49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0" name="Shape 4980"/>
        <p:cNvGrpSpPr/>
        <p:nvPr/>
      </p:nvGrpSpPr>
      <p:grpSpPr>
        <a:xfrm>
          <a:off x="0" y="0"/>
          <a:ext cx="0" cy="0"/>
          <a:chOff x="0" y="0"/>
          <a:chExt cx="0" cy="0"/>
        </a:xfrm>
      </p:grpSpPr>
      <p:sp>
        <p:nvSpPr>
          <p:cNvPr id="4981" name="Google Shape;4981;p497"/>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82" name="Google Shape;4982;p49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4983" name="Google Shape;4983;p497"/>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4984" name="Google Shape;4984;p497"/>
          <p:cNvSpPr txBox="1"/>
          <p:nvPr/>
        </p:nvSpPr>
        <p:spPr>
          <a:xfrm>
            <a:off x="2819400" y="3733800"/>
            <a:ext cx="5271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10</a:t>
            </a:r>
            <a:endParaRPr/>
          </a:p>
        </p:txBody>
      </p:sp>
      <p:sp>
        <p:nvSpPr>
          <p:cNvPr id="4985" name="Google Shape;4985;p497"/>
          <p:cNvSpPr txBox="1"/>
          <p:nvPr/>
        </p:nvSpPr>
        <p:spPr>
          <a:xfrm>
            <a:off x="4876800" y="5334000"/>
            <a:ext cx="5049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11</a:t>
            </a:r>
            <a:endParaRPr/>
          </a:p>
        </p:txBody>
      </p:sp>
      <p:sp>
        <p:nvSpPr>
          <p:cNvPr id="4986" name="Google Shape;4986;p497"/>
          <p:cNvSpPr txBox="1"/>
          <p:nvPr/>
        </p:nvSpPr>
        <p:spPr>
          <a:xfrm>
            <a:off x="6248400" y="5334000"/>
            <a:ext cx="5271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15</a:t>
            </a:r>
            <a:endParaRPr/>
          </a:p>
        </p:txBody>
      </p:sp>
      <p:sp>
        <p:nvSpPr>
          <p:cNvPr id="4987" name="Google Shape;4987;p497"/>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88" name="Google Shape;4988;p497"/>
          <p:cNvCxnSpPr/>
          <p:nvPr/>
        </p:nvCxnSpPr>
        <p:spPr>
          <a:xfrm>
            <a:off x="4572000" y="2819400"/>
            <a:ext cx="11811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89" name="Google Shape;4989;p497"/>
          <p:cNvCxnSpPr/>
          <p:nvPr/>
        </p:nvCxnSpPr>
        <p:spPr>
          <a:xfrm flipH="1">
            <a:off x="3082800" y="2819399"/>
            <a:ext cx="14892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90" name="Google Shape;4990;p497"/>
          <p:cNvSpPr/>
          <p:nvPr/>
        </p:nvSpPr>
        <p:spPr>
          <a:xfrm>
            <a:off x="5486400" y="37338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91" name="Google Shape;4991;p497"/>
          <p:cNvCxnSpPr/>
          <p:nvPr/>
        </p:nvCxnSpPr>
        <p:spPr>
          <a:xfrm rot="5400000">
            <a:off x="4907700" y="4488600"/>
            <a:ext cx="1066800" cy="6240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4992" name="Google Shape;4992;p497"/>
          <p:cNvCxnSpPr/>
          <p:nvPr/>
        </p:nvCxnSpPr>
        <p:spPr>
          <a:xfrm flipH="1" rot="-5400000">
            <a:off x="5599050" y="4421250"/>
            <a:ext cx="1066800" cy="7587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4993" name="Google Shape;4993;p49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8" name="Shape 4998"/>
        <p:cNvGrpSpPr/>
        <p:nvPr/>
      </p:nvGrpSpPr>
      <p:grpSpPr>
        <a:xfrm>
          <a:off x="0" y="0"/>
          <a:ext cx="0" cy="0"/>
          <a:chOff x="0" y="0"/>
          <a:chExt cx="0" cy="0"/>
        </a:xfrm>
      </p:grpSpPr>
      <p:sp>
        <p:nvSpPr>
          <p:cNvPr id="4999" name="Google Shape;4999;p498"/>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00" name="Google Shape;5000;p49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5001" name="Google Shape;5001;p498"/>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5002" name="Google Shape;5002;p498"/>
          <p:cNvSpPr txBox="1"/>
          <p:nvPr/>
        </p:nvSpPr>
        <p:spPr>
          <a:xfrm>
            <a:off x="2819400" y="3733800"/>
            <a:ext cx="5271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10</a:t>
            </a:r>
            <a:endParaRPr/>
          </a:p>
        </p:txBody>
      </p:sp>
      <p:sp>
        <p:nvSpPr>
          <p:cNvPr id="5003" name="Google Shape;5003;p498"/>
          <p:cNvSpPr txBox="1"/>
          <p:nvPr/>
        </p:nvSpPr>
        <p:spPr>
          <a:xfrm>
            <a:off x="5791200" y="3733800"/>
            <a:ext cx="5271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26</a:t>
            </a:r>
            <a:endParaRPr/>
          </a:p>
        </p:txBody>
      </p:sp>
      <p:sp>
        <p:nvSpPr>
          <p:cNvPr id="5004" name="Google Shape;5004;p498"/>
          <p:cNvSpPr/>
          <p:nvPr/>
        </p:nvSpPr>
        <p:spPr>
          <a:xfrm>
            <a:off x="4305300" y="2286000"/>
            <a:ext cx="533400" cy="5334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005" name="Google Shape;5005;p498"/>
          <p:cNvCxnSpPr/>
          <p:nvPr/>
        </p:nvCxnSpPr>
        <p:spPr>
          <a:xfrm>
            <a:off x="4572000" y="2819399"/>
            <a:ext cx="14826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5006" name="Google Shape;5006;p498"/>
          <p:cNvCxnSpPr/>
          <p:nvPr/>
        </p:nvCxnSpPr>
        <p:spPr>
          <a:xfrm flipH="1">
            <a:off x="3082800" y="2819399"/>
            <a:ext cx="1489200" cy="914400"/>
          </a:xfrm>
          <a:prstGeom prst="bentConnector3">
            <a:avLst>
              <a:gd fmla="val 50000" name="adj1"/>
            </a:avLst>
          </a:prstGeom>
          <a:noFill/>
          <a:ln cap="flat" cmpd="sng" w="28575">
            <a:solidFill>
              <a:schemeClr val="dk1"/>
            </a:solidFill>
            <a:prstDash val="solid"/>
            <a:round/>
            <a:headEnd len="med" w="med" type="none"/>
            <a:tailEnd len="med" w="med" type="stealth"/>
          </a:ln>
        </p:spPr>
      </p:cxnSp>
      <p:sp>
        <p:nvSpPr>
          <p:cNvPr id="5007" name="Google Shape;5007;p49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2" name="Shape 5012"/>
        <p:cNvGrpSpPr/>
        <p:nvPr/>
      </p:nvGrpSpPr>
      <p:grpSpPr>
        <a:xfrm>
          <a:off x="0" y="0"/>
          <a:ext cx="0" cy="0"/>
          <a:chOff x="0" y="0"/>
          <a:chExt cx="0" cy="0"/>
        </a:xfrm>
      </p:grpSpPr>
      <p:sp>
        <p:nvSpPr>
          <p:cNvPr id="5013" name="Google Shape;5013;p499"/>
          <p:cNvSpPr txBox="1"/>
          <p:nvPr/>
        </p:nvSpPr>
        <p:spPr>
          <a:xfrm>
            <a:off x="609600" y="137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14" name="Google Shape;5014;p49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Illustrating Parallel Execution</a:t>
            </a:r>
            <a:endParaRPr/>
          </a:p>
        </p:txBody>
      </p:sp>
      <p:sp>
        <p:nvSpPr>
          <p:cNvPr id="5015" name="Google Shape;5015;p499"/>
          <p:cNvSpPr txBox="1"/>
          <p:nvPr>
            <p:ph idx="1" type="body"/>
          </p:nvPr>
        </p:nvSpPr>
        <p:spPr>
          <a:xfrm>
            <a:off x="609600" y="1447800"/>
            <a:ext cx="7918500" cy="566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int r2 = IntStream.rangeClosed(1, 8).</a:t>
            </a:r>
            <a:r>
              <a:rPr b="1" i="0" lang="en-US" sz="1600" u="none" cap="none" strike="noStrike">
                <a:solidFill>
                  <a:schemeClr val="dk1"/>
                </a:solidFill>
                <a:latin typeface="Courier New"/>
                <a:ea typeface="Courier New"/>
                <a:cs typeface="Courier New"/>
                <a:sym typeface="Courier New"/>
              </a:rPr>
              <a:t>parallel()</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.reduce(0, (sum, element) -&gt; sum + element);</a:t>
            </a:r>
            <a:endParaRPr/>
          </a:p>
        </p:txBody>
      </p:sp>
      <p:sp>
        <p:nvSpPr>
          <p:cNvPr id="5016" name="Google Shape;5016;p499"/>
          <p:cNvSpPr txBox="1"/>
          <p:nvPr/>
        </p:nvSpPr>
        <p:spPr>
          <a:xfrm>
            <a:off x="4267200" y="2286000"/>
            <a:ext cx="527100" cy="46200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36</a:t>
            </a:r>
            <a:endParaRPr/>
          </a:p>
        </p:txBody>
      </p:sp>
      <p:sp>
        <p:nvSpPr>
          <p:cNvPr id="5017" name="Google Shape;5017;p49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2" name="Shape 5022"/>
        <p:cNvGrpSpPr/>
        <p:nvPr/>
      </p:nvGrpSpPr>
      <p:grpSpPr>
        <a:xfrm>
          <a:off x="0" y="0"/>
          <a:ext cx="0" cy="0"/>
          <a:chOff x="0" y="0"/>
          <a:chExt cx="0" cy="0"/>
        </a:xfrm>
      </p:grpSpPr>
      <p:sp>
        <p:nvSpPr>
          <p:cNvPr id="5023" name="Google Shape;5023;p50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Performance</a:t>
            </a:r>
            <a:endParaRPr/>
          </a:p>
        </p:txBody>
      </p:sp>
      <p:sp>
        <p:nvSpPr>
          <p:cNvPr id="5024" name="Google Shape;5024;p500"/>
          <p:cNvSpPr txBox="1"/>
          <p:nvPr>
            <p:ph idx="1" type="body"/>
          </p:nvPr>
        </p:nvSpPr>
        <p:spPr>
          <a:xfrm>
            <a:off x="609600" y="1447800"/>
            <a:ext cx="7918500" cy="4070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Do not assume parallel is always faster.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Parallel not always the right solution.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Sometimes parallel is slower than sequential.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Qualitative considerations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Does the stream source decompose well?</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Do terminal operations have a cheap or expensive merge operation?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What are stream characteristics?</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Filters change size for example.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Primitive streams provided for performance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Boxing/Unboxing negatively impacts performance.</a:t>
            </a:r>
            <a:endParaRPr/>
          </a:p>
        </p:txBody>
      </p:sp>
      <p:sp>
        <p:nvSpPr>
          <p:cNvPr id="5025" name="Google Shape;5025;p50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0" name="Shape 5030"/>
        <p:cNvGrpSpPr/>
        <p:nvPr/>
      </p:nvGrpSpPr>
      <p:grpSpPr>
        <a:xfrm>
          <a:off x="0" y="0"/>
          <a:ext cx="0" cy="0"/>
          <a:chOff x="0" y="0"/>
          <a:chExt cx="0" cy="0"/>
        </a:xfrm>
      </p:grpSpPr>
      <p:sp>
        <p:nvSpPr>
          <p:cNvPr id="5031" name="Google Shape;5031;p50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Simple Performance Model</a:t>
            </a:r>
            <a:endParaRPr/>
          </a:p>
        </p:txBody>
      </p:sp>
      <p:sp>
        <p:nvSpPr>
          <p:cNvPr id="5032" name="Google Shape;5032;p501"/>
          <p:cNvSpPr txBox="1"/>
          <p:nvPr>
            <p:ph idx="1" type="body"/>
          </p:nvPr>
        </p:nvSpPr>
        <p:spPr>
          <a:xfrm>
            <a:off x="609600" y="1447800"/>
            <a:ext cx="7918500" cy="4795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N = Size of the source data set</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Q = Cost per element through the pipeline</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N * Q ~= Cost of the pipeline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Larger N*Q -&gt; Higher change of good parallel performance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Easier to know N than Q</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reason qualitatively about Q</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Simple pipeline example</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N &gt; 10K. Q=1</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Reduction using sum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Complex pipelines might</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Contain filters </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Contain limit operation</a:t>
            </a:r>
            <a:endParaRPr/>
          </a:p>
          <a:p>
            <a:pPr indent="-231775" lvl="3" marL="1366837" marR="0" rtl="0" algn="l">
              <a:lnSpc>
                <a:spcPct val="100000"/>
              </a:lnSpc>
              <a:spcBef>
                <a:spcPts val="360"/>
              </a:spcBef>
              <a:spcAft>
                <a:spcPts val="0"/>
              </a:spcAft>
              <a:buClr>
                <a:schemeClr val="accent2"/>
              </a:buClr>
              <a:buSzPts val="810"/>
              <a:buFont typeface="Arial"/>
              <a:buChar char="—"/>
            </a:pPr>
            <a:r>
              <a:rPr b="0" i="0" lang="en-US" sz="1800" u="none" cap="none" strike="noStrike">
                <a:solidFill>
                  <a:schemeClr val="dk1"/>
                </a:solidFill>
                <a:latin typeface="Arial"/>
                <a:ea typeface="Arial"/>
                <a:cs typeface="Arial"/>
                <a:sym typeface="Arial"/>
              </a:rPr>
              <a:t>Complex reduction using </a:t>
            </a:r>
            <a:r>
              <a:rPr b="0" i="0" lang="en-US" sz="1800" u="none" cap="none" strike="noStrike">
                <a:solidFill>
                  <a:schemeClr val="dk1"/>
                </a:solidFill>
                <a:latin typeface="Courier New"/>
                <a:ea typeface="Courier New"/>
                <a:cs typeface="Courier New"/>
                <a:sym typeface="Courier New"/>
              </a:rPr>
              <a:t>groupingBy()</a:t>
            </a:r>
            <a:endParaRPr/>
          </a:p>
        </p:txBody>
      </p:sp>
      <p:sp>
        <p:nvSpPr>
          <p:cNvPr id="5033" name="Google Shape;5033;p50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8" name="Shape 5038"/>
        <p:cNvGrpSpPr/>
        <p:nvPr/>
      </p:nvGrpSpPr>
      <p:grpSpPr>
        <a:xfrm>
          <a:off x="0" y="0"/>
          <a:ext cx="0" cy="0"/>
          <a:chOff x="0" y="0"/>
          <a:chExt cx="0" cy="0"/>
        </a:xfrm>
      </p:grpSpPr>
      <p:sp>
        <p:nvSpPr>
          <p:cNvPr id="5039" name="Google Shape;5039;p50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5040" name="Google Shape;5040;p502"/>
          <p:cNvSpPr txBox="1"/>
          <p:nvPr>
            <p:ph idx="1" type="body"/>
          </p:nvPr>
        </p:nvSpPr>
        <p:spPr>
          <a:xfrm>
            <a:off x="609600" y="1447800"/>
            <a:ext cx="7918500" cy="469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Review the key characteristics of streams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Contrast old style loop operations with streams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how to make a stream pipeline execute in parallel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List the key assumptions needed to use a parallel pipeline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reduction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why reduction requires an associative function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Calculate a value using reduce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process for decomposing and then merging work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List the key performance considerations for parallel streams</a:t>
            </a:r>
            <a:endParaRPr/>
          </a:p>
        </p:txBody>
      </p:sp>
      <p:sp>
        <p:nvSpPr>
          <p:cNvPr id="5041" name="Google Shape;5041;p50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6" name="Shape 5046"/>
        <p:cNvGrpSpPr/>
        <p:nvPr/>
      </p:nvGrpSpPr>
      <p:grpSpPr>
        <a:xfrm>
          <a:off x="0" y="0"/>
          <a:ext cx="0" cy="0"/>
          <a:chOff x="0" y="0"/>
          <a:chExt cx="0" cy="0"/>
        </a:xfrm>
      </p:grpSpPr>
      <p:sp>
        <p:nvSpPr>
          <p:cNvPr id="5047" name="Google Shape;5047;p50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Practice</a:t>
            </a:r>
            <a:endParaRPr/>
          </a:p>
        </p:txBody>
      </p:sp>
      <p:sp>
        <p:nvSpPr>
          <p:cNvPr id="5048" name="Google Shape;5048;p503"/>
          <p:cNvSpPr txBox="1"/>
          <p:nvPr>
            <p:ph idx="1" type="body"/>
          </p:nvPr>
        </p:nvSpPr>
        <p:spPr>
          <a:xfrm>
            <a:off x="609600" y="1447800"/>
            <a:ext cx="7918500" cy="1854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17-1: Calculate Total Sales Without a Pipeline</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17-2: Calculate Sales Totals Using Parallel Streams</a:t>
            </a:r>
            <a:endParaRPr/>
          </a:p>
          <a:p>
            <a:pPr indent="-460375" lvl="1" marL="574675" marR="0" rtl="0" algn="l">
              <a:lnSpc>
                <a:spcPct val="100000"/>
              </a:lnSpc>
              <a:spcBef>
                <a:spcPts val="440"/>
              </a:spcBef>
              <a:spcAft>
                <a:spcPts val="0"/>
              </a:spcAft>
              <a:buClr>
                <a:srgbClr val="FF0000"/>
              </a:buClr>
              <a:buSzPts val="2200"/>
              <a:buFont typeface="Arial"/>
              <a:buChar char="•"/>
            </a:pPr>
            <a:r>
              <a:rPr lang="en-US"/>
              <a:t>Lab </a:t>
            </a:r>
            <a:r>
              <a:rPr b="0" i="0" lang="en-US" sz="2200" u="none" cap="none" strike="noStrike">
                <a:solidFill>
                  <a:schemeClr val="dk1"/>
                </a:solidFill>
                <a:latin typeface="Arial"/>
                <a:ea typeface="Arial"/>
                <a:cs typeface="Arial"/>
                <a:sym typeface="Arial"/>
              </a:rPr>
              <a:t>17-3: Calculate Sales Totals Using Parallel Streams and Reduce</a:t>
            </a:r>
            <a:endParaRPr/>
          </a:p>
        </p:txBody>
      </p:sp>
      <p:sp>
        <p:nvSpPr>
          <p:cNvPr id="5049" name="Google Shape;5049;p50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3" name="Shape 5053"/>
        <p:cNvGrpSpPr/>
        <p:nvPr/>
      </p:nvGrpSpPr>
      <p:grpSpPr>
        <a:xfrm>
          <a:off x="0" y="0"/>
          <a:ext cx="0" cy="0"/>
          <a:chOff x="0" y="0"/>
          <a:chExt cx="0" cy="0"/>
        </a:xfrm>
      </p:grpSpPr>
      <p:sp>
        <p:nvSpPr>
          <p:cNvPr id="5054" name="Google Shape;5054;p504"/>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Building Database Applications with JDBC</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4"/>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an object-oriented language like Java, subclassing is used to define a new class in terms of an existing one.</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Shadows Into Light"/>
              <a:ea typeface="Shadows Into Light"/>
              <a:cs typeface="Shadows Into Light"/>
              <a:sym typeface="Shadows Into Light"/>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557" name="Google Shape;557;p6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Subclassing</a:t>
            </a:r>
            <a:endParaRPr/>
          </a:p>
        </p:txBody>
      </p:sp>
      <p:sp>
        <p:nvSpPr>
          <p:cNvPr id="558" name="Google Shape;558;p64"/>
          <p:cNvSpPr txBox="1"/>
          <p:nvPr/>
        </p:nvSpPr>
        <p:spPr>
          <a:xfrm>
            <a:off x="5638800" y="2590800"/>
            <a:ext cx="2438400" cy="9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superclass: </a:t>
            </a:r>
            <a:r>
              <a:rPr b="0" i="0" lang="en-US" sz="1800" u="none">
                <a:solidFill>
                  <a:srgbClr val="0000FF"/>
                </a:solidFill>
                <a:latin typeface="Courier New"/>
                <a:ea typeface="Courier New"/>
                <a:cs typeface="Courier New"/>
                <a:sym typeface="Courier New"/>
              </a:rPr>
              <a:t>Employee</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("parent" class)</a:t>
            </a:r>
            <a:endParaRPr/>
          </a:p>
        </p:txBody>
      </p:sp>
      <p:sp>
        <p:nvSpPr>
          <p:cNvPr id="559" name="Google Shape;559;p64"/>
          <p:cNvSpPr txBox="1"/>
          <p:nvPr/>
        </p:nvSpPr>
        <p:spPr>
          <a:xfrm>
            <a:off x="5638800" y="4419600"/>
            <a:ext cx="19812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subclass: </a:t>
            </a:r>
            <a:r>
              <a:rPr b="0" i="0" lang="en-US" sz="1800" u="none">
                <a:solidFill>
                  <a:srgbClr val="0000FF"/>
                </a:solidFill>
                <a:latin typeface="Courier New"/>
                <a:ea typeface="Courier New"/>
                <a:cs typeface="Courier New"/>
                <a:sym typeface="Courier New"/>
              </a:rPr>
              <a:t>Manager</a:t>
            </a:r>
            <a:r>
              <a:rPr b="0" i="0" lang="en-US" sz="1800" u="none">
                <a:solidFill>
                  <a:srgbClr val="0000FF"/>
                </a:solidFill>
                <a:latin typeface="Shadows Into Light"/>
                <a:ea typeface="Shadows Into Light"/>
                <a:cs typeface="Shadows Into Light"/>
                <a:sym typeface="Shadows Into Light"/>
              </a:rPr>
              <a:t>,</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is an </a:t>
            </a:r>
            <a:r>
              <a:rPr b="0" i="0" lang="en-US" sz="1800" u="none">
                <a:solidFill>
                  <a:srgbClr val="0000FF"/>
                </a:solidFill>
                <a:latin typeface="Courier New"/>
                <a:ea typeface="Courier New"/>
                <a:cs typeface="Courier New"/>
                <a:sym typeface="Courier New"/>
              </a:rPr>
              <a:t>Employee</a:t>
            </a:r>
            <a:endParaRPr/>
          </a:p>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("child" class)</a:t>
            </a:r>
            <a:endParaRPr/>
          </a:p>
        </p:txBody>
      </p:sp>
      <p:pic>
        <p:nvPicPr>
          <p:cNvPr descr="cnt205401.gif" id="560" name="Google Shape;560;p64"/>
          <p:cNvPicPr preferRelativeResize="0"/>
          <p:nvPr/>
        </p:nvPicPr>
        <p:blipFill rotWithShape="1">
          <a:blip r:embed="rId3">
            <a:alphaModFix/>
          </a:blip>
          <a:srcRect b="0" l="0" r="0" t="0"/>
          <a:stretch/>
        </p:blipFill>
        <p:spPr>
          <a:xfrm>
            <a:off x="3730625" y="2511425"/>
            <a:ext cx="695325" cy="1639887"/>
          </a:xfrm>
          <a:prstGeom prst="rect">
            <a:avLst/>
          </a:prstGeom>
          <a:noFill/>
          <a:ln>
            <a:noFill/>
          </a:ln>
        </p:spPr>
      </p:pic>
      <p:pic>
        <p:nvPicPr>
          <p:cNvPr descr="cnt205405.gif" id="561" name="Google Shape;561;p64"/>
          <p:cNvPicPr preferRelativeResize="0"/>
          <p:nvPr/>
        </p:nvPicPr>
        <p:blipFill rotWithShape="1">
          <a:blip r:embed="rId4">
            <a:alphaModFix/>
          </a:blip>
          <a:srcRect b="0" l="0" r="0" t="0"/>
          <a:stretch/>
        </p:blipFill>
        <p:spPr>
          <a:xfrm>
            <a:off x="3733800" y="4495800"/>
            <a:ext cx="685800" cy="1630362"/>
          </a:xfrm>
          <a:prstGeom prst="rect">
            <a:avLst/>
          </a:prstGeom>
          <a:noFill/>
          <a:ln>
            <a:noFill/>
          </a:ln>
        </p:spPr>
      </p:pic>
      <p:sp>
        <p:nvSpPr>
          <p:cNvPr id="562" name="Google Shape;562;p64"/>
          <p:cNvSpPr txBox="1"/>
          <p:nvPr/>
        </p:nvSpPr>
        <p:spPr>
          <a:xfrm>
            <a:off x="2286000" y="3059112"/>
            <a:ext cx="1219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Employee</a:t>
            </a:r>
            <a:endParaRPr/>
          </a:p>
        </p:txBody>
      </p:sp>
      <p:sp>
        <p:nvSpPr>
          <p:cNvPr id="563" name="Google Shape;563;p64"/>
          <p:cNvSpPr txBox="1"/>
          <p:nvPr/>
        </p:nvSpPr>
        <p:spPr>
          <a:xfrm>
            <a:off x="2286000" y="5105400"/>
            <a:ext cx="1219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Manager</a:t>
            </a:r>
            <a:endParaRPr/>
          </a:p>
        </p:txBody>
      </p:sp>
      <p:cxnSp>
        <p:nvCxnSpPr>
          <p:cNvPr id="564" name="Google Shape;564;p64"/>
          <p:cNvCxnSpPr/>
          <p:nvPr/>
        </p:nvCxnSpPr>
        <p:spPr>
          <a:xfrm rot="10800000">
            <a:off x="2895600" y="3429000"/>
            <a:ext cx="0" cy="1676400"/>
          </a:xfrm>
          <a:prstGeom prst="straightConnector1">
            <a:avLst/>
          </a:prstGeom>
          <a:noFill/>
          <a:ln cap="flat" cmpd="sng" w="28575">
            <a:solidFill>
              <a:schemeClr val="dk1"/>
            </a:solidFill>
            <a:prstDash val="solid"/>
            <a:miter lim="800000"/>
            <a:headEnd len="med" w="med" type="none"/>
            <a:tailEnd len="med" w="med" type="triangle"/>
          </a:ln>
        </p:spPr>
      </p:cxnSp>
      <p:sp>
        <p:nvSpPr>
          <p:cNvPr id="565" name="Google Shape;565;p6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9" name="Shape 5059"/>
        <p:cNvGrpSpPr/>
        <p:nvPr/>
      </p:nvGrpSpPr>
      <p:grpSpPr>
        <a:xfrm>
          <a:off x="0" y="0"/>
          <a:ext cx="0" cy="0"/>
          <a:chOff x="0" y="0"/>
          <a:chExt cx="0" cy="0"/>
        </a:xfrm>
      </p:grpSpPr>
      <p:pic>
        <p:nvPicPr>
          <p:cNvPr descr="Duke-with-Dart.gif" id="5060" name="Google Shape;5060;p505"/>
          <p:cNvPicPr preferRelativeResize="0"/>
          <p:nvPr/>
        </p:nvPicPr>
        <p:blipFill rotWithShape="1">
          <a:blip r:embed="rId3">
            <a:alphaModFix/>
          </a:blip>
          <a:srcRect b="0" l="0" r="0" t="0"/>
          <a:stretch/>
        </p:blipFill>
        <p:spPr>
          <a:xfrm>
            <a:off x="4876800" y="4719637"/>
            <a:ext cx="3829050" cy="1355725"/>
          </a:xfrm>
          <a:prstGeom prst="rect">
            <a:avLst/>
          </a:prstGeom>
          <a:noFill/>
          <a:ln>
            <a:noFill/>
          </a:ln>
        </p:spPr>
      </p:pic>
      <p:sp>
        <p:nvSpPr>
          <p:cNvPr id="5061" name="Google Shape;5061;p50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5062" name="Google Shape;5062;p505"/>
          <p:cNvSpPr txBox="1"/>
          <p:nvPr>
            <p:ph idx="1" type="body"/>
          </p:nvPr>
        </p:nvSpPr>
        <p:spPr>
          <a:xfrm>
            <a:off x="609600" y="1219200"/>
            <a:ext cx="7918500" cy="2395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the layout of the JDBC API</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Connect to a database by using a JDBC driver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Submit queries and get results from the database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Specify JDBC driver information externally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Perform CRUD operations by using the JDBC API</a:t>
            </a:r>
            <a:endParaRPr/>
          </a:p>
        </p:txBody>
      </p:sp>
      <p:sp>
        <p:nvSpPr>
          <p:cNvPr id="5063" name="Google Shape;5063;p50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8" name="Shape 5068"/>
        <p:cNvGrpSpPr/>
        <p:nvPr/>
      </p:nvGrpSpPr>
      <p:grpSpPr>
        <a:xfrm>
          <a:off x="0" y="0"/>
          <a:ext cx="0" cy="0"/>
          <a:chOff x="0" y="0"/>
          <a:chExt cx="0" cy="0"/>
        </a:xfrm>
      </p:grpSpPr>
      <p:sp>
        <p:nvSpPr>
          <p:cNvPr id="5069" name="Google Shape;5069;p506"/>
          <p:cNvSpPr txBox="1"/>
          <p:nvPr>
            <p:ph type="title"/>
          </p:nvPr>
        </p:nvSpPr>
        <p:spPr>
          <a:xfrm>
            <a:off x="609600" y="439737"/>
            <a:ext cx="7918500" cy="6270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the JDBC API</a:t>
            </a:r>
            <a:endParaRPr/>
          </a:p>
        </p:txBody>
      </p:sp>
      <p:sp>
        <p:nvSpPr>
          <p:cNvPr id="5070" name="Google Shape;5070;p506"/>
          <p:cNvSpPr/>
          <p:nvPr/>
        </p:nvSpPr>
        <p:spPr>
          <a:xfrm>
            <a:off x="571500" y="2057400"/>
            <a:ext cx="381000" cy="381000"/>
          </a:xfrm>
          <a:prstGeom prst="ellipse">
            <a:avLst/>
          </a:prstGeom>
          <a:solidFill>
            <a:srgbClr val="99CC00"/>
          </a:solidFill>
          <a:ln cap="flat" cmpd="sng" w="28575">
            <a:solidFill>
              <a:srgbClr val="000000"/>
            </a:solidFill>
            <a:prstDash val="solid"/>
            <a:miter lim="800000"/>
            <a:headEnd len="sm" w="sm" type="none"/>
            <a:tailEnd len="sm" w="sm" type="none"/>
          </a:ln>
        </p:spPr>
        <p:txBody>
          <a:bodyPr anchorCtr="0" anchor="ctr" bIns="46025" lIns="46025" spcFirstLastPara="1" rIns="46025" wrap="square" tIns="46025">
            <a:noAutofit/>
          </a:bodyPr>
          <a:lstStyle/>
          <a:p>
            <a:pPr indent="0" lvl="0" marL="0" marR="0" rtl="0" algn="ctr">
              <a:lnSpc>
                <a:spcPct val="95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a:t>
            </a:r>
            <a:endParaRPr/>
          </a:p>
        </p:txBody>
      </p:sp>
      <p:sp>
        <p:nvSpPr>
          <p:cNvPr id="5071" name="Google Shape;5071;p506"/>
          <p:cNvSpPr/>
          <p:nvPr/>
        </p:nvSpPr>
        <p:spPr>
          <a:xfrm>
            <a:off x="571500" y="3429000"/>
            <a:ext cx="381000" cy="381000"/>
          </a:xfrm>
          <a:prstGeom prst="ellipse">
            <a:avLst/>
          </a:prstGeom>
          <a:solidFill>
            <a:srgbClr val="99CC00"/>
          </a:solidFill>
          <a:ln cap="flat" cmpd="sng" w="28575">
            <a:solidFill>
              <a:srgbClr val="000000"/>
            </a:solidFill>
            <a:prstDash val="solid"/>
            <a:miter lim="800000"/>
            <a:headEnd len="sm" w="sm" type="none"/>
            <a:tailEnd len="sm" w="sm" type="none"/>
          </a:ln>
        </p:spPr>
        <p:txBody>
          <a:bodyPr anchorCtr="0" anchor="ctr" bIns="46025" lIns="46025" spcFirstLastPara="1" rIns="46025" wrap="square" tIns="46025">
            <a:noAutofit/>
          </a:bodyPr>
          <a:lstStyle/>
          <a:p>
            <a:pPr indent="0" lvl="0" marL="0" marR="0" rtl="0" algn="ctr">
              <a:lnSpc>
                <a:spcPct val="95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2</a:t>
            </a:r>
            <a:endParaRPr/>
          </a:p>
        </p:txBody>
      </p:sp>
      <p:sp>
        <p:nvSpPr>
          <p:cNvPr id="5072" name="Google Shape;5072;p506"/>
          <p:cNvSpPr txBox="1"/>
          <p:nvPr/>
        </p:nvSpPr>
        <p:spPr>
          <a:xfrm>
            <a:off x="1219200" y="5943600"/>
            <a:ext cx="36576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java.sql</a:t>
            </a:r>
            <a:r>
              <a:rPr b="0" i="0" lang="en-US" sz="1800" u="none" cap="none" strike="noStrike">
                <a:solidFill>
                  <a:schemeClr val="dk1"/>
                </a:solidFill>
                <a:latin typeface="Arial"/>
                <a:ea typeface="Arial"/>
                <a:cs typeface="Arial"/>
                <a:sym typeface="Arial"/>
              </a:rPr>
              <a:t> class and interfaces</a:t>
            </a:r>
            <a:endParaRPr/>
          </a:p>
        </p:txBody>
      </p:sp>
      <p:sp>
        <p:nvSpPr>
          <p:cNvPr id="5073" name="Google Shape;5073;p506"/>
          <p:cNvSpPr txBox="1"/>
          <p:nvPr/>
        </p:nvSpPr>
        <p:spPr>
          <a:xfrm>
            <a:off x="4876800" y="5943600"/>
            <a:ext cx="36576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Vendor-Specific JAR File </a:t>
            </a:r>
            <a:endParaRPr/>
          </a:p>
        </p:txBody>
      </p:sp>
      <p:sp>
        <p:nvSpPr>
          <p:cNvPr id="5074" name="Google Shape;5074;p506"/>
          <p:cNvSpPr txBox="1"/>
          <p:nvPr/>
        </p:nvSpPr>
        <p:spPr>
          <a:xfrm>
            <a:off x="1676400" y="1143000"/>
            <a:ext cx="22098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DriverManager</a:t>
            </a:r>
            <a:endParaRPr/>
          </a:p>
        </p:txBody>
      </p:sp>
      <p:sp>
        <p:nvSpPr>
          <p:cNvPr id="5075" name="Google Shape;5075;p506"/>
          <p:cNvSpPr txBox="1"/>
          <p:nvPr/>
        </p:nvSpPr>
        <p:spPr>
          <a:xfrm>
            <a:off x="1676400" y="2362200"/>
            <a:ext cx="22098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&lt;interface&gt;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Courier New"/>
                <a:ea typeface="Courier New"/>
                <a:cs typeface="Courier New"/>
                <a:sym typeface="Courier New"/>
              </a:rPr>
              <a:t>Connection</a:t>
            </a:r>
            <a:endParaRPr/>
          </a:p>
        </p:txBody>
      </p:sp>
      <p:sp>
        <p:nvSpPr>
          <p:cNvPr id="5076" name="Google Shape;5076;p506"/>
          <p:cNvSpPr txBox="1"/>
          <p:nvPr/>
        </p:nvSpPr>
        <p:spPr>
          <a:xfrm>
            <a:off x="1676400" y="3581400"/>
            <a:ext cx="22098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&lt;interface&gt;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Courier New"/>
                <a:ea typeface="Courier New"/>
                <a:cs typeface="Courier New"/>
                <a:sym typeface="Courier New"/>
              </a:rPr>
              <a:t>Statement</a:t>
            </a:r>
            <a:endParaRPr/>
          </a:p>
        </p:txBody>
      </p:sp>
      <p:sp>
        <p:nvSpPr>
          <p:cNvPr id="5077" name="Google Shape;5077;p506"/>
          <p:cNvSpPr txBox="1"/>
          <p:nvPr/>
        </p:nvSpPr>
        <p:spPr>
          <a:xfrm>
            <a:off x="1676400" y="4876800"/>
            <a:ext cx="22098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&lt;interface&gt;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Courier New"/>
                <a:ea typeface="Courier New"/>
                <a:cs typeface="Courier New"/>
                <a:sym typeface="Courier New"/>
              </a:rPr>
              <a:t>ResultSet</a:t>
            </a:r>
            <a:endParaRPr/>
          </a:p>
        </p:txBody>
      </p:sp>
      <p:sp>
        <p:nvSpPr>
          <p:cNvPr id="5078" name="Google Shape;5078;p506"/>
          <p:cNvSpPr txBox="1"/>
          <p:nvPr/>
        </p:nvSpPr>
        <p:spPr>
          <a:xfrm>
            <a:off x="5029200" y="3429000"/>
            <a:ext cx="23622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VendorStatement</a:t>
            </a:r>
            <a:endParaRPr/>
          </a:p>
        </p:txBody>
      </p:sp>
      <p:sp>
        <p:nvSpPr>
          <p:cNvPr id="5079" name="Google Shape;5079;p506"/>
          <p:cNvSpPr txBox="1"/>
          <p:nvPr/>
        </p:nvSpPr>
        <p:spPr>
          <a:xfrm>
            <a:off x="5029200" y="2209800"/>
            <a:ext cx="22098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Vendor</a:t>
            </a:r>
            <a:br>
              <a:rPr b="0" i="0" lang="en-US" sz="1800" u="none" cap="none" strike="noStrike">
                <a:solidFill>
                  <a:schemeClr val="dk1"/>
                </a:solidFill>
                <a:latin typeface="Courier New"/>
                <a:ea typeface="Courier New"/>
                <a:cs typeface="Courier New"/>
                <a:sym typeface="Courier New"/>
              </a:rPr>
            </a:br>
            <a:r>
              <a:rPr b="0" i="0" lang="en-US" sz="1800" u="none" cap="none" strike="noStrike">
                <a:solidFill>
                  <a:schemeClr val="dk1"/>
                </a:solidFill>
                <a:latin typeface="Courier New"/>
                <a:ea typeface="Courier New"/>
                <a:cs typeface="Courier New"/>
                <a:sym typeface="Courier New"/>
              </a:rPr>
              <a:t>Connection</a:t>
            </a:r>
            <a:endParaRPr/>
          </a:p>
        </p:txBody>
      </p:sp>
      <p:sp>
        <p:nvSpPr>
          <p:cNvPr id="5080" name="Google Shape;5080;p506"/>
          <p:cNvSpPr txBox="1"/>
          <p:nvPr/>
        </p:nvSpPr>
        <p:spPr>
          <a:xfrm>
            <a:off x="5029200" y="4724400"/>
            <a:ext cx="2286000" cy="6096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VendorResultSet</a:t>
            </a:r>
            <a:endParaRPr/>
          </a:p>
        </p:txBody>
      </p:sp>
      <p:cxnSp>
        <p:nvCxnSpPr>
          <p:cNvPr id="5081" name="Google Shape;5081;p506"/>
          <p:cNvCxnSpPr/>
          <p:nvPr/>
        </p:nvCxnSpPr>
        <p:spPr>
          <a:xfrm rot="10800000">
            <a:off x="3886200" y="1447800"/>
            <a:ext cx="2247900" cy="762000"/>
          </a:xfrm>
          <a:prstGeom prst="bentConnector2">
            <a:avLst/>
          </a:prstGeom>
          <a:noFill/>
          <a:ln cap="flat" cmpd="sng" w="28575">
            <a:solidFill>
              <a:schemeClr val="dk1"/>
            </a:solidFill>
            <a:prstDash val="solid"/>
            <a:round/>
            <a:headEnd len="med" w="med" type="none"/>
            <a:tailEnd len="med" w="med" type="triangle"/>
          </a:ln>
        </p:spPr>
      </p:cxnSp>
      <p:cxnSp>
        <p:nvCxnSpPr>
          <p:cNvPr id="5082" name="Google Shape;5082;p506"/>
          <p:cNvCxnSpPr/>
          <p:nvPr/>
        </p:nvCxnSpPr>
        <p:spPr>
          <a:xfrm rot="10800000">
            <a:off x="3886200" y="2514600"/>
            <a:ext cx="11430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5083" name="Google Shape;5083;p506"/>
          <p:cNvCxnSpPr/>
          <p:nvPr/>
        </p:nvCxnSpPr>
        <p:spPr>
          <a:xfrm rot="10800000">
            <a:off x="3886200" y="3886200"/>
            <a:ext cx="11430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5084" name="Google Shape;5084;p506"/>
          <p:cNvCxnSpPr/>
          <p:nvPr/>
        </p:nvCxnSpPr>
        <p:spPr>
          <a:xfrm rot="10800000">
            <a:off x="3886200" y="5181600"/>
            <a:ext cx="11430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5085" name="Google Shape;5085;p506"/>
          <p:cNvCxnSpPr/>
          <p:nvPr/>
        </p:nvCxnSpPr>
        <p:spPr>
          <a:xfrm rot="5400000">
            <a:off x="1073200" y="2051100"/>
            <a:ext cx="1219200" cy="12600"/>
          </a:xfrm>
          <a:prstGeom prst="bentConnector3">
            <a:avLst>
              <a:gd fmla="val 0" name="adj1"/>
            </a:avLst>
          </a:prstGeom>
          <a:noFill/>
          <a:ln cap="flat" cmpd="sng" w="28575">
            <a:solidFill>
              <a:schemeClr val="dk1"/>
            </a:solidFill>
            <a:prstDash val="solid"/>
            <a:round/>
            <a:headEnd len="med" w="med" type="none"/>
            <a:tailEnd len="med" w="med" type="triangle"/>
          </a:ln>
        </p:spPr>
      </p:cxnSp>
      <p:cxnSp>
        <p:nvCxnSpPr>
          <p:cNvPr id="5086" name="Google Shape;5086;p506"/>
          <p:cNvCxnSpPr/>
          <p:nvPr/>
        </p:nvCxnSpPr>
        <p:spPr>
          <a:xfrm rot="5400000">
            <a:off x="1073200" y="3402062"/>
            <a:ext cx="1219200" cy="12600"/>
          </a:xfrm>
          <a:prstGeom prst="bentConnector3">
            <a:avLst>
              <a:gd fmla="val 0" name="adj1"/>
            </a:avLst>
          </a:prstGeom>
          <a:noFill/>
          <a:ln cap="flat" cmpd="sng" w="28575">
            <a:solidFill>
              <a:schemeClr val="dk1"/>
            </a:solidFill>
            <a:prstDash val="solid"/>
            <a:round/>
            <a:headEnd len="med" w="med" type="none"/>
            <a:tailEnd len="med" w="med" type="triangle"/>
          </a:ln>
        </p:spPr>
      </p:cxnSp>
      <p:cxnSp>
        <p:nvCxnSpPr>
          <p:cNvPr id="5087" name="Google Shape;5087;p506"/>
          <p:cNvCxnSpPr/>
          <p:nvPr/>
        </p:nvCxnSpPr>
        <p:spPr>
          <a:xfrm rot="5400000">
            <a:off x="1149400" y="4633962"/>
            <a:ext cx="1066800" cy="12600"/>
          </a:xfrm>
          <a:prstGeom prst="bentConnector3">
            <a:avLst>
              <a:gd fmla="val 0" name="adj1"/>
            </a:avLst>
          </a:prstGeom>
          <a:noFill/>
          <a:ln cap="flat" cmpd="sng" w="28575">
            <a:solidFill>
              <a:schemeClr val="dk1"/>
            </a:solidFill>
            <a:prstDash val="solid"/>
            <a:round/>
            <a:headEnd len="med" w="med" type="none"/>
            <a:tailEnd len="med" w="med" type="triangle"/>
          </a:ln>
        </p:spPr>
      </p:cxnSp>
      <p:sp>
        <p:nvSpPr>
          <p:cNvPr id="5088" name="Google Shape;5088;p506"/>
          <p:cNvSpPr txBox="1"/>
          <p:nvPr/>
        </p:nvSpPr>
        <p:spPr>
          <a:xfrm>
            <a:off x="1066800" y="990600"/>
            <a:ext cx="3276600" cy="4800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89" name="Google Shape;5089;p506"/>
          <p:cNvSpPr txBox="1"/>
          <p:nvPr/>
        </p:nvSpPr>
        <p:spPr>
          <a:xfrm>
            <a:off x="4724400" y="1905000"/>
            <a:ext cx="2819400" cy="3657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90" name="Google Shape;5090;p506"/>
          <p:cNvSpPr/>
          <p:nvPr/>
        </p:nvSpPr>
        <p:spPr>
          <a:xfrm>
            <a:off x="571500" y="4724400"/>
            <a:ext cx="381000" cy="381000"/>
          </a:xfrm>
          <a:prstGeom prst="ellipse">
            <a:avLst/>
          </a:prstGeom>
          <a:solidFill>
            <a:srgbClr val="99CC00"/>
          </a:solidFill>
          <a:ln cap="flat" cmpd="sng" w="28575">
            <a:solidFill>
              <a:srgbClr val="000000"/>
            </a:solidFill>
            <a:prstDash val="solid"/>
            <a:miter lim="800000"/>
            <a:headEnd len="sm" w="sm" type="none"/>
            <a:tailEnd len="sm" w="sm" type="none"/>
          </a:ln>
        </p:spPr>
        <p:txBody>
          <a:bodyPr anchorCtr="0" anchor="ctr" bIns="46025" lIns="46025" spcFirstLastPara="1" rIns="46025" wrap="square" tIns="46025">
            <a:noAutofit/>
          </a:bodyPr>
          <a:lstStyle/>
          <a:p>
            <a:pPr indent="0" lvl="0" marL="0" marR="0" rtl="0" algn="ctr">
              <a:lnSpc>
                <a:spcPct val="95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3</a:t>
            </a:r>
            <a:endParaRPr/>
          </a:p>
        </p:txBody>
      </p:sp>
      <p:sp>
        <p:nvSpPr>
          <p:cNvPr id="5091" name="Google Shape;5091;p50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6" name="Shape 5096"/>
        <p:cNvGrpSpPr/>
        <p:nvPr/>
      </p:nvGrpSpPr>
      <p:grpSpPr>
        <a:xfrm>
          <a:off x="0" y="0"/>
          <a:ext cx="0" cy="0"/>
          <a:chOff x="0" y="0"/>
          <a:chExt cx="0" cy="0"/>
        </a:xfrm>
      </p:grpSpPr>
      <p:sp>
        <p:nvSpPr>
          <p:cNvPr id="5097" name="Google Shape;5097;p507"/>
          <p:cNvSpPr txBox="1"/>
          <p:nvPr/>
        </p:nvSpPr>
        <p:spPr>
          <a:xfrm>
            <a:off x="609600" y="5257800"/>
            <a:ext cx="7924800" cy="304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98" name="Google Shape;5098;p507"/>
          <p:cNvSpPr txBox="1"/>
          <p:nvPr/>
        </p:nvSpPr>
        <p:spPr>
          <a:xfrm>
            <a:off x="609600" y="4572000"/>
            <a:ext cx="7924800" cy="304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99" name="Google Shape;5099;p507"/>
          <p:cNvSpPr txBox="1"/>
          <p:nvPr/>
        </p:nvSpPr>
        <p:spPr>
          <a:xfrm>
            <a:off x="609600" y="3471862"/>
            <a:ext cx="7924800" cy="304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00" name="Google Shape;5100;p507"/>
          <p:cNvSpPr txBox="1"/>
          <p:nvPr/>
        </p:nvSpPr>
        <p:spPr>
          <a:xfrm>
            <a:off x="609600" y="2471737"/>
            <a:ext cx="7924800" cy="609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01" name="Google Shape;5101;p50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 Vendor’s Driver Class</a:t>
            </a:r>
            <a:endParaRPr/>
          </a:p>
        </p:txBody>
      </p:sp>
      <p:sp>
        <p:nvSpPr>
          <p:cNvPr id="5102" name="Google Shape;5102;p507"/>
          <p:cNvSpPr txBox="1"/>
          <p:nvPr>
            <p:ph idx="1" type="body"/>
          </p:nvPr>
        </p:nvSpPr>
        <p:spPr>
          <a:xfrm>
            <a:off x="609600" y="1447800"/>
            <a:ext cx="7918500" cy="454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DriverManager</a:t>
            </a:r>
            <a:r>
              <a:rPr b="0" i="0" lang="en-US" sz="2200" u="none" cap="none" strike="noStrike">
                <a:solidFill>
                  <a:schemeClr val="dk1"/>
                </a:solidFill>
                <a:latin typeface="Arial"/>
                <a:ea typeface="Arial"/>
                <a:cs typeface="Arial"/>
                <a:sym typeface="Arial"/>
              </a:rPr>
              <a:t> class is used to get an instance of a </a:t>
            </a:r>
            <a:r>
              <a:rPr b="0" i="0" lang="en-US" sz="2200" u="none" cap="none" strike="noStrike">
                <a:solidFill>
                  <a:schemeClr val="dk1"/>
                </a:solidFill>
                <a:latin typeface="Courier New"/>
                <a:ea typeface="Courier New"/>
                <a:cs typeface="Courier New"/>
                <a:sym typeface="Courier New"/>
              </a:rPr>
              <a:t>Connection</a:t>
            </a:r>
            <a:r>
              <a:rPr b="0" i="0" lang="en-US" sz="2200" u="none" cap="none" strike="noStrike">
                <a:solidFill>
                  <a:schemeClr val="dk1"/>
                </a:solidFill>
                <a:latin typeface="Arial"/>
                <a:ea typeface="Arial"/>
                <a:cs typeface="Arial"/>
                <a:sym typeface="Arial"/>
              </a:rPr>
              <a:t> object by using the JDBC driver named in the JDBC URL:</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String url = "</a:t>
            </a:r>
            <a:r>
              <a:rPr b="1" i="0" lang="en-US" sz="1600" u="none" cap="none" strike="noStrike">
                <a:solidFill>
                  <a:schemeClr val="dk1"/>
                </a:solidFill>
                <a:latin typeface="Courier New"/>
                <a:ea typeface="Courier New"/>
                <a:cs typeface="Courier New"/>
                <a:sym typeface="Courier New"/>
              </a:rPr>
              <a:t>jdbc:derby:</a:t>
            </a:r>
            <a:r>
              <a:rPr b="0" i="0" lang="en-US" sz="1600" u="none" cap="none" strike="noStrike">
                <a:solidFill>
                  <a:schemeClr val="dk1"/>
                </a:solidFill>
                <a:latin typeface="Courier New"/>
                <a:ea typeface="Courier New"/>
                <a:cs typeface="Courier New"/>
                <a:sym typeface="Courier New"/>
              </a:rPr>
              <a:t>//localhost:1527/EmployeeDB";</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Connection con = DriverManager.getConnection (url);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URL syntax for a JDBC driver is: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jdbc:&lt;driver&gt;:[subsubprotocol:][databaseName][;attribute=value]</a:t>
            </a:r>
            <a:endParaRPr b="0" i="0" sz="16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Each vendor can implement its own subprotocol.</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URL syntax for an Oracle Thin driver is: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jdbc:oracle:thin:@//[HOST][:PORT]/SERVICE</a:t>
            </a:r>
            <a:endParaRPr/>
          </a:p>
          <a:p>
            <a:pPr indent="-457200" lvl="2" marL="1031875" marR="0" rtl="0" algn="l">
              <a:lnSpc>
                <a:spcPct val="100000"/>
              </a:lnSpc>
              <a:spcBef>
                <a:spcPts val="44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Example: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jdbc:oracle:thin:@//myhost:1521/orcl</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5103" name="Google Shape;5103;p50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8" name="Shape 5108"/>
        <p:cNvGrpSpPr/>
        <p:nvPr/>
      </p:nvGrpSpPr>
      <p:grpSpPr>
        <a:xfrm>
          <a:off x="0" y="0"/>
          <a:ext cx="0" cy="0"/>
          <a:chOff x="0" y="0"/>
          <a:chExt cx="0" cy="0"/>
        </a:xfrm>
      </p:grpSpPr>
      <p:sp>
        <p:nvSpPr>
          <p:cNvPr id="5109" name="Google Shape;5109;p508"/>
          <p:cNvSpPr txBox="1"/>
          <p:nvPr/>
        </p:nvSpPr>
        <p:spPr>
          <a:xfrm>
            <a:off x="609600" y="4376737"/>
            <a:ext cx="7924800" cy="304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10" name="Google Shape;5110;p508"/>
          <p:cNvSpPr txBox="1"/>
          <p:nvPr/>
        </p:nvSpPr>
        <p:spPr>
          <a:xfrm>
            <a:off x="609600" y="5410200"/>
            <a:ext cx="7924800" cy="609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11" name="Google Shape;5111;p508"/>
          <p:cNvSpPr txBox="1"/>
          <p:nvPr/>
        </p:nvSpPr>
        <p:spPr>
          <a:xfrm>
            <a:off x="609600" y="3114675"/>
            <a:ext cx="7924800" cy="5334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12" name="Google Shape;5112;p50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Key JDBC API Components</a:t>
            </a:r>
            <a:endParaRPr/>
          </a:p>
        </p:txBody>
      </p:sp>
      <p:sp>
        <p:nvSpPr>
          <p:cNvPr id="5113" name="Google Shape;5113;p508"/>
          <p:cNvSpPr txBox="1"/>
          <p:nvPr>
            <p:ph idx="1" type="body"/>
          </p:nvPr>
        </p:nvSpPr>
        <p:spPr>
          <a:xfrm>
            <a:off x="609600" y="990600"/>
            <a:ext cx="7918500" cy="5041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Each vendor’s JDBC driver class also implements the key API classes that you will use to connect to the database, execute queries, and manipulate data: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java.sql.Connection</a:t>
            </a:r>
            <a:r>
              <a:rPr b="0" i="0" lang="en-US" sz="2200" u="none" cap="none" strike="noStrike">
                <a:solidFill>
                  <a:schemeClr val="dk1"/>
                </a:solidFill>
                <a:latin typeface="Arial"/>
                <a:ea typeface="Arial"/>
                <a:cs typeface="Arial"/>
                <a:sym typeface="Arial"/>
              </a:rPr>
              <a:t>: A connection that represents the session between your Java application and the database</a:t>
            </a:r>
            <a:endParaRPr/>
          </a:p>
          <a:p>
            <a:pPr indent="-331787" lvl="2" marL="1020762"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Connection con = DriverManager.getConnection(url, username, password);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java.sql.Statement</a:t>
            </a:r>
            <a:r>
              <a:rPr b="0" i="0" lang="en-US" sz="2200" u="none" cap="none" strike="noStrike">
                <a:solidFill>
                  <a:schemeClr val="dk1"/>
                </a:solidFill>
                <a:latin typeface="Arial"/>
                <a:ea typeface="Arial"/>
                <a:cs typeface="Arial"/>
                <a:sym typeface="Arial"/>
              </a:rPr>
              <a:t>: An object used to execute a static SQL statement and return the result</a:t>
            </a:r>
            <a:endParaRPr/>
          </a:p>
          <a:p>
            <a:pPr indent="-331787" lvl="2" marL="1020762"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Statement stmt = con.createStatement();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java.sql.ResultSet</a:t>
            </a:r>
            <a:r>
              <a:rPr b="0" i="0" lang="en-US" sz="2200" u="none" cap="none" strike="noStrike">
                <a:solidFill>
                  <a:schemeClr val="dk1"/>
                </a:solidFill>
                <a:latin typeface="Arial"/>
                <a:ea typeface="Arial"/>
                <a:cs typeface="Arial"/>
                <a:sym typeface="Arial"/>
              </a:rPr>
              <a:t>: An object representing a database result set</a:t>
            </a:r>
            <a:endParaRPr/>
          </a:p>
          <a:p>
            <a:pPr indent="-331787" lvl="2" marL="1020762"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String query = "SELECT * FROM Employee";</a:t>
            </a:r>
            <a:endParaRPr/>
          </a:p>
          <a:p>
            <a:pPr indent="-331787" lvl="2" marL="1020762"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ResultSet rs = stmt.executeQuery(query);</a:t>
            </a:r>
            <a:endParaRPr/>
          </a:p>
        </p:txBody>
      </p:sp>
      <p:sp>
        <p:nvSpPr>
          <p:cNvPr id="5114" name="Google Shape;5114;p50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9" name="Shape 5119"/>
        <p:cNvGrpSpPr/>
        <p:nvPr/>
      </p:nvGrpSpPr>
      <p:grpSpPr>
        <a:xfrm>
          <a:off x="0" y="0"/>
          <a:ext cx="0" cy="0"/>
          <a:chOff x="0" y="0"/>
          <a:chExt cx="0" cy="0"/>
        </a:xfrm>
      </p:grpSpPr>
      <p:sp>
        <p:nvSpPr>
          <p:cNvPr id="5120" name="Google Shape;5120;p509"/>
          <p:cNvSpPr txBox="1"/>
          <p:nvPr/>
        </p:nvSpPr>
        <p:spPr>
          <a:xfrm>
            <a:off x="609600" y="2644775"/>
            <a:ext cx="7924800" cy="381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21" name="Google Shape;5121;p509"/>
          <p:cNvSpPr txBox="1"/>
          <p:nvPr/>
        </p:nvSpPr>
        <p:spPr>
          <a:xfrm>
            <a:off x="609600" y="1920875"/>
            <a:ext cx="7924800" cy="381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22" name="Google Shape;5122;p50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Writing Queries and Getting Results</a:t>
            </a:r>
            <a:endParaRPr/>
          </a:p>
        </p:txBody>
      </p:sp>
      <p:sp>
        <p:nvSpPr>
          <p:cNvPr id="5123" name="Google Shape;5123;p509"/>
          <p:cNvSpPr txBox="1"/>
          <p:nvPr>
            <p:ph idx="1" type="body"/>
          </p:nvPr>
        </p:nvSpPr>
        <p:spPr>
          <a:xfrm>
            <a:off x="609600" y="1219200"/>
            <a:ext cx="7918500" cy="2179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execute SQL queries with JDBC, you must create a SQL query wrapper object, an instance of the </a:t>
            </a:r>
            <a:r>
              <a:rPr b="0" i="0" lang="en-US" sz="2200" u="none">
                <a:solidFill>
                  <a:schemeClr val="dk1"/>
                </a:solidFill>
                <a:latin typeface="Courier New"/>
                <a:ea typeface="Courier New"/>
                <a:cs typeface="Courier New"/>
                <a:sym typeface="Courier New"/>
              </a:rPr>
              <a:t>Statement</a:t>
            </a:r>
            <a:r>
              <a:rPr b="0" i="0" lang="en-US" sz="2200" u="none">
                <a:solidFill>
                  <a:schemeClr val="dk1"/>
                </a:solidFill>
                <a:latin typeface="Arial"/>
                <a:ea typeface="Arial"/>
                <a:cs typeface="Arial"/>
                <a:sym typeface="Arial"/>
              </a:rPr>
              <a:t> object.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Statement stmt = con.createStatement();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Statement instance to execute a SQL query: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ResultSet rs = stmt.executeQuery (query);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Note that there are three Statement execute methods:</a:t>
            </a:r>
            <a:endParaRPr/>
          </a:p>
        </p:txBody>
      </p:sp>
      <p:graphicFrame>
        <p:nvGraphicFramePr>
          <p:cNvPr id="5124" name="Google Shape;5124;p509"/>
          <p:cNvGraphicFramePr/>
          <p:nvPr/>
        </p:nvGraphicFramePr>
        <p:xfrm>
          <a:off x="609600" y="3429000"/>
          <a:ext cx="3000000" cy="3000000"/>
        </p:xfrm>
        <a:graphic>
          <a:graphicData uri="http://schemas.openxmlformats.org/drawingml/2006/table">
            <a:tbl>
              <a:tblPr>
                <a:noFill/>
                <a:tableStyleId>{A0095474-483F-4493-A76D-1D2E1571B2CC}</a:tableStyleId>
              </a:tblPr>
              <a:tblGrid>
                <a:gridCol w="3603625"/>
                <a:gridCol w="1928800"/>
                <a:gridCol w="2392350"/>
              </a:tblGrid>
              <a:tr h="512750">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Method</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Returns</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Used for</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r>
              <a:tr h="479425">
                <a:tc>
                  <a:txBody>
                    <a:bodyPr/>
                    <a:lstStyle/>
                    <a:p>
                      <a:pPr indent="0" lvl="0" marL="0" marR="0" rtl="0" algn="l">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executeQuery(sqlString)</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ResultSet</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SELECT</a:t>
                      </a:r>
                      <a:r>
                        <a:rPr b="0" i="0" lang="en-US" sz="1800" u="none" cap="none" strike="noStrike">
                          <a:solidFill>
                            <a:schemeClr val="dk1"/>
                          </a:solidFill>
                          <a:latin typeface="Arial"/>
                          <a:ea typeface="Arial"/>
                          <a:cs typeface="Arial"/>
                          <a:sym typeface="Arial"/>
                        </a:rPr>
                        <a:t> statement</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639750">
                <a:tc>
                  <a:txBody>
                    <a:bodyPr/>
                    <a:lstStyle/>
                    <a:p>
                      <a:pPr indent="0" lvl="0" marL="0" marR="0" rtl="0" algn="l">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executeUpdate(sqlString)</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int</a:t>
                      </a:r>
                      <a:r>
                        <a:rPr b="0" i="0" lang="en-US" sz="1800" u="none" cap="none" strike="noStrike">
                          <a:solidFill>
                            <a:schemeClr val="dk1"/>
                          </a:solidFill>
                          <a:latin typeface="Arial"/>
                          <a:ea typeface="Arial"/>
                          <a:cs typeface="Arial"/>
                          <a:sym typeface="Arial"/>
                        </a:rPr>
                        <a:t> (rows affected)</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INSERT</a:t>
                      </a:r>
                      <a:r>
                        <a:rPr b="0" i="0" lang="en-US" sz="1800" u="none" cap="none" strike="noStrike">
                          <a:solidFill>
                            <a:schemeClr val="dk1"/>
                          </a:solidFill>
                          <a:latin typeface="Arial"/>
                          <a:ea typeface="Arial"/>
                          <a:cs typeface="Arial"/>
                          <a:sym typeface="Arial"/>
                        </a:rPr>
                        <a:t>, </a:t>
                      </a:r>
                      <a:r>
                        <a:rPr b="0" i="0" lang="en-US" sz="1800" u="none" cap="none" strike="noStrike">
                          <a:solidFill>
                            <a:srgbClr val="000000"/>
                          </a:solidFill>
                          <a:latin typeface="Courier New"/>
                          <a:ea typeface="Courier New"/>
                          <a:cs typeface="Courier New"/>
                          <a:sym typeface="Courier New"/>
                        </a:rPr>
                        <a:t>UPDATE</a:t>
                      </a:r>
                      <a:r>
                        <a:rPr b="0" i="0" lang="en-US" sz="1800" u="none" cap="none" strike="noStrike">
                          <a:solidFill>
                            <a:schemeClr val="dk1"/>
                          </a:solidFill>
                          <a:latin typeface="Arial"/>
                          <a:ea typeface="Arial"/>
                          <a:cs typeface="Arial"/>
                          <a:sym typeface="Arial"/>
                        </a:rPr>
                        <a:t>, </a:t>
                      </a:r>
                      <a:r>
                        <a:rPr b="0" i="0" lang="en-US" sz="1800" u="none" cap="none" strike="noStrike">
                          <a:solidFill>
                            <a:srgbClr val="000000"/>
                          </a:solidFill>
                          <a:latin typeface="Courier New"/>
                          <a:ea typeface="Courier New"/>
                          <a:cs typeface="Courier New"/>
                          <a:sym typeface="Courier New"/>
                        </a:rPr>
                        <a:t>DELETE</a:t>
                      </a:r>
                      <a:r>
                        <a:rPr b="0" i="0" lang="en-US" sz="1800" u="none" cap="none" strike="noStrike">
                          <a:solidFill>
                            <a:schemeClr val="dk1"/>
                          </a:solidFill>
                          <a:latin typeface="Arial"/>
                          <a:ea typeface="Arial"/>
                          <a:cs typeface="Arial"/>
                          <a:sym typeface="Arial"/>
                        </a:rPr>
                        <a:t>, or a</a:t>
                      </a:r>
                      <a:r>
                        <a:rPr b="0" i="0" lang="en-US" sz="1800" u="none" cap="none" strike="noStrike">
                          <a:solidFill>
                            <a:srgbClr val="000000"/>
                          </a:solidFill>
                          <a:latin typeface="Arial"/>
                          <a:ea typeface="Arial"/>
                          <a:cs typeface="Arial"/>
                          <a:sym typeface="Arial"/>
                        </a:rPr>
                        <a:t> DDL</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914400">
                <a:tc>
                  <a:txBody>
                    <a:bodyPr/>
                    <a:lstStyle/>
                    <a:p>
                      <a:pPr indent="0" lvl="0" marL="0" marR="0" rtl="0" algn="l">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execute(sqlString)</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boolean </a:t>
                      </a:r>
                      <a:r>
                        <a:rPr b="0" i="0" lang="en-US" sz="1800" u="none" cap="none" strike="noStrike">
                          <a:solidFill>
                            <a:schemeClr val="dk1"/>
                          </a:solidFill>
                          <a:latin typeface="Arial"/>
                          <a:ea typeface="Arial"/>
                          <a:cs typeface="Arial"/>
                          <a:sym typeface="Arial"/>
                        </a:rPr>
                        <a:t>(true if there was a </a:t>
                      </a:r>
                      <a:r>
                        <a:rPr b="0" i="0" lang="en-US" sz="1800" u="none" cap="none" strike="noStrike">
                          <a:solidFill>
                            <a:srgbClr val="000000"/>
                          </a:solidFill>
                          <a:latin typeface="Courier New"/>
                          <a:ea typeface="Courier New"/>
                          <a:cs typeface="Courier New"/>
                          <a:sym typeface="Courier New"/>
                        </a:rPr>
                        <a:t>ResultSet</a:t>
                      </a:r>
                      <a:r>
                        <a:rPr b="0" i="0" lang="en-US" sz="1800" u="none" cap="none" strike="noStrike">
                          <a:solidFill>
                            <a:schemeClr val="dk1"/>
                          </a:solidFill>
                          <a:latin typeface="Arial"/>
                          <a:ea typeface="Arial"/>
                          <a:cs typeface="Arial"/>
                          <a:sym typeface="Arial"/>
                        </a:rPr>
                        <a:t>)</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Any SQL command or commands</a:t>
                      </a:r>
                      <a:endParaRPr/>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bl>
          </a:graphicData>
        </a:graphic>
      </p:graphicFrame>
      <p:sp>
        <p:nvSpPr>
          <p:cNvPr id="5125" name="Google Shape;5125;p50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0" name="Shape 5130"/>
        <p:cNvGrpSpPr/>
        <p:nvPr/>
      </p:nvGrpSpPr>
      <p:grpSpPr>
        <a:xfrm>
          <a:off x="0" y="0"/>
          <a:ext cx="0" cy="0"/>
          <a:chOff x="0" y="0"/>
          <a:chExt cx="0" cy="0"/>
        </a:xfrm>
      </p:grpSpPr>
      <p:sp>
        <p:nvSpPr>
          <p:cNvPr id="5131" name="Google Shape;5131;p510"/>
          <p:cNvSpPr txBox="1"/>
          <p:nvPr/>
        </p:nvSpPr>
        <p:spPr>
          <a:xfrm>
            <a:off x="609600" y="1447800"/>
            <a:ext cx="7924800" cy="609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32" name="Google Shape;5132;p51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 </a:t>
            </a:r>
            <a:r>
              <a:rPr b="1" i="0" lang="en-US" sz="2600" u="none" cap="none" strike="noStrike">
                <a:solidFill>
                  <a:schemeClr val="dk1"/>
                </a:solidFill>
                <a:latin typeface="Courier New"/>
                <a:ea typeface="Courier New"/>
                <a:cs typeface="Courier New"/>
                <a:sym typeface="Courier New"/>
              </a:rPr>
              <a:t>ResultSet</a:t>
            </a:r>
            <a:r>
              <a:rPr b="1" i="0" lang="en-US" sz="2600" u="none" cap="none" strike="noStrike">
                <a:solidFill>
                  <a:schemeClr val="dk1"/>
                </a:solidFill>
                <a:latin typeface="Arial"/>
                <a:ea typeface="Arial"/>
                <a:cs typeface="Arial"/>
                <a:sym typeface="Arial"/>
              </a:rPr>
              <a:t> Object</a:t>
            </a:r>
            <a:endParaRPr/>
          </a:p>
        </p:txBody>
      </p:sp>
      <p:sp>
        <p:nvSpPr>
          <p:cNvPr id="5133" name="Google Shape;5133;p510"/>
          <p:cNvSpPr txBox="1"/>
          <p:nvPr>
            <p:ph idx="4294967295" type="body"/>
          </p:nvPr>
        </p:nvSpPr>
        <p:spPr>
          <a:xfrm>
            <a:off x="615950" y="1447800"/>
            <a:ext cx="7842300" cy="685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String query = "SELECT * FROM Employee";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ResultSet rs = stmt.executeQuery(query);</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graphicFrame>
        <p:nvGraphicFramePr>
          <p:cNvPr id="5134" name="Google Shape;5134;p510"/>
          <p:cNvGraphicFramePr/>
          <p:nvPr/>
        </p:nvGraphicFramePr>
        <p:xfrm>
          <a:off x="2971800" y="2870200"/>
          <a:ext cx="3000000" cy="3000000"/>
        </p:xfrm>
        <a:graphic>
          <a:graphicData uri="http://schemas.openxmlformats.org/drawingml/2006/table">
            <a:tbl>
              <a:tblPr>
                <a:noFill/>
                <a:tableStyleId>{A0095474-483F-4493-A76D-1D2E1571B2CC}</a:tableStyleId>
              </a:tblPr>
              <a:tblGrid>
                <a:gridCol w="846125"/>
                <a:gridCol w="1054100"/>
                <a:gridCol w="1287450"/>
                <a:gridCol w="1323975"/>
                <a:gridCol w="1127125"/>
              </a:tblGrid>
              <a:tr h="371475">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110</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Troy</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Hammer</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1965-03-31</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102109.15</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r>
              <a:tr h="369875">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123</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Michael</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Walton</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1986-08-25</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93400.20</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r>
              <a:tr h="371475">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201</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Thomas</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Fitzpatrick</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1961-09-22</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75123.45</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CBCB"/>
                    </a:solidFill>
                  </a:tcPr>
                </a:tc>
              </a:tr>
              <a:tr h="369875">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Abhijit</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Gopali</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1956-06-01</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70000.00</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E7E7"/>
                    </a:solidFill>
                  </a:tcPr>
                </a:tc>
              </a:tr>
            </a:tbl>
          </a:graphicData>
        </a:graphic>
      </p:graphicFrame>
      <p:sp>
        <p:nvSpPr>
          <p:cNvPr id="5135" name="Google Shape;5135;p510"/>
          <p:cNvSpPr txBox="1"/>
          <p:nvPr/>
        </p:nvSpPr>
        <p:spPr>
          <a:xfrm>
            <a:off x="609600" y="2438400"/>
            <a:ext cx="18906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ResultSet cursor</a:t>
            </a:r>
            <a:endParaRPr/>
          </a:p>
        </p:txBody>
      </p:sp>
      <p:cxnSp>
        <p:nvCxnSpPr>
          <p:cNvPr id="5136" name="Google Shape;5136;p510"/>
          <p:cNvCxnSpPr/>
          <p:nvPr/>
        </p:nvCxnSpPr>
        <p:spPr>
          <a:xfrm>
            <a:off x="2514600" y="2655887"/>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5137" name="Google Shape;5137;p510"/>
          <p:cNvSpPr txBox="1"/>
          <p:nvPr/>
        </p:nvSpPr>
        <p:spPr>
          <a:xfrm>
            <a:off x="685800" y="2819400"/>
            <a:ext cx="138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rs.next()</a:t>
            </a:r>
            <a:endParaRPr/>
          </a:p>
        </p:txBody>
      </p:sp>
      <p:cxnSp>
        <p:nvCxnSpPr>
          <p:cNvPr id="5138" name="Google Shape;5138;p510"/>
          <p:cNvCxnSpPr/>
          <p:nvPr/>
        </p:nvCxnSpPr>
        <p:spPr>
          <a:xfrm>
            <a:off x="2514600" y="3048000"/>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5139" name="Google Shape;5139;p510"/>
          <p:cNvSpPr txBox="1"/>
          <p:nvPr/>
        </p:nvSpPr>
        <p:spPr>
          <a:xfrm>
            <a:off x="685800" y="3211512"/>
            <a:ext cx="138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rs.next()</a:t>
            </a:r>
            <a:endParaRPr/>
          </a:p>
        </p:txBody>
      </p:sp>
      <p:cxnSp>
        <p:nvCxnSpPr>
          <p:cNvPr id="5140" name="Google Shape;5140;p510"/>
          <p:cNvCxnSpPr/>
          <p:nvPr/>
        </p:nvCxnSpPr>
        <p:spPr>
          <a:xfrm>
            <a:off x="2514600" y="3440112"/>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5141" name="Google Shape;5141;p510"/>
          <p:cNvSpPr txBox="1"/>
          <p:nvPr/>
        </p:nvSpPr>
        <p:spPr>
          <a:xfrm>
            <a:off x="685800" y="3592512"/>
            <a:ext cx="138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rs.next()</a:t>
            </a:r>
            <a:endParaRPr/>
          </a:p>
        </p:txBody>
      </p:sp>
      <p:cxnSp>
        <p:nvCxnSpPr>
          <p:cNvPr id="5142" name="Google Shape;5142;p510"/>
          <p:cNvCxnSpPr/>
          <p:nvPr/>
        </p:nvCxnSpPr>
        <p:spPr>
          <a:xfrm>
            <a:off x="2514600" y="3821112"/>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5143" name="Google Shape;5143;p510"/>
          <p:cNvSpPr txBox="1"/>
          <p:nvPr/>
        </p:nvSpPr>
        <p:spPr>
          <a:xfrm>
            <a:off x="685800" y="3973512"/>
            <a:ext cx="138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rs.next()</a:t>
            </a:r>
            <a:endParaRPr/>
          </a:p>
        </p:txBody>
      </p:sp>
      <p:cxnSp>
        <p:nvCxnSpPr>
          <p:cNvPr id="5144" name="Google Shape;5144;p510"/>
          <p:cNvCxnSpPr/>
          <p:nvPr/>
        </p:nvCxnSpPr>
        <p:spPr>
          <a:xfrm>
            <a:off x="2514600" y="4202112"/>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5145" name="Google Shape;5145;p510"/>
          <p:cNvSpPr txBox="1"/>
          <p:nvPr/>
        </p:nvSpPr>
        <p:spPr>
          <a:xfrm>
            <a:off x="685800" y="4354512"/>
            <a:ext cx="138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rs.next()</a:t>
            </a:r>
            <a:endParaRPr/>
          </a:p>
        </p:txBody>
      </p:sp>
      <p:cxnSp>
        <p:nvCxnSpPr>
          <p:cNvPr id="5146" name="Google Shape;5146;p510"/>
          <p:cNvCxnSpPr/>
          <p:nvPr/>
        </p:nvCxnSpPr>
        <p:spPr>
          <a:xfrm>
            <a:off x="2514600" y="4583112"/>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5147" name="Google Shape;5147;p510"/>
          <p:cNvSpPr txBox="1"/>
          <p:nvPr/>
        </p:nvSpPr>
        <p:spPr>
          <a:xfrm>
            <a:off x="2895600" y="4419600"/>
            <a:ext cx="838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null</a:t>
            </a:r>
            <a:endParaRPr/>
          </a:p>
        </p:txBody>
      </p:sp>
      <p:sp>
        <p:nvSpPr>
          <p:cNvPr id="5148" name="Google Shape;5148;p510"/>
          <p:cNvSpPr/>
          <p:nvPr/>
        </p:nvSpPr>
        <p:spPr>
          <a:xfrm>
            <a:off x="3429000" y="4876800"/>
            <a:ext cx="3733800" cy="609600"/>
          </a:xfrm>
          <a:prstGeom prst="wedgeRectCallout">
            <a:avLst>
              <a:gd fmla="val -10133" name="adj1"/>
              <a:gd fmla="val -8673"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last </a:t>
            </a:r>
            <a:r>
              <a:rPr b="0" i="0" lang="en-US" sz="1400" u="none">
                <a:solidFill>
                  <a:schemeClr val="dk1"/>
                </a:solidFill>
                <a:latin typeface="Courier New"/>
                <a:ea typeface="Courier New"/>
                <a:cs typeface="Courier New"/>
                <a:sym typeface="Courier New"/>
              </a:rPr>
              <a:t>next()</a:t>
            </a:r>
            <a:r>
              <a:rPr b="0" i="0" lang="en-US" sz="1400" u="none">
                <a:solidFill>
                  <a:schemeClr val="dk1"/>
                </a:solidFill>
                <a:latin typeface="Arial"/>
                <a:ea typeface="Arial"/>
                <a:cs typeface="Arial"/>
                <a:sym typeface="Arial"/>
              </a:rPr>
              <a:t> method invocation returns </a:t>
            </a:r>
            <a:r>
              <a:rPr b="0" i="0" lang="en-US" sz="1400" u="none">
                <a:solidFill>
                  <a:schemeClr val="dk1"/>
                </a:solidFill>
                <a:latin typeface="Courier New"/>
                <a:ea typeface="Courier New"/>
                <a:cs typeface="Courier New"/>
                <a:sym typeface="Courier New"/>
              </a:rPr>
              <a:t>false</a:t>
            </a:r>
            <a:r>
              <a:rPr b="0" i="0" lang="en-US" sz="1400" u="none">
                <a:solidFill>
                  <a:schemeClr val="dk1"/>
                </a:solidFill>
                <a:latin typeface="Arial"/>
                <a:ea typeface="Arial"/>
                <a:cs typeface="Arial"/>
                <a:sym typeface="Arial"/>
              </a:rPr>
              <a:t>, and the </a:t>
            </a:r>
            <a:r>
              <a:rPr b="0" i="0" lang="en-US" sz="1400" u="none">
                <a:solidFill>
                  <a:schemeClr val="dk1"/>
                </a:solidFill>
                <a:latin typeface="Courier New"/>
                <a:ea typeface="Courier New"/>
                <a:cs typeface="Courier New"/>
                <a:sym typeface="Courier New"/>
              </a:rPr>
              <a:t>rs</a:t>
            </a:r>
            <a:r>
              <a:rPr b="0" i="0" lang="en-US" sz="1400" u="none">
                <a:solidFill>
                  <a:schemeClr val="dk1"/>
                </a:solidFill>
                <a:latin typeface="Arial"/>
                <a:ea typeface="Arial"/>
                <a:cs typeface="Arial"/>
                <a:sym typeface="Arial"/>
              </a:rPr>
              <a:t> instance is now null.</a:t>
            </a:r>
            <a:endParaRPr/>
          </a:p>
        </p:txBody>
      </p:sp>
      <p:sp>
        <p:nvSpPr>
          <p:cNvPr id="5149" name="Google Shape;5149;p510"/>
          <p:cNvSpPr/>
          <p:nvPr/>
        </p:nvSpPr>
        <p:spPr>
          <a:xfrm>
            <a:off x="3429000" y="2265362"/>
            <a:ext cx="3810000" cy="533400"/>
          </a:xfrm>
          <a:prstGeom prst="wedgeRectCallout">
            <a:avLst>
              <a:gd fmla="val -9897" name="adj1"/>
              <a:gd fmla="val 30909"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first </a:t>
            </a:r>
            <a:r>
              <a:rPr b="0" i="0" lang="en-US" sz="1400" u="none">
                <a:solidFill>
                  <a:schemeClr val="dk1"/>
                </a:solidFill>
                <a:latin typeface="Courier New"/>
                <a:ea typeface="Courier New"/>
                <a:cs typeface="Courier New"/>
                <a:sym typeface="Courier New"/>
              </a:rPr>
              <a:t>next()</a:t>
            </a:r>
            <a:r>
              <a:rPr b="0" i="0" lang="en-US" sz="1400" u="none">
                <a:solidFill>
                  <a:schemeClr val="dk1"/>
                </a:solidFill>
                <a:latin typeface="Arial"/>
                <a:ea typeface="Arial"/>
                <a:cs typeface="Arial"/>
                <a:sym typeface="Arial"/>
              </a:rPr>
              <a:t> method invocation returns </a:t>
            </a:r>
            <a:r>
              <a:rPr b="0" i="0" lang="en-US" sz="1400" u="none">
                <a:solidFill>
                  <a:schemeClr val="dk1"/>
                </a:solidFill>
                <a:latin typeface="Courier New"/>
                <a:ea typeface="Courier New"/>
                <a:cs typeface="Courier New"/>
                <a:sym typeface="Courier New"/>
              </a:rPr>
              <a:t>true</a:t>
            </a:r>
            <a:r>
              <a:rPr b="0" i="0" lang="en-US" sz="1400" u="none">
                <a:solidFill>
                  <a:schemeClr val="dk1"/>
                </a:solidFill>
                <a:latin typeface="Arial"/>
                <a:ea typeface="Arial"/>
                <a:cs typeface="Arial"/>
                <a:sym typeface="Arial"/>
              </a:rPr>
              <a:t>, and </a:t>
            </a:r>
            <a:r>
              <a:rPr b="0" i="0" lang="en-US" sz="1400" u="none">
                <a:solidFill>
                  <a:schemeClr val="dk1"/>
                </a:solidFill>
                <a:latin typeface="Courier New"/>
                <a:ea typeface="Courier New"/>
                <a:cs typeface="Courier New"/>
                <a:sym typeface="Courier New"/>
              </a:rPr>
              <a:t>rs</a:t>
            </a:r>
            <a:r>
              <a:rPr b="0" i="0" lang="en-US" sz="1400" u="none">
                <a:solidFill>
                  <a:schemeClr val="dk1"/>
                </a:solidFill>
                <a:latin typeface="Arial"/>
                <a:ea typeface="Arial"/>
                <a:cs typeface="Arial"/>
                <a:sym typeface="Arial"/>
              </a:rPr>
              <a:t> points to the first row of data.</a:t>
            </a:r>
            <a:endParaRPr/>
          </a:p>
        </p:txBody>
      </p:sp>
      <p:sp>
        <p:nvSpPr>
          <p:cNvPr id="5150" name="Google Shape;5150;p510"/>
          <p:cNvSpPr/>
          <p:nvPr/>
        </p:nvSpPr>
        <p:spPr>
          <a:xfrm>
            <a:off x="990600" y="2133600"/>
            <a:ext cx="381000" cy="3810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51" name="Google Shape;5151;p5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6" name="Shape 5156"/>
        <p:cNvGrpSpPr/>
        <p:nvPr/>
      </p:nvGrpSpPr>
      <p:grpSpPr>
        <a:xfrm>
          <a:off x="0" y="0"/>
          <a:ext cx="0" cy="0"/>
          <a:chOff x="0" y="0"/>
          <a:chExt cx="0" cy="0"/>
        </a:xfrm>
      </p:grpSpPr>
      <p:sp>
        <p:nvSpPr>
          <p:cNvPr id="5157" name="Google Shape;5157;p511"/>
          <p:cNvSpPr txBox="1"/>
          <p:nvPr/>
        </p:nvSpPr>
        <p:spPr>
          <a:xfrm>
            <a:off x="609600" y="1447800"/>
            <a:ext cx="7924800" cy="46482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58" name="Google Shape;5158;p51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CRUD Operations Using JDBC API: Retrieve</a:t>
            </a:r>
            <a:endParaRPr/>
          </a:p>
        </p:txBody>
      </p:sp>
      <p:sp>
        <p:nvSpPr>
          <p:cNvPr id="5159" name="Google Shape;5159;p511"/>
          <p:cNvSpPr txBox="1"/>
          <p:nvPr>
            <p:ph idx="1" type="body"/>
          </p:nvPr>
        </p:nvSpPr>
        <p:spPr>
          <a:xfrm>
            <a:off x="609600" y="1447800"/>
            <a:ext cx="7918500" cy="46356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package com.example.text;</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import java.sql.DriverManager;</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import java.sql.ResultSet;</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import java.sql.SQLException;</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import java.util.Date;</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public class SimpleJDBCTest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String url = "jdbc:derby://localhost:1527/EmployeeDB";</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String username = "public";</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String password = "tiger";</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String query = "SELECT * FROM Employee";</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try (Connection con =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DriverManager.getConnection (url, username, password);</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Statement stmt = con.createStatement ();</a:t>
            </a:r>
            <a:endParaRPr/>
          </a:p>
          <a:p>
            <a:pPr indent="-7937" lvl="0" marL="15875" marR="0" rtl="0" algn="l">
              <a:lnSpc>
                <a:spcPct val="100000"/>
              </a:lnSpc>
              <a:spcBef>
                <a:spcPts val="280"/>
              </a:spcBef>
              <a:spcAft>
                <a:spcPts val="0"/>
              </a:spcAft>
              <a:buClr>
                <a:schemeClr val="accent2"/>
              </a:buClr>
              <a:buSzPts val="100"/>
              <a:buFont typeface="Courier New"/>
              <a:buAutoNum type="arabicPlain"/>
            </a:pPr>
            <a:r>
              <a:rPr b="0" i="0" lang="en-US" sz="1400" u="none">
                <a:solidFill>
                  <a:schemeClr val="dk1"/>
                </a:solidFill>
                <a:latin typeface="Courier New"/>
                <a:ea typeface="Courier New"/>
                <a:cs typeface="Courier New"/>
                <a:sym typeface="Courier New"/>
              </a:rPr>
              <a:t>             ResultSet rs = stmt.executeQuery (query)) {</a:t>
            </a:r>
            <a:endParaRPr/>
          </a:p>
        </p:txBody>
      </p:sp>
      <p:sp>
        <p:nvSpPr>
          <p:cNvPr id="5160" name="Google Shape;5160;p511"/>
          <p:cNvSpPr/>
          <p:nvPr/>
        </p:nvSpPr>
        <p:spPr>
          <a:xfrm>
            <a:off x="6324600" y="4267200"/>
            <a:ext cx="2133600" cy="914400"/>
          </a:xfrm>
          <a:prstGeom prst="wedgeRectCallout">
            <a:avLst>
              <a:gd fmla="val -13684" name="adj1"/>
              <a:gd fmla="val 2344" name="adj2"/>
            </a:avLst>
          </a:prstGeom>
          <a:solidFill>
            <a:srgbClr val="FFFFCC"/>
          </a:solidFill>
          <a:ln cap="flat" cmpd="sng" w="9525">
            <a:solidFill>
              <a:srgbClr val="80808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hard-coded JDBC URL, username, and password are just for this simple example.</a:t>
            </a:r>
            <a:endParaRPr/>
          </a:p>
        </p:txBody>
      </p:sp>
      <p:sp>
        <p:nvSpPr>
          <p:cNvPr id="5161" name="Google Shape;5161;p5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6" name="Shape 5166"/>
        <p:cNvGrpSpPr/>
        <p:nvPr/>
      </p:nvGrpSpPr>
      <p:grpSpPr>
        <a:xfrm>
          <a:off x="0" y="0"/>
          <a:ext cx="0" cy="0"/>
          <a:chOff x="0" y="0"/>
          <a:chExt cx="0" cy="0"/>
        </a:xfrm>
      </p:grpSpPr>
      <p:sp>
        <p:nvSpPr>
          <p:cNvPr id="5167" name="Google Shape;5167;p512"/>
          <p:cNvSpPr txBox="1"/>
          <p:nvPr/>
        </p:nvSpPr>
        <p:spPr>
          <a:xfrm>
            <a:off x="609600" y="1600200"/>
            <a:ext cx="7924800" cy="4191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68" name="Google Shape;5168;p51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CRUD Operations Using JDBC: Retrieve</a:t>
            </a:r>
            <a:endParaRPr/>
          </a:p>
        </p:txBody>
      </p:sp>
      <p:sp>
        <p:nvSpPr>
          <p:cNvPr id="5169" name="Google Shape;5169;p512"/>
          <p:cNvSpPr txBox="1"/>
          <p:nvPr>
            <p:ph idx="1" type="body"/>
          </p:nvPr>
        </p:nvSpPr>
        <p:spPr>
          <a:xfrm>
            <a:off x="609600" y="1677987"/>
            <a:ext cx="7918500" cy="41196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chemeClr val="accent2"/>
              </a:buClr>
              <a:buSzPts val="100"/>
              <a:buFont typeface="Noto Sans Symbols"/>
              <a:buAutoNum type="arabicPlain" startAt="19"/>
            </a:pPr>
            <a:r>
              <a:rPr b="0" i="0" lang="en-US" sz="1400" u="none">
                <a:solidFill>
                  <a:schemeClr val="dk1"/>
                </a:solidFill>
                <a:latin typeface="Courier New"/>
                <a:ea typeface="Courier New"/>
                <a:cs typeface="Courier New"/>
                <a:sym typeface="Courier New"/>
              </a:rPr>
              <a:t>          while (rs.next()) {</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int empID = rs.getInt("ID");</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String first = rs.getString("FirstName");</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String last = rs.getString("LastName");</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Date birthDate = rs.getDate("BirthDate");</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float salary = rs.getFloat("Salary");</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System.out.println("Employee ID:   " + empID + "\n"</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 "Employee Name: " + first + " " + last + "\n"</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 "Birth Date:    " + birthDate + "\n"</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 "Salary:        " + salary);</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 // end of while</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 catch (SQLException e) {</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System.out.println("SQL Exception: " + e);</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 // end of try-with-resources</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chemeClr val="accent2"/>
              </a:buClr>
              <a:buSzPts val="100"/>
              <a:buFont typeface="Courier New"/>
              <a:buAutoNum type="arabicPlain" startAt="19"/>
            </a:pPr>
            <a:r>
              <a:rPr b="0" i="0" lang="en-US" sz="1400" u="none">
                <a:solidFill>
                  <a:schemeClr val="dk1"/>
                </a:solidFill>
                <a:latin typeface="Courier New"/>
                <a:ea typeface="Courier New"/>
                <a:cs typeface="Courier New"/>
                <a:sym typeface="Courier New"/>
              </a:rPr>
              <a:t> }</a:t>
            </a:r>
            <a:endParaRPr/>
          </a:p>
        </p:txBody>
      </p:sp>
      <p:sp>
        <p:nvSpPr>
          <p:cNvPr id="5170" name="Google Shape;5170;p512"/>
          <p:cNvSpPr/>
          <p:nvPr/>
        </p:nvSpPr>
        <p:spPr>
          <a:xfrm>
            <a:off x="1524000" y="914400"/>
            <a:ext cx="2057400" cy="457200"/>
          </a:xfrm>
          <a:prstGeom prst="wedgeRectCallout">
            <a:avLst>
              <a:gd fmla="val 16675" name="adj1"/>
              <a:gd fmla="val 35981"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45700" spcFirstLastPara="1" rIns="45700"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Loop through all of the rows in the </a:t>
            </a:r>
            <a:r>
              <a:rPr b="0" i="0" lang="en-US" sz="1400" u="none">
                <a:solidFill>
                  <a:schemeClr val="dk1"/>
                </a:solidFill>
                <a:latin typeface="Courier New"/>
                <a:ea typeface="Courier New"/>
                <a:cs typeface="Courier New"/>
                <a:sym typeface="Courier New"/>
              </a:rPr>
              <a:t>ResultSet</a:t>
            </a:r>
            <a:r>
              <a:rPr b="0" i="0" lang="en-US" sz="1400" u="none">
                <a:solidFill>
                  <a:schemeClr val="dk1"/>
                </a:solidFill>
                <a:latin typeface="Arial"/>
                <a:ea typeface="Arial"/>
                <a:cs typeface="Arial"/>
                <a:sym typeface="Arial"/>
              </a:rPr>
              <a:t>.</a:t>
            </a:r>
            <a:endParaRPr/>
          </a:p>
        </p:txBody>
      </p:sp>
      <p:sp>
        <p:nvSpPr>
          <p:cNvPr id="5171" name="Google Shape;5171;p51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6" name="Shape 5176"/>
        <p:cNvGrpSpPr/>
        <p:nvPr/>
      </p:nvGrpSpPr>
      <p:grpSpPr>
        <a:xfrm>
          <a:off x="0" y="0"/>
          <a:ext cx="0" cy="0"/>
          <a:chOff x="0" y="0"/>
          <a:chExt cx="0" cy="0"/>
        </a:xfrm>
      </p:grpSpPr>
      <p:sp>
        <p:nvSpPr>
          <p:cNvPr id="5177" name="Google Shape;5177;p513"/>
          <p:cNvSpPr txBox="1"/>
          <p:nvPr/>
        </p:nvSpPr>
        <p:spPr>
          <a:xfrm>
            <a:off x="990600" y="1066800"/>
            <a:ext cx="7924800" cy="51054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78" name="Google Shape;5178;p513"/>
          <p:cNvSpPr txBox="1"/>
          <p:nvPr>
            <p:ph type="title"/>
          </p:nvPr>
        </p:nvSpPr>
        <p:spPr>
          <a:xfrm>
            <a:off x="609600" y="439737"/>
            <a:ext cx="7918500" cy="3984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CRUD Operations Using JDBC API: Create</a:t>
            </a:r>
            <a:endParaRPr/>
          </a:p>
        </p:txBody>
      </p:sp>
      <p:sp>
        <p:nvSpPr>
          <p:cNvPr id="5179" name="Google Shape;5179;p513"/>
          <p:cNvSpPr/>
          <p:nvPr/>
        </p:nvSpPr>
        <p:spPr>
          <a:xfrm>
            <a:off x="6096000" y="3200400"/>
            <a:ext cx="1981200" cy="457200"/>
          </a:xfrm>
          <a:prstGeom prst="wedgeRectCallout">
            <a:avLst>
              <a:gd fmla="val 6469" name="adj1"/>
              <a:gd fmla="val 35981"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45700" spcFirstLastPara="1" rIns="45700"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Query to insert a row in the Employee.</a:t>
            </a:r>
            <a:endParaRPr/>
          </a:p>
        </p:txBody>
      </p:sp>
      <p:sp>
        <p:nvSpPr>
          <p:cNvPr id="5180" name="Google Shape;5180;p513"/>
          <p:cNvSpPr txBox="1"/>
          <p:nvPr>
            <p:ph idx="1" type="body"/>
          </p:nvPr>
        </p:nvSpPr>
        <p:spPr>
          <a:xfrm>
            <a:off x="1143000" y="1219200"/>
            <a:ext cx="7918500" cy="5067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public class InsertJDBCExample {</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public static void main(String[] args) {</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 Create the "url"</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 assume database server is running on the localhost</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String url = "jdbc:derby://localhost:1527/EmployeeDB";</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String username = "scott";</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String password = "tiger";</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try (Connection con = DriverManager.getConnection(url, username, password)) </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Statement stmt = con.createStatement();   </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String query = "INSERT INTO Employee VALUES (500, ‘Jill', 'Murray','1950-09-21', 150000)";</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if (stmt.executeUpdate(query) &gt; 0) {</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System.out.println("A new Employee record is added");</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String query1=“select *  from Employee”;</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ResultSet rs = stmt.executeUpdate(query1);</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//code to display the rows</a:t>
            </a:r>
            <a:endParaRPr/>
          </a:p>
          <a:p>
            <a:pPr indent="-460375" lvl="1" marL="574675" marR="0" rtl="0" algn="l">
              <a:lnSpc>
                <a:spcPct val="100000"/>
              </a:lnSpc>
              <a:spcBef>
                <a:spcPts val="280"/>
              </a:spcBef>
              <a:spcAft>
                <a:spcPts val="0"/>
              </a:spcAft>
              <a:buClr>
                <a:srgbClr val="FF0000"/>
              </a:buClr>
              <a:buSzPts val="100"/>
              <a:buFont typeface="Arial"/>
              <a:buAutoNum type="arabicPeriod"/>
            </a:pPr>
            <a:r>
              <a:rPr b="0" i="0" lang="en-US" sz="1400" u="none" cap="none" strike="noStrike">
                <a:solidFill>
                  <a:schemeClr val="dk1"/>
                </a:solidFill>
                <a:latin typeface="Courier New"/>
                <a:ea typeface="Courier New"/>
                <a:cs typeface="Courier New"/>
                <a:sym typeface="Courier New"/>
              </a:rPr>
              <a:t>}</a:t>
            </a:r>
            <a:endParaRPr/>
          </a:p>
        </p:txBody>
      </p:sp>
      <p:sp>
        <p:nvSpPr>
          <p:cNvPr id="5181" name="Google Shape;5181;p51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6" name="Shape 5186"/>
        <p:cNvGrpSpPr/>
        <p:nvPr/>
      </p:nvGrpSpPr>
      <p:grpSpPr>
        <a:xfrm>
          <a:off x="0" y="0"/>
          <a:ext cx="0" cy="0"/>
          <a:chOff x="0" y="0"/>
          <a:chExt cx="0" cy="0"/>
        </a:xfrm>
      </p:grpSpPr>
      <p:sp>
        <p:nvSpPr>
          <p:cNvPr id="5187" name="Google Shape;5187;p514"/>
          <p:cNvSpPr txBox="1"/>
          <p:nvPr/>
        </p:nvSpPr>
        <p:spPr>
          <a:xfrm>
            <a:off x="609600" y="1077912"/>
            <a:ext cx="7924800" cy="51054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88" name="Google Shape;5188;p514"/>
          <p:cNvSpPr txBox="1"/>
          <p:nvPr>
            <p:ph type="title"/>
          </p:nvPr>
        </p:nvSpPr>
        <p:spPr>
          <a:xfrm>
            <a:off x="609600" y="439737"/>
            <a:ext cx="7918500" cy="3984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CRUD Operations Using JDBC API: Update</a:t>
            </a:r>
            <a:endParaRPr/>
          </a:p>
        </p:txBody>
      </p:sp>
      <p:sp>
        <p:nvSpPr>
          <p:cNvPr id="5189" name="Google Shape;5189;p514"/>
          <p:cNvSpPr txBox="1"/>
          <p:nvPr>
            <p:ph idx="1" type="body"/>
          </p:nvPr>
        </p:nvSpPr>
        <p:spPr>
          <a:xfrm>
            <a:off x="609600" y="1154112"/>
            <a:ext cx="7918500" cy="48084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public class UpdateJDBCExample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 Create the "url"</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 assume database server is running on the localhost</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url = "jdbc:derby://localhost:1527/EmployeeDB";</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username = "scott";</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password = "tiger“;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try (Connection con = DriverManager.getConnection(url, username,     password))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Statement stmt = con.createStatement();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a:t>
            </a:r>
            <a:r>
              <a:rPr b="1" i="0" lang="en-US" sz="1400" u="none">
                <a:solidFill>
                  <a:schemeClr val="dk1"/>
                </a:solidFill>
                <a:latin typeface="Courier New"/>
                <a:ea typeface="Courier New"/>
                <a:cs typeface="Courier New"/>
                <a:sym typeface="Courier New"/>
              </a:rPr>
              <a:t>query = "Update Employee SET salary= 200000 where id=500";</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if (stmt.executeUpdate(query) &gt; 0)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System.out.println("An existing employee record was updated successfully!");</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query1="select * from Employee";</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ResultSet rs = stmt.executeQuery(query1);</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//code to display the records//</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a:t>
            </a:r>
            <a:endParaRPr/>
          </a:p>
        </p:txBody>
      </p:sp>
      <p:sp>
        <p:nvSpPr>
          <p:cNvPr id="5190" name="Google Shape;5190;p51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nvSpPr>
        <p:spPr>
          <a:xfrm>
            <a:off x="609600" y="2057400"/>
            <a:ext cx="7924800" cy="2590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 name="Google Shape;104;p20"/>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Simple Class</a:t>
            </a:r>
            <a:endParaRPr/>
          </a:p>
        </p:txBody>
      </p:sp>
      <p:sp>
        <p:nvSpPr>
          <p:cNvPr id="105" name="Google Shape;105;p20"/>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 simple Java class with a </a:t>
            </a:r>
            <a:r>
              <a:rPr b="0" i="0" lang="en-US" sz="2200" u="none" cap="none" strike="noStrike">
                <a:solidFill>
                  <a:schemeClr val="dk1"/>
                </a:solidFill>
                <a:latin typeface="Courier New"/>
                <a:ea typeface="Courier New"/>
                <a:cs typeface="Courier New"/>
                <a:sym typeface="Courier New"/>
              </a:rPr>
              <a:t>main</a:t>
            </a:r>
            <a:r>
              <a:rPr b="0" i="0" lang="en-US" sz="2200" u="none" cap="none" strike="noStrike">
                <a:solidFill>
                  <a:schemeClr val="dk1"/>
                </a:solidFill>
                <a:latin typeface="Arial"/>
                <a:ea typeface="Arial"/>
                <a:cs typeface="Arial"/>
                <a:sym typeface="Arial"/>
              </a:rPr>
              <a:t> method:</a:t>
            </a:r>
            <a:endParaRPr/>
          </a:p>
          <a:p>
            <a:pPr indent="7938" lvl="0" marL="7936"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public class Simple {</a:t>
            </a:r>
            <a:endParaRPr/>
          </a:p>
          <a:p>
            <a:pPr indent="7938" lvl="0" marL="7936"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8" lvl="0" marL="7936"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    public static void main(String args[]){</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a:p>
            <a:pPr indent="7938" lvl="0" marL="7936" marR="0" rtl="0" algn="l">
              <a:lnSpc>
                <a:spcPct val="100000"/>
              </a:lnSpc>
              <a:spcBef>
                <a:spcPts val="32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a:t>
            </a:r>
            <a:endParaRPr/>
          </a:p>
          <a:p>
            <a:pPr indent="7938" lvl="0" marL="7938"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106" name="Google Shape;106;p2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Manager</a:t>
            </a:r>
            <a:r>
              <a:rPr b="1" i="0" lang="en-US" sz="2600" u="none" cap="none" strike="noStrike">
                <a:solidFill>
                  <a:schemeClr val="dk1"/>
                </a:solidFill>
                <a:latin typeface="Arial"/>
                <a:ea typeface="Arial"/>
                <a:cs typeface="Arial"/>
                <a:sym typeface="Arial"/>
              </a:rPr>
              <a:t> Subclass</a:t>
            </a:r>
            <a:endParaRPr/>
          </a:p>
        </p:txBody>
      </p:sp>
      <p:sp>
        <p:nvSpPr>
          <p:cNvPr id="572" name="Google Shape;572;p65"/>
          <p:cNvSpPr txBox="1"/>
          <p:nvPr>
            <p:ph idx="4294967295" type="body"/>
          </p:nvPr>
        </p:nvSpPr>
        <p:spPr>
          <a:xfrm>
            <a:off x="661987" y="1143000"/>
            <a:ext cx="7918500" cy="333300"/>
          </a:xfrm>
          <a:prstGeom prst="rect">
            <a:avLst/>
          </a:prstGeom>
          <a:solidFill>
            <a:srgbClr val="A9A9A9"/>
          </a:solid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000"/>
              <a:buFont typeface="Arial"/>
              <a:buNone/>
            </a:pPr>
            <a:r>
              <a:rPr b="0" i="0" lang="en-US" sz="2000" u="none">
                <a:solidFill>
                  <a:schemeClr val="dk1"/>
                </a:solidFill>
                <a:latin typeface="Courier New"/>
                <a:ea typeface="Courier New"/>
                <a:cs typeface="Courier New"/>
                <a:sym typeface="Courier New"/>
              </a:rPr>
              <a:t>public class Manager extends Employee { }</a:t>
            </a:r>
            <a:endParaRPr/>
          </a:p>
        </p:txBody>
      </p:sp>
      <p:grpSp>
        <p:nvGrpSpPr>
          <p:cNvPr id="573" name="Google Shape;573;p65"/>
          <p:cNvGrpSpPr/>
          <p:nvPr/>
        </p:nvGrpSpPr>
        <p:grpSpPr>
          <a:xfrm>
            <a:off x="2667087" y="2286244"/>
            <a:ext cx="3734006" cy="4038820"/>
            <a:chOff x="3103562" y="13547725"/>
            <a:chExt cx="7353300" cy="9185400"/>
          </a:xfrm>
        </p:grpSpPr>
        <p:sp>
          <p:nvSpPr>
            <p:cNvPr id="574" name="Google Shape;574;p65"/>
            <p:cNvSpPr txBox="1"/>
            <p:nvPr/>
          </p:nvSpPr>
          <p:spPr>
            <a:xfrm>
              <a:off x="3103562" y="13547725"/>
              <a:ext cx="7353300" cy="9185400"/>
            </a:xfrm>
            <a:prstGeom prst="rect">
              <a:avLst/>
            </a:prstGeom>
            <a:solidFill>
              <a:srgbClr val="FFFFFF"/>
            </a:solidFill>
            <a:ln cap="flat" cmpd="sng" w="317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b="1" i="0" lang="en-US" sz="1600" u="none">
                  <a:solidFill>
                    <a:schemeClr val="dk1"/>
                  </a:solidFill>
                  <a:latin typeface="Calibri"/>
                  <a:ea typeface="Calibri"/>
                  <a:cs typeface="Calibri"/>
                  <a:sym typeface="Calibri"/>
                </a:rPr>
                <a:t>Employee</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private int empId</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private String name</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private String ssn</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private double salary</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&lt;&lt;Accessor Methods&gt;&gt;</a:t>
              </a:r>
              <a:endParaRPr/>
            </a:p>
            <a:p>
              <a:pPr indent="0" lvl="0" marL="0" marR="0" rtl="0" algn="l">
                <a:lnSpc>
                  <a:spcPct val="100000"/>
                </a:lnSpc>
                <a:spcBef>
                  <a:spcPts val="1000"/>
                </a:spcBef>
                <a:spcAft>
                  <a:spcPts val="0"/>
                </a:spcAft>
                <a:buClr>
                  <a:schemeClr val="dk1"/>
                </a:buClr>
                <a:buSzPts val="1100"/>
                <a:buFont typeface="Arial"/>
                <a:buNone/>
              </a:pPr>
              <a:r>
                <a:t/>
              </a:r>
              <a:endParaRPr b="0" i="0" sz="1100" u="none">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Clr>
                  <a:schemeClr val="dk1"/>
                </a:buClr>
                <a:buSzPts val="1100"/>
                <a:buFont typeface="Arial"/>
                <a:buNone/>
              </a:pPr>
              <a:r>
                <a:t/>
              </a:r>
              <a:endParaRPr b="0" i="0" sz="1100" u="none">
                <a:solidFill>
                  <a:schemeClr val="dk1"/>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dk1"/>
                </a:buClr>
                <a:buSzPts val="1100"/>
                <a:buFont typeface="Arial"/>
                <a:buNone/>
              </a:pPr>
              <a:r>
                <a:t/>
              </a:r>
              <a:endParaRPr b="0" i="0" sz="1100" u="none">
                <a:solidFill>
                  <a:schemeClr val="dk1"/>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b="0" i="0" sz="1100" u="none">
                <a:solidFill>
                  <a:schemeClr val="dk1"/>
                </a:solidFill>
                <a:latin typeface="Times New Roman"/>
                <a:ea typeface="Times New Roman"/>
                <a:cs typeface="Times New Roman"/>
                <a:sym typeface="Times New Roman"/>
              </a:endParaRPr>
            </a:p>
          </p:txBody>
        </p:sp>
        <p:sp>
          <p:nvSpPr>
            <p:cNvPr id="575" name="Google Shape;575;p65"/>
            <p:cNvSpPr txBox="1"/>
            <p:nvPr/>
          </p:nvSpPr>
          <p:spPr>
            <a:xfrm>
              <a:off x="3403600" y="17870488"/>
              <a:ext cx="6774000" cy="4322700"/>
            </a:xfrm>
            <a:prstGeom prst="rect">
              <a:avLst/>
            </a:prstGeom>
            <a:solidFill>
              <a:srgbClr val="FFFFFF"/>
            </a:solidFill>
            <a:ln cap="flat" cmpd="sng" w="254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b="1" i="0" lang="en-US" sz="1600" u="none">
                  <a:solidFill>
                    <a:schemeClr val="dk1"/>
                  </a:solidFill>
                  <a:latin typeface="Calibri"/>
                  <a:ea typeface="Calibri"/>
                  <a:cs typeface="Calibri"/>
                  <a:sym typeface="Calibri"/>
                </a:rPr>
                <a:t>Manager</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private String deptName</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 Manager(int empId, String name, String ssn, double salary, String dept){}</a:t>
              </a:r>
              <a:endParaRPr/>
            </a:p>
            <a:p>
              <a:pPr indent="0" lvl="0" marL="0" marR="0" rtl="0" algn="l">
                <a:lnSpc>
                  <a:spcPct val="100000"/>
                </a:lnSpc>
                <a:spcBef>
                  <a:spcPts val="100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&lt;&lt;Accessor Methods&gt;&gt;</a:t>
              </a:r>
              <a:endParaRPr/>
            </a:p>
            <a:p>
              <a:pPr indent="0" lvl="0" marL="0" marR="0" rtl="0" algn="l">
                <a:lnSpc>
                  <a:spcPct val="100000"/>
                </a:lnSpc>
                <a:spcBef>
                  <a:spcPts val="1000"/>
                </a:spcBef>
                <a:spcAft>
                  <a:spcPts val="0"/>
                </a:spcAft>
                <a:buNone/>
              </a:pPr>
              <a:r>
                <a:t/>
              </a:r>
              <a:endParaRPr b="0" i="0" sz="1600" u="none">
                <a:solidFill>
                  <a:schemeClr val="dk1"/>
                </a:solidFill>
                <a:latin typeface="Courier New"/>
                <a:ea typeface="Courier New"/>
                <a:cs typeface="Courier New"/>
                <a:sym typeface="Courier New"/>
              </a:endParaRPr>
            </a:p>
          </p:txBody>
        </p:sp>
      </p:grpSp>
      <p:sp>
        <p:nvSpPr>
          <p:cNvPr id="576" name="Google Shape;576;p65"/>
          <p:cNvSpPr/>
          <p:nvPr/>
        </p:nvSpPr>
        <p:spPr>
          <a:xfrm>
            <a:off x="3810000" y="990600"/>
            <a:ext cx="1219200" cy="533400"/>
          </a:xfrm>
          <a:prstGeom prst="ellipse">
            <a:avLst/>
          </a:prstGeom>
          <a:noFill/>
          <a:ln cap="flat" cmpd="sng" w="28575">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7" name="Google Shape;577;p65"/>
          <p:cNvSpPr txBox="1"/>
          <p:nvPr/>
        </p:nvSpPr>
        <p:spPr>
          <a:xfrm>
            <a:off x="533400" y="1676400"/>
            <a:ext cx="7924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keyword </a:t>
            </a:r>
            <a:r>
              <a:rPr b="1" i="0" lang="en-US" sz="1800" u="none">
                <a:solidFill>
                  <a:schemeClr val="dk1"/>
                </a:solidFill>
                <a:latin typeface="Courier New"/>
                <a:ea typeface="Courier New"/>
                <a:cs typeface="Courier New"/>
                <a:sym typeface="Courier New"/>
              </a:rPr>
              <a:t>extends</a:t>
            </a:r>
            <a:r>
              <a:rPr b="0" i="0" lang="en-US" sz="1800" u="none">
                <a:solidFill>
                  <a:schemeClr val="dk1"/>
                </a:solidFill>
                <a:latin typeface="Arial"/>
                <a:ea typeface="Arial"/>
                <a:cs typeface="Arial"/>
                <a:sym typeface="Arial"/>
              </a:rPr>
              <a:t> creates the inheritance relationship:</a:t>
            </a:r>
            <a:endParaRPr/>
          </a:p>
        </p:txBody>
      </p:sp>
      <p:sp>
        <p:nvSpPr>
          <p:cNvPr id="578" name="Google Shape;578;p6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5" name="Shape 5195"/>
        <p:cNvGrpSpPr/>
        <p:nvPr/>
      </p:nvGrpSpPr>
      <p:grpSpPr>
        <a:xfrm>
          <a:off x="0" y="0"/>
          <a:ext cx="0" cy="0"/>
          <a:chOff x="0" y="0"/>
          <a:chExt cx="0" cy="0"/>
        </a:xfrm>
      </p:grpSpPr>
      <p:sp>
        <p:nvSpPr>
          <p:cNvPr id="5196" name="Google Shape;5196;p515"/>
          <p:cNvSpPr txBox="1"/>
          <p:nvPr/>
        </p:nvSpPr>
        <p:spPr>
          <a:xfrm>
            <a:off x="609600" y="1447800"/>
            <a:ext cx="7924800" cy="4038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7" name="Google Shape;5197;p515"/>
          <p:cNvSpPr txBox="1"/>
          <p:nvPr>
            <p:ph type="title"/>
          </p:nvPr>
        </p:nvSpPr>
        <p:spPr>
          <a:xfrm>
            <a:off x="609600" y="439737"/>
            <a:ext cx="7918500" cy="3984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CRUD Operations Using JDBC API: Delete</a:t>
            </a:r>
            <a:endParaRPr/>
          </a:p>
        </p:txBody>
      </p:sp>
      <p:sp>
        <p:nvSpPr>
          <p:cNvPr id="5198" name="Google Shape;5198;p515"/>
          <p:cNvSpPr txBox="1"/>
          <p:nvPr>
            <p:ph idx="1" type="body"/>
          </p:nvPr>
        </p:nvSpPr>
        <p:spPr>
          <a:xfrm>
            <a:off x="609600" y="1524000"/>
            <a:ext cx="7918500" cy="38178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public class DeleteJDBCExample {</a:t>
            </a:r>
            <a:endParaRPr/>
          </a:p>
          <a:p>
            <a:pPr indent="-1587" lvl="0" marL="15875" marR="0" rtl="0" algn="l">
              <a:lnSpc>
                <a:spcPct val="100000"/>
              </a:lnSpc>
              <a:spcBef>
                <a:spcPts val="280"/>
              </a:spcBef>
              <a:spcAft>
                <a:spcPts val="0"/>
              </a:spcAft>
              <a:buClr>
                <a:schemeClr val="accent2"/>
              </a:buClr>
              <a:buSzPts val="100"/>
              <a:buFont typeface="Arial"/>
              <a:buNone/>
            </a:pPr>
            <a:r>
              <a:t/>
            </a:r>
            <a:endParaRPr b="0" i="0" sz="1400" u="none">
              <a:solidFill>
                <a:schemeClr val="dk1"/>
              </a:solidFill>
              <a:latin typeface="Courier New"/>
              <a:ea typeface="Courier New"/>
              <a:cs typeface="Courier New"/>
              <a:sym typeface="Courier New"/>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public static void main(String[] args)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url = "jdbc:derby://localhost:1527/EmployeeDB";</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username = "scott";</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password = "tiger”;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try (Connection con = DriverManager.getConnection(url, username, password))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Statement stmt = con.createStatement();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query = "DELETE FROM Employee where id=500";</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if (stmt.executeUpdate(query) &gt; 0)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System.out.println("An employee record was deleted successfully");</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String query1="select * from Employee";</a:t>
            </a:r>
            <a:endParaRPr/>
          </a:p>
          <a:p>
            <a:pPr indent="-7937" lvl="0" marL="15875" marR="0" rtl="0" algn="l">
              <a:lnSpc>
                <a:spcPct val="100000"/>
              </a:lnSpc>
              <a:spcBef>
                <a:spcPts val="280"/>
              </a:spcBef>
              <a:spcAft>
                <a:spcPts val="0"/>
              </a:spcAft>
              <a:buClr>
                <a:schemeClr val="accent2"/>
              </a:buClr>
              <a:buSzPts val="100"/>
              <a:buFont typeface="Arial"/>
              <a:buAutoNum type="arabicPeriod"/>
            </a:pPr>
            <a:r>
              <a:rPr b="0" i="0" lang="en-US" sz="1400" u="none">
                <a:solidFill>
                  <a:schemeClr val="dk1"/>
                </a:solidFill>
                <a:latin typeface="Courier New"/>
                <a:ea typeface="Courier New"/>
                <a:cs typeface="Courier New"/>
                <a:sym typeface="Courier New"/>
              </a:rPr>
              <a:t>       ResultSet rs = stmt.executeQuery(query1);</a:t>
            </a:r>
            <a:endParaRPr/>
          </a:p>
        </p:txBody>
      </p:sp>
      <p:sp>
        <p:nvSpPr>
          <p:cNvPr id="5199" name="Google Shape;5199;p5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4" name="Shape 5204"/>
        <p:cNvGrpSpPr/>
        <p:nvPr/>
      </p:nvGrpSpPr>
      <p:grpSpPr>
        <a:xfrm>
          <a:off x="0" y="0"/>
          <a:ext cx="0" cy="0"/>
          <a:chOff x="0" y="0"/>
          <a:chExt cx="0" cy="0"/>
        </a:xfrm>
      </p:grpSpPr>
      <p:sp>
        <p:nvSpPr>
          <p:cNvPr id="5205" name="Google Shape;5205;p516"/>
          <p:cNvSpPr txBox="1"/>
          <p:nvPr/>
        </p:nvSpPr>
        <p:spPr>
          <a:xfrm>
            <a:off x="609600" y="2286000"/>
            <a:ext cx="7848600" cy="3810000"/>
          </a:xfrm>
          <a:prstGeom prst="rect">
            <a:avLst/>
          </a:prstGeom>
          <a:solidFill>
            <a:srgbClr val="B8B8B8">
              <a:alpha val="49800"/>
            </a:srgbClr>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06" name="Google Shape;5206;p51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SQLException</a:t>
            </a:r>
            <a:r>
              <a:rPr b="1" i="0" lang="en-US" sz="2600" u="none" cap="none" strike="noStrike">
                <a:solidFill>
                  <a:schemeClr val="dk1"/>
                </a:solidFill>
                <a:latin typeface="Arial"/>
                <a:ea typeface="Arial"/>
                <a:cs typeface="Arial"/>
                <a:sym typeface="Arial"/>
              </a:rPr>
              <a:t> Class</a:t>
            </a:r>
            <a:endParaRPr/>
          </a:p>
        </p:txBody>
      </p:sp>
      <p:sp>
        <p:nvSpPr>
          <p:cNvPr id="5207" name="Google Shape;5207;p516"/>
          <p:cNvSpPr txBox="1"/>
          <p:nvPr>
            <p:ph idx="1" type="body"/>
          </p:nvPr>
        </p:nvSpPr>
        <p:spPr>
          <a:xfrm>
            <a:off x="609600" y="1219200"/>
            <a:ext cx="7918500" cy="4883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SQLException</a:t>
            </a:r>
            <a:r>
              <a:rPr b="0" i="0" lang="en-US" sz="2200" u="none">
                <a:solidFill>
                  <a:schemeClr val="dk1"/>
                </a:solidFill>
                <a:latin typeface="Arial"/>
                <a:ea typeface="Arial"/>
                <a:cs typeface="Arial"/>
                <a:sym typeface="Arial"/>
              </a:rPr>
              <a:t> can be used to report details about resulting database errors. To report all the exceptions thrown, you can iterate through the </a:t>
            </a:r>
            <a:r>
              <a:rPr b="0" i="0" lang="en-US" sz="2200" u="none">
                <a:solidFill>
                  <a:schemeClr val="dk1"/>
                </a:solidFill>
                <a:latin typeface="Courier New"/>
                <a:ea typeface="Courier New"/>
                <a:cs typeface="Courier New"/>
                <a:sym typeface="Courier New"/>
              </a:rPr>
              <a:t>SQLException</a:t>
            </a:r>
            <a:r>
              <a:rPr b="0" i="0" lang="en-US" sz="2200" u="none">
                <a:solidFill>
                  <a:schemeClr val="dk1"/>
                </a:solidFill>
                <a:latin typeface="Arial"/>
                <a:ea typeface="Arial"/>
                <a:cs typeface="Arial"/>
                <a:sym typeface="Arial"/>
              </a:rPr>
              <a:t>s thrown: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catch(SQLException ex)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while(ex != null)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System.out.println("SQLState:  " + ex.getSQLState());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System.out.println("Error Code:" + ex.getErrorCode());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System.out.println("Message:   " + ex.getMessage());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Throwable t = ex.getCause();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while(t != null)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System.out.println("Cause:" + 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t = t.getCause();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ex = ex.getNextException();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5208" name="Google Shape;5208;p516"/>
          <p:cNvSpPr/>
          <p:nvPr/>
        </p:nvSpPr>
        <p:spPr>
          <a:xfrm>
            <a:off x="6019800" y="4876800"/>
            <a:ext cx="2209800" cy="762000"/>
          </a:xfrm>
          <a:prstGeom prst="wedgeRectCallout">
            <a:avLst>
              <a:gd fmla="val 9906" name="adj1"/>
              <a:gd fmla="val -29230"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Vendor-dependent state codes, error codes, and messages</a:t>
            </a:r>
            <a:endParaRPr/>
          </a:p>
        </p:txBody>
      </p:sp>
      <p:sp>
        <p:nvSpPr>
          <p:cNvPr id="5209" name="Google Shape;5209;p5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4" name="Shape 5214"/>
        <p:cNvGrpSpPr/>
        <p:nvPr/>
      </p:nvGrpSpPr>
      <p:grpSpPr>
        <a:xfrm>
          <a:off x="0" y="0"/>
          <a:ext cx="0" cy="0"/>
          <a:chOff x="0" y="0"/>
          <a:chExt cx="0" cy="0"/>
        </a:xfrm>
      </p:grpSpPr>
      <p:sp>
        <p:nvSpPr>
          <p:cNvPr id="5215" name="Google Shape;5215;p517"/>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Closing JDBC Objects</a:t>
            </a:r>
            <a:endParaRPr/>
          </a:p>
        </p:txBody>
      </p:sp>
      <p:sp>
        <p:nvSpPr>
          <p:cNvPr id="5216" name="Google Shape;5216;p517"/>
          <p:cNvSpPr/>
          <p:nvPr/>
        </p:nvSpPr>
        <p:spPr>
          <a:xfrm>
            <a:off x="2209800" y="1676400"/>
            <a:ext cx="1828800" cy="609600"/>
          </a:xfrm>
          <a:prstGeom prst="ellipse">
            <a:avLst/>
          </a:prstGeom>
          <a:solidFill>
            <a:srgbClr val="FFCC66">
              <a:alpha val="49800"/>
            </a:srgbClr>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Connection</a:t>
            </a:r>
            <a:endParaRPr/>
          </a:p>
        </p:txBody>
      </p:sp>
      <p:sp>
        <p:nvSpPr>
          <p:cNvPr id="5217" name="Google Shape;5217;p517"/>
          <p:cNvSpPr/>
          <p:nvPr/>
        </p:nvSpPr>
        <p:spPr>
          <a:xfrm>
            <a:off x="2209800" y="2971800"/>
            <a:ext cx="1828800" cy="609600"/>
          </a:xfrm>
          <a:prstGeom prst="ellipse">
            <a:avLst/>
          </a:prstGeom>
          <a:solidFill>
            <a:srgbClr val="00B0F0">
              <a:alpha val="49800"/>
            </a:srgbClr>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Statement</a:t>
            </a:r>
            <a:endParaRPr/>
          </a:p>
        </p:txBody>
      </p:sp>
      <p:sp>
        <p:nvSpPr>
          <p:cNvPr id="5218" name="Google Shape;5218;p517"/>
          <p:cNvSpPr/>
          <p:nvPr/>
        </p:nvSpPr>
        <p:spPr>
          <a:xfrm>
            <a:off x="6438900" y="2971800"/>
            <a:ext cx="1828800" cy="609600"/>
          </a:xfrm>
          <a:prstGeom prst="ellipse">
            <a:avLst/>
          </a:prstGeom>
          <a:solidFill>
            <a:srgbClr val="00B0F0">
              <a:alpha val="49800"/>
            </a:srgbClr>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Statement</a:t>
            </a:r>
            <a:endParaRPr/>
          </a:p>
        </p:txBody>
      </p:sp>
      <p:sp>
        <p:nvSpPr>
          <p:cNvPr id="5219" name="Google Shape;5219;p517"/>
          <p:cNvSpPr/>
          <p:nvPr/>
        </p:nvSpPr>
        <p:spPr>
          <a:xfrm>
            <a:off x="2209800" y="4267200"/>
            <a:ext cx="1828800" cy="609600"/>
          </a:xfrm>
          <a:prstGeom prst="ellipse">
            <a:avLst/>
          </a:prstGeom>
          <a:solidFill>
            <a:srgbClr val="92D050">
              <a:alpha val="49800"/>
            </a:srgbClr>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ResultSet</a:t>
            </a:r>
            <a:endParaRPr/>
          </a:p>
        </p:txBody>
      </p:sp>
      <p:sp>
        <p:nvSpPr>
          <p:cNvPr id="5220" name="Google Shape;5220;p517"/>
          <p:cNvSpPr/>
          <p:nvPr/>
        </p:nvSpPr>
        <p:spPr>
          <a:xfrm>
            <a:off x="6438900" y="4267200"/>
            <a:ext cx="1828800" cy="609600"/>
          </a:xfrm>
          <a:prstGeom prst="ellipse">
            <a:avLst/>
          </a:prstGeom>
          <a:solidFill>
            <a:srgbClr val="92D050">
              <a:alpha val="49800"/>
            </a:srgbClr>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ResultSet</a:t>
            </a:r>
            <a:endParaRPr/>
          </a:p>
        </p:txBody>
      </p:sp>
      <p:cxnSp>
        <p:nvCxnSpPr>
          <p:cNvPr id="5221" name="Google Shape;5221;p517"/>
          <p:cNvCxnSpPr/>
          <p:nvPr/>
        </p:nvCxnSpPr>
        <p:spPr>
          <a:xfrm>
            <a:off x="1600200" y="1981200"/>
            <a:ext cx="457200" cy="0"/>
          </a:xfrm>
          <a:prstGeom prst="straightConnector1">
            <a:avLst/>
          </a:prstGeom>
          <a:noFill/>
          <a:ln cap="flat" cmpd="sng" w="28575">
            <a:solidFill>
              <a:schemeClr val="dk1"/>
            </a:solidFill>
            <a:prstDash val="solid"/>
            <a:miter lim="800000"/>
            <a:headEnd len="med" w="med" type="none"/>
            <a:tailEnd len="med" w="med" type="triangle"/>
          </a:ln>
        </p:spPr>
      </p:cxnSp>
      <p:sp>
        <p:nvSpPr>
          <p:cNvPr id="5222" name="Google Shape;5222;p517"/>
          <p:cNvSpPr txBox="1"/>
          <p:nvPr/>
        </p:nvSpPr>
        <p:spPr>
          <a:xfrm>
            <a:off x="533400" y="1828800"/>
            <a:ext cx="11493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close()</a:t>
            </a:r>
            <a:endParaRPr/>
          </a:p>
        </p:txBody>
      </p:sp>
      <p:sp>
        <p:nvSpPr>
          <p:cNvPr id="5223" name="Google Shape;5223;p517"/>
          <p:cNvSpPr/>
          <p:nvPr/>
        </p:nvSpPr>
        <p:spPr>
          <a:xfrm>
            <a:off x="6438900" y="1676400"/>
            <a:ext cx="1828800" cy="609600"/>
          </a:xfrm>
          <a:prstGeom prst="ellipse">
            <a:avLst/>
          </a:prstGeom>
          <a:solidFill>
            <a:srgbClr val="FFCC66">
              <a:alpha val="49800"/>
            </a:srgbClr>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Connection</a:t>
            </a:r>
            <a:endParaRPr/>
          </a:p>
        </p:txBody>
      </p:sp>
      <p:sp>
        <p:nvSpPr>
          <p:cNvPr id="5224" name="Google Shape;5224;p517"/>
          <p:cNvSpPr/>
          <p:nvPr/>
        </p:nvSpPr>
        <p:spPr>
          <a:xfrm>
            <a:off x="2857500" y="2362200"/>
            <a:ext cx="533400" cy="5334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25" name="Google Shape;5225;p517"/>
          <p:cNvSpPr txBox="1"/>
          <p:nvPr/>
        </p:nvSpPr>
        <p:spPr>
          <a:xfrm>
            <a:off x="457200" y="2438400"/>
            <a:ext cx="20700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Closes Statements</a:t>
            </a:r>
            <a:endParaRPr/>
          </a:p>
        </p:txBody>
      </p:sp>
      <p:sp>
        <p:nvSpPr>
          <p:cNvPr id="5226" name="Google Shape;5226;p517"/>
          <p:cNvSpPr/>
          <p:nvPr/>
        </p:nvSpPr>
        <p:spPr>
          <a:xfrm>
            <a:off x="2857500" y="3657600"/>
            <a:ext cx="533400" cy="5334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27" name="Google Shape;5227;p517"/>
          <p:cNvSpPr txBox="1"/>
          <p:nvPr/>
        </p:nvSpPr>
        <p:spPr>
          <a:xfrm>
            <a:off x="441325" y="3581400"/>
            <a:ext cx="19209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Invalidates ResultSets</a:t>
            </a:r>
            <a:endParaRPr/>
          </a:p>
        </p:txBody>
      </p:sp>
      <p:sp>
        <p:nvSpPr>
          <p:cNvPr id="5228" name="Google Shape;5228;p517"/>
          <p:cNvSpPr/>
          <p:nvPr/>
        </p:nvSpPr>
        <p:spPr>
          <a:xfrm>
            <a:off x="2857500" y="5029200"/>
            <a:ext cx="533400" cy="5334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29" name="Google Shape;5229;p517"/>
          <p:cNvSpPr/>
          <p:nvPr/>
        </p:nvSpPr>
        <p:spPr>
          <a:xfrm>
            <a:off x="2743200" y="5638800"/>
            <a:ext cx="761994" cy="457218"/>
          </a:xfrm>
          <a:prstGeom prst="flowChartMultidocument">
            <a:avLst/>
          </a:prstGeom>
          <a:solidFill>
            <a:srgbClr val="0070C0">
              <a:alpha val="49800"/>
            </a:srgbClr>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30" name="Google Shape;5230;p517"/>
          <p:cNvSpPr txBox="1"/>
          <p:nvPr/>
        </p:nvSpPr>
        <p:spPr>
          <a:xfrm>
            <a:off x="938212" y="5105400"/>
            <a:ext cx="1585800" cy="9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Resources not</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released until</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next GC</a:t>
            </a:r>
            <a:endParaRPr/>
          </a:p>
        </p:txBody>
      </p:sp>
      <p:sp>
        <p:nvSpPr>
          <p:cNvPr id="5231" name="Google Shape;5231;p517"/>
          <p:cNvSpPr txBox="1"/>
          <p:nvPr/>
        </p:nvSpPr>
        <p:spPr>
          <a:xfrm>
            <a:off x="1524000" y="1143000"/>
            <a:ext cx="15240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Shadows Into Light"/>
              <a:buNone/>
            </a:pPr>
            <a:r>
              <a:rPr b="0" i="0" lang="en-US" sz="2400" u="none">
                <a:solidFill>
                  <a:srgbClr val="0000FF"/>
                </a:solidFill>
                <a:latin typeface="Shadows Into Light"/>
                <a:ea typeface="Shadows Into Light"/>
                <a:cs typeface="Shadows Into Light"/>
                <a:sym typeface="Shadows Into Light"/>
              </a:rPr>
              <a:t>One Way</a:t>
            </a:r>
            <a:endParaRPr/>
          </a:p>
        </p:txBody>
      </p:sp>
      <p:sp>
        <p:nvSpPr>
          <p:cNvPr id="5232" name="Google Shape;5232;p517"/>
          <p:cNvSpPr txBox="1"/>
          <p:nvPr/>
        </p:nvSpPr>
        <p:spPr>
          <a:xfrm>
            <a:off x="5410200" y="1143000"/>
            <a:ext cx="21336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400"/>
              <a:buFont typeface="Shadows Into Light"/>
              <a:buNone/>
            </a:pPr>
            <a:r>
              <a:rPr b="0" i="0" lang="en-US" sz="2400" u="none">
                <a:solidFill>
                  <a:srgbClr val="0000FF"/>
                </a:solidFill>
                <a:latin typeface="Shadows Into Light"/>
                <a:ea typeface="Shadows Into Light"/>
                <a:cs typeface="Shadows Into Light"/>
                <a:sym typeface="Shadows Into Light"/>
              </a:rPr>
              <a:t>Better Way</a:t>
            </a:r>
            <a:endParaRPr/>
          </a:p>
        </p:txBody>
      </p:sp>
      <p:cxnSp>
        <p:nvCxnSpPr>
          <p:cNvPr id="5233" name="Google Shape;5233;p517"/>
          <p:cNvCxnSpPr/>
          <p:nvPr/>
        </p:nvCxnSpPr>
        <p:spPr>
          <a:xfrm>
            <a:off x="5867400" y="4572000"/>
            <a:ext cx="457200" cy="0"/>
          </a:xfrm>
          <a:prstGeom prst="straightConnector1">
            <a:avLst/>
          </a:prstGeom>
          <a:noFill/>
          <a:ln cap="flat" cmpd="sng" w="28575">
            <a:solidFill>
              <a:schemeClr val="dk1"/>
            </a:solidFill>
            <a:prstDash val="solid"/>
            <a:miter lim="800000"/>
            <a:headEnd len="med" w="med" type="none"/>
            <a:tailEnd len="med" w="med" type="triangle"/>
          </a:ln>
        </p:spPr>
      </p:cxnSp>
      <p:sp>
        <p:nvSpPr>
          <p:cNvPr id="5234" name="Google Shape;5234;p517"/>
          <p:cNvSpPr txBox="1"/>
          <p:nvPr/>
        </p:nvSpPr>
        <p:spPr>
          <a:xfrm>
            <a:off x="4800600" y="4419600"/>
            <a:ext cx="11493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close()</a:t>
            </a:r>
            <a:endParaRPr/>
          </a:p>
        </p:txBody>
      </p:sp>
      <p:sp>
        <p:nvSpPr>
          <p:cNvPr id="5235" name="Google Shape;5235;p517"/>
          <p:cNvSpPr/>
          <p:nvPr/>
        </p:nvSpPr>
        <p:spPr>
          <a:xfrm>
            <a:off x="7086600" y="5029200"/>
            <a:ext cx="533400" cy="5334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36" name="Google Shape;5236;p517"/>
          <p:cNvSpPr/>
          <p:nvPr/>
        </p:nvSpPr>
        <p:spPr>
          <a:xfrm>
            <a:off x="6972300" y="5638800"/>
            <a:ext cx="761994" cy="457218"/>
          </a:xfrm>
          <a:prstGeom prst="flowChartMultidocument">
            <a:avLst/>
          </a:prstGeom>
          <a:solidFill>
            <a:srgbClr val="0070C0">
              <a:alpha val="49800"/>
            </a:srgbClr>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37" name="Google Shape;5237;p517"/>
          <p:cNvSpPr txBox="1"/>
          <p:nvPr/>
        </p:nvSpPr>
        <p:spPr>
          <a:xfrm>
            <a:off x="5370512" y="5105400"/>
            <a:ext cx="12558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Resources </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released</a:t>
            </a:r>
            <a:endParaRPr/>
          </a:p>
        </p:txBody>
      </p:sp>
      <p:cxnSp>
        <p:nvCxnSpPr>
          <p:cNvPr id="5238" name="Google Shape;5238;p517"/>
          <p:cNvCxnSpPr/>
          <p:nvPr/>
        </p:nvCxnSpPr>
        <p:spPr>
          <a:xfrm>
            <a:off x="5867400" y="3276600"/>
            <a:ext cx="457200" cy="0"/>
          </a:xfrm>
          <a:prstGeom prst="straightConnector1">
            <a:avLst/>
          </a:prstGeom>
          <a:noFill/>
          <a:ln cap="flat" cmpd="sng" w="28575">
            <a:solidFill>
              <a:schemeClr val="dk1"/>
            </a:solidFill>
            <a:prstDash val="solid"/>
            <a:miter lim="800000"/>
            <a:headEnd len="med" w="med" type="none"/>
            <a:tailEnd len="med" w="med" type="triangle"/>
          </a:ln>
        </p:spPr>
      </p:cxnSp>
      <p:sp>
        <p:nvSpPr>
          <p:cNvPr id="5239" name="Google Shape;5239;p517"/>
          <p:cNvSpPr txBox="1"/>
          <p:nvPr/>
        </p:nvSpPr>
        <p:spPr>
          <a:xfrm>
            <a:off x="4800600" y="3124200"/>
            <a:ext cx="11493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close()</a:t>
            </a:r>
            <a:endParaRPr/>
          </a:p>
        </p:txBody>
      </p:sp>
      <p:cxnSp>
        <p:nvCxnSpPr>
          <p:cNvPr id="5240" name="Google Shape;5240;p517"/>
          <p:cNvCxnSpPr/>
          <p:nvPr/>
        </p:nvCxnSpPr>
        <p:spPr>
          <a:xfrm>
            <a:off x="5867400" y="1981200"/>
            <a:ext cx="457200" cy="0"/>
          </a:xfrm>
          <a:prstGeom prst="straightConnector1">
            <a:avLst/>
          </a:prstGeom>
          <a:noFill/>
          <a:ln cap="flat" cmpd="sng" w="28575">
            <a:solidFill>
              <a:schemeClr val="dk1"/>
            </a:solidFill>
            <a:prstDash val="solid"/>
            <a:miter lim="800000"/>
            <a:headEnd len="med" w="med" type="none"/>
            <a:tailEnd len="med" w="med" type="triangle"/>
          </a:ln>
        </p:spPr>
      </p:cxnSp>
      <p:sp>
        <p:nvSpPr>
          <p:cNvPr id="5241" name="Google Shape;5241;p517"/>
          <p:cNvSpPr txBox="1"/>
          <p:nvPr/>
        </p:nvSpPr>
        <p:spPr>
          <a:xfrm>
            <a:off x="4800600" y="1828800"/>
            <a:ext cx="11493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close()</a:t>
            </a:r>
            <a:endParaRPr/>
          </a:p>
        </p:txBody>
      </p:sp>
      <p:sp>
        <p:nvSpPr>
          <p:cNvPr id="5242" name="Google Shape;5242;p517"/>
          <p:cNvSpPr/>
          <p:nvPr/>
        </p:nvSpPr>
        <p:spPr>
          <a:xfrm rot="10800000">
            <a:off x="7086600" y="3657600"/>
            <a:ext cx="533400" cy="5334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43" name="Google Shape;5243;p517"/>
          <p:cNvSpPr/>
          <p:nvPr/>
        </p:nvSpPr>
        <p:spPr>
          <a:xfrm rot="10800000">
            <a:off x="7086600" y="2362200"/>
            <a:ext cx="533400" cy="533400"/>
          </a:xfrm>
          <a:prstGeom prst="downArrow">
            <a:avLst>
              <a:gd fmla="val 10800" name="adj1"/>
              <a:gd fmla="val 50000" name="adj2"/>
            </a:avLst>
          </a:prstGeom>
          <a:solidFill>
            <a:srgbClr val="FF9999"/>
          </a:solidFill>
          <a:ln cap="flat" cmpd="sng" w="28575">
            <a:solidFill>
              <a:srgbClr val="00000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44" name="Google Shape;5244;p517"/>
          <p:cNvSpPr txBox="1"/>
          <p:nvPr/>
        </p:nvSpPr>
        <p:spPr>
          <a:xfrm>
            <a:off x="4495800" y="3581400"/>
            <a:ext cx="2300400" cy="646200"/>
          </a:xfrm>
          <a:prstGeom prst="rect">
            <a:avLst/>
          </a:prstGeom>
          <a:noFill/>
          <a:ln cap="rnd" cmpd="sng" w="9525">
            <a:solidFill>
              <a:srgbClr val="0000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Call close explicitly or</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in try-with-resources</a:t>
            </a:r>
            <a:endParaRPr/>
          </a:p>
        </p:txBody>
      </p:sp>
      <p:cxnSp>
        <p:nvCxnSpPr>
          <p:cNvPr id="5245" name="Google Shape;5245;p517"/>
          <p:cNvCxnSpPr/>
          <p:nvPr/>
        </p:nvCxnSpPr>
        <p:spPr>
          <a:xfrm>
            <a:off x="4419600" y="1219200"/>
            <a:ext cx="0" cy="4953000"/>
          </a:xfrm>
          <a:prstGeom prst="straightConnector1">
            <a:avLst/>
          </a:prstGeom>
          <a:noFill/>
          <a:ln cap="flat" cmpd="sng" w="28575">
            <a:solidFill>
              <a:schemeClr val="dk1"/>
            </a:solidFill>
            <a:prstDash val="solid"/>
            <a:miter lim="800000"/>
            <a:headEnd len="med" w="med" type="none"/>
            <a:tailEnd len="med" w="med" type="none"/>
          </a:ln>
        </p:spPr>
      </p:cxnSp>
      <p:sp>
        <p:nvSpPr>
          <p:cNvPr id="5246" name="Google Shape;5246;p5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1" name="Shape 5251"/>
        <p:cNvGrpSpPr/>
        <p:nvPr/>
      </p:nvGrpSpPr>
      <p:grpSpPr>
        <a:xfrm>
          <a:off x="0" y="0"/>
          <a:ext cx="0" cy="0"/>
          <a:chOff x="0" y="0"/>
          <a:chExt cx="0" cy="0"/>
        </a:xfrm>
      </p:grpSpPr>
      <p:sp>
        <p:nvSpPr>
          <p:cNvPr id="5252" name="Google Shape;5252;p518"/>
          <p:cNvSpPr txBox="1"/>
          <p:nvPr/>
        </p:nvSpPr>
        <p:spPr>
          <a:xfrm>
            <a:off x="609600" y="1839912"/>
            <a:ext cx="7924800" cy="1143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53" name="Google Shape;5253;p51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try</a:t>
            </a:r>
            <a:r>
              <a:rPr b="1" i="0" lang="en-US" sz="2600" u="none" cap="none" strike="noStrike">
                <a:solidFill>
                  <a:schemeClr val="dk1"/>
                </a:solidFill>
                <a:latin typeface="Arial"/>
                <a:ea typeface="Arial"/>
                <a:cs typeface="Arial"/>
                <a:sym typeface="Arial"/>
              </a:rPr>
              <a:t>-with-resources Construct</a:t>
            </a:r>
            <a:endParaRPr/>
          </a:p>
        </p:txBody>
      </p:sp>
      <p:sp>
        <p:nvSpPr>
          <p:cNvPr id="5254" name="Google Shape;5254;p518"/>
          <p:cNvSpPr txBox="1"/>
          <p:nvPr>
            <p:ph idx="1" type="body"/>
          </p:nvPr>
        </p:nvSpPr>
        <p:spPr>
          <a:xfrm>
            <a:off x="609600" y="1447800"/>
            <a:ext cx="7918500" cy="4186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Given the following </a:t>
            </a:r>
            <a:r>
              <a:rPr b="0" i="0" lang="en-US" sz="2200" u="none">
                <a:solidFill>
                  <a:schemeClr val="dk1"/>
                </a:solidFill>
                <a:latin typeface="Courier New"/>
                <a:ea typeface="Courier New"/>
                <a:cs typeface="Courier New"/>
                <a:sym typeface="Courier New"/>
              </a:rPr>
              <a:t>try</a:t>
            </a:r>
            <a:r>
              <a:rPr b="0" i="0" lang="en-US" sz="2200" u="none">
                <a:solidFill>
                  <a:schemeClr val="dk1"/>
                </a:solidFill>
                <a:latin typeface="Arial"/>
                <a:ea typeface="Arial"/>
                <a:cs typeface="Arial"/>
                <a:sym typeface="Arial"/>
              </a:rPr>
              <a:t>-with-resources statement: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try (Connection con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DriverManager.getConnection(url, username, password);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Statement stmt = con.createStatement();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ResultSet rs = stmt.executeQuery (query)){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compiler checks to see that the object inside the parentheses implements </a:t>
            </a:r>
            <a:r>
              <a:rPr b="0" i="0" lang="en-US" sz="2200" u="none" cap="none" strike="noStrike">
                <a:solidFill>
                  <a:schemeClr val="dk1"/>
                </a:solidFill>
                <a:latin typeface="Courier New"/>
                <a:ea typeface="Courier New"/>
                <a:cs typeface="Courier New"/>
                <a:sym typeface="Courier New"/>
              </a:rPr>
              <a:t>java.lang.AutoCloseable</a:t>
            </a:r>
            <a:r>
              <a:rPr b="0" i="0" lang="en-US" sz="2200" u="none" cap="none" strike="noStrike">
                <a:solidFill>
                  <a:schemeClr val="dk1"/>
                </a:solidFill>
                <a:latin typeface="Arial"/>
                <a:ea typeface="Arial"/>
                <a:cs typeface="Arial"/>
                <a:sym typeface="Arial"/>
              </a:rPr>
              <a: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This interface includes one method: </a:t>
            </a:r>
            <a:r>
              <a:rPr b="0" i="0" lang="en-US" sz="2000" u="none" cap="none" strike="noStrike">
                <a:solidFill>
                  <a:schemeClr val="dk1"/>
                </a:solidFill>
                <a:latin typeface="Courier New"/>
                <a:ea typeface="Courier New"/>
                <a:cs typeface="Courier New"/>
                <a:sym typeface="Courier New"/>
              </a:rPr>
              <a:t>void close()</a:t>
            </a:r>
            <a:r>
              <a:rPr b="0" i="0" lang="en-US" sz="20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close()</a:t>
            </a:r>
            <a:r>
              <a:rPr b="0" i="0" lang="en-US" sz="2200" u="none" cap="none" strike="noStrike">
                <a:solidFill>
                  <a:schemeClr val="dk1"/>
                </a:solidFill>
                <a:latin typeface="Arial"/>
                <a:ea typeface="Arial"/>
                <a:cs typeface="Arial"/>
                <a:sym typeface="Arial"/>
              </a:rPr>
              <a:t> method is automatically called at the end of the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 block in the proper order (last declaration to first).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Multiple closeable resources can be included in the </a:t>
            </a:r>
            <a:r>
              <a:rPr b="0" i="0" lang="en-US" sz="2200" u="none" cap="none" strike="noStrike">
                <a:solidFill>
                  <a:schemeClr val="dk1"/>
                </a:solidFill>
                <a:latin typeface="Courier New"/>
                <a:ea typeface="Courier New"/>
                <a:cs typeface="Courier New"/>
                <a:sym typeface="Courier New"/>
              </a:rPr>
              <a:t>try</a:t>
            </a:r>
            <a:r>
              <a:rPr b="0" i="0" lang="en-US" sz="2200" u="none" cap="none" strike="noStrike">
                <a:solidFill>
                  <a:schemeClr val="dk1"/>
                </a:solidFill>
                <a:latin typeface="Arial"/>
                <a:ea typeface="Arial"/>
                <a:cs typeface="Arial"/>
                <a:sym typeface="Arial"/>
              </a:rPr>
              <a:t> block, separated by semicolons.</a:t>
            </a:r>
            <a:endParaRPr/>
          </a:p>
        </p:txBody>
      </p:sp>
      <p:sp>
        <p:nvSpPr>
          <p:cNvPr id="5255" name="Google Shape;5255;p51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0" name="Shape 5260"/>
        <p:cNvGrpSpPr/>
        <p:nvPr/>
      </p:nvGrpSpPr>
      <p:grpSpPr>
        <a:xfrm>
          <a:off x="0" y="0"/>
          <a:ext cx="0" cy="0"/>
          <a:chOff x="0" y="0"/>
          <a:chExt cx="0" cy="0"/>
        </a:xfrm>
      </p:grpSpPr>
      <p:sp>
        <p:nvSpPr>
          <p:cNvPr id="5261" name="Google Shape;5261;p519"/>
          <p:cNvSpPr txBox="1"/>
          <p:nvPr/>
        </p:nvSpPr>
        <p:spPr>
          <a:xfrm>
            <a:off x="609600" y="2551112"/>
            <a:ext cx="7924800" cy="14874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62" name="Google Shape;5262;p51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t>
            </a:r>
            <a:r>
              <a:rPr b="1" i="0" lang="en-US" sz="2600" u="none" cap="none" strike="noStrike">
                <a:solidFill>
                  <a:schemeClr val="dk1"/>
                </a:solidFill>
                <a:latin typeface="Courier New"/>
                <a:ea typeface="Courier New"/>
                <a:cs typeface="Courier New"/>
                <a:sym typeface="Courier New"/>
              </a:rPr>
              <a:t>PreparedStatement</a:t>
            </a:r>
            <a:endParaRPr/>
          </a:p>
        </p:txBody>
      </p:sp>
      <p:sp>
        <p:nvSpPr>
          <p:cNvPr id="5263" name="Google Shape;5263;p519"/>
          <p:cNvSpPr txBox="1"/>
          <p:nvPr>
            <p:ph idx="1" type="body"/>
          </p:nvPr>
        </p:nvSpPr>
        <p:spPr>
          <a:xfrm>
            <a:off x="609600" y="1447800"/>
            <a:ext cx="7918500" cy="4481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Courier New"/>
                <a:ea typeface="Courier New"/>
                <a:cs typeface="Courier New"/>
                <a:sym typeface="Courier New"/>
              </a:rPr>
              <a:t>PreparedStatement</a:t>
            </a:r>
            <a:r>
              <a:rPr b="0" i="0" lang="en-US" sz="2200" u="none">
                <a:solidFill>
                  <a:schemeClr val="dk1"/>
                </a:solidFill>
                <a:latin typeface="Arial"/>
                <a:ea typeface="Arial"/>
                <a:cs typeface="Arial"/>
                <a:sym typeface="Arial"/>
              </a:rPr>
              <a:t> is a subclass of </a:t>
            </a:r>
            <a:r>
              <a:rPr b="0" i="0" lang="en-US" sz="2200" u="none">
                <a:solidFill>
                  <a:schemeClr val="dk1"/>
                </a:solidFill>
                <a:latin typeface="Courier New"/>
                <a:ea typeface="Courier New"/>
                <a:cs typeface="Courier New"/>
                <a:sym typeface="Courier New"/>
              </a:rPr>
              <a:t>Statement</a:t>
            </a:r>
            <a:r>
              <a:rPr b="0" i="0" lang="en-US" sz="2200" u="none">
                <a:solidFill>
                  <a:schemeClr val="dk1"/>
                </a:solidFill>
                <a:latin typeface="Arial"/>
                <a:ea typeface="Arial"/>
                <a:cs typeface="Arial"/>
                <a:sym typeface="Arial"/>
              </a:rPr>
              <a:t> that allows you to pass arguments to a precompiled SQL statement.</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double value = 100_000.00;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String query = "SELECT * FROM Employee WHERE Salary &gt;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PreparedStatement pStmt = con.prepareStatement(query);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pStmt.setDouble(1, value);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ResultSet rs = pStmt.executeQuery();</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 this code fragment, a prepared statement returns all columns of all rows whose salary is greater than $100,000.</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PreparedStatement</a:t>
            </a:r>
            <a:r>
              <a:rPr b="0" i="0" lang="en-US" sz="2200" u="none" cap="none" strike="noStrike">
                <a:solidFill>
                  <a:schemeClr val="dk1"/>
                </a:solidFill>
                <a:latin typeface="Arial"/>
                <a:ea typeface="Arial"/>
                <a:cs typeface="Arial"/>
                <a:sym typeface="Arial"/>
              </a:rPr>
              <a:t> is useful when you want to execute a SQL statement multiple times.</a:t>
            </a:r>
            <a:endParaRPr/>
          </a:p>
        </p:txBody>
      </p:sp>
      <p:sp>
        <p:nvSpPr>
          <p:cNvPr id="5264" name="Google Shape;5264;p519"/>
          <p:cNvSpPr/>
          <p:nvPr/>
        </p:nvSpPr>
        <p:spPr>
          <a:xfrm>
            <a:off x="5715000" y="3581400"/>
            <a:ext cx="3124200" cy="533400"/>
          </a:xfrm>
          <a:prstGeom prst="wedgeRectCallout">
            <a:avLst>
              <a:gd fmla="val -11409" name="adj1"/>
              <a:gd fmla="val 1408"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Substitutes </a:t>
            </a:r>
            <a:r>
              <a:rPr b="0" i="0" lang="en-US" sz="1400" u="none">
                <a:solidFill>
                  <a:schemeClr val="dk1"/>
                </a:solidFill>
                <a:latin typeface="Courier New"/>
                <a:ea typeface="Courier New"/>
                <a:cs typeface="Courier New"/>
                <a:sym typeface="Courier New"/>
              </a:rPr>
              <a:t>value</a:t>
            </a:r>
            <a:r>
              <a:rPr b="0" i="0" lang="en-US" sz="1400" u="none">
                <a:solidFill>
                  <a:schemeClr val="dk1"/>
                </a:solidFill>
                <a:latin typeface="Arial"/>
                <a:ea typeface="Arial"/>
                <a:cs typeface="Arial"/>
                <a:sym typeface="Arial"/>
              </a:rPr>
              <a:t> for the first parameter in the prepared statement.</a:t>
            </a:r>
            <a:endParaRPr/>
          </a:p>
        </p:txBody>
      </p:sp>
      <p:sp>
        <p:nvSpPr>
          <p:cNvPr id="5265" name="Google Shape;5265;p519"/>
          <p:cNvSpPr/>
          <p:nvPr/>
        </p:nvSpPr>
        <p:spPr>
          <a:xfrm>
            <a:off x="6705600" y="2286000"/>
            <a:ext cx="2286000" cy="304800"/>
          </a:xfrm>
          <a:prstGeom prst="wedgeRectCallout">
            <a:avLst>
              <a:gd fmla="val 6401" name="adj1"/>
              <a:gd fmla="val 41630" name="adj2"/>
            </a:avLst>
          </a:prstGeom>
          <a:solidFill>
            <a:srgbClr val="FFFFCC"/>
          </a:solidFill>
          <a:ln cap="flat" cmpd="sng" w="9525">
            <a:solidFill>
              <a:srgbClr val="80808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Parameter for substitution.</a:t>
            </a:r>
            <a:endParaRPr/>
          </a:p>
        </p:txBody>
      </p:sp>
      <p:sp>
        <p:nvSpPr>
          <p:cNvPr id="5266" name="Google Shape;5266;p5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1" name="Shape 5271"/>
        <p:cNvGrpSpPr/>
        <p:nvPr/>
      </p:nvGrpSpPr>
      <p:grpSpPr>
        <a:xfrm>
          <a:off x="0" y="0"/>
          <a:ext cx="0" cy="0"/>
          <a:chOff x="0" y="0"/>
          <a:chExt cx="0" cy="0"/>
        </a:xfrm>
      </p:grpSpPr>
      <p:sp>
        <p:nvSpPr>
          <p:cNvPr id="5272" name="Google Shape;5272;p52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t>
            </a:r>
            <a:r>
              <a:rPr b="1" i="0" lang="en-US" sz="2600" u="none" cap="none" strike="noStrike">
                <a:solidFill>
                  <a:schemeClr val="dk1"/>
                </a:solidFill>
                <a:latin typeface="Courier New"/>
                <a:ea typeface="Courier New"/>
                <a:cs typeface="Courier New"/>
                <a:sym typeface="Courier New"/>
              </a:rPr>
              <a:t>PreparedStatement</a:t>
            </a:r>
            <a:r>
              <a:rPr b="1" i="0" lang="en-US" sz="2600" u="none" cap="none" strike="noStrike">
                <a:solidFill>
                  <a:schemeClr val="dk1"/>
                </a:solidFill>
                <a:latin typeface="Arial"/>
                <a:ea typeface="Arial"/>
                <a:cs typeface="Arial"/>
                <a:sym typeface="Arial"/>
              </a:rPr>
              <a:t>: Setting Parameters</a:t>
            </a:r>
            <a:endParaRPr/>
          </a:p>
        </p:txBody>
      </p:sp>
      <p:sp>
        <p:nvSpPr>
          <p:cNvPr id="5273" name="Google Shape;5273;p520"/>
          <p:cNvSpPr txBox="1"/>
          <p:nvPr>
            <p:ph idx="1" type="body"/>
          </p:nvPr>
        </p:nvSpPr>
        <p:spPr>
          <a:xfrm>
            <a:off x="609600" y="1447800"/>
            <a:ext cx="7918500" cy="3073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general, there is a </a:t>
            </a:r>
            <a:r>
              <a:rPr b="1" i="0" lang="en-US" sz="2200" u="none">
                <a:solidFill>
                  <a:schemeClr val="dk1"/>
                </a:solidFill>
                <a:latin typeface="Courier New"/>
                <a:ea typeface="Courier New"/>
                <a:cs typeface="Courier New"/>
                <a:sym typeface="Courier New"/>
              </a:rPr>
              <a:t>setXXX</a:t>
            </a:r>
            <a:r>
              <a:rPr b="0" i="0" lang="en-US" sz="2200" u="none">
                <a:solidFill>
                  <a:schemeClr val="dk1"/>
                </a:solidFill>
                <a:latin typeface="Arial"/>
                <a:ea typeface="Arial"/>
                <a:cs typeface="Arial"/>
                <a:sym typeface="Arial"/>
              </a:rPr>
              <a:t> method for each type in the Java programming language.</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rPr b="1" i="0" lang="en-US" sz="2200" u="none">
                <a:solidFill>
                  <a:schemeClr val="dk1"/>
                </a:solidFill>
                <a:latin typeface="Courier New"/>
                <a:ea typeface="Courier New"/>
                <a:cs typeface="Courier New"/>
                <a:sym typeface="Courier New"/>
              </a:rPr>
              <a:t>setXXX</a:t>
            </a:r>
            <a:r>
              <a:rPr b="0" i="0" lang="en-US" sz="2200" u="none">
                <a:solidFill>
                  <a:schemeClr val="dk1"/>
                </a:solidFill>
                <a:latin typeface="Arial"/>
                <a:ea typeface="Arial"/>
                <a:cs typeface="Arial"/>
                <a:sym typeface="Arial"/>
              </a:rPr>
              <a:t> arguments: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first argument indicates which question mark placeholder is to be set.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second argument indicates the replacement value.</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For example:</a:t>
            </a:r>
            <a:endParaRPr/>
          </a:p>
        </p:txBody>
      </p:sp>
      <p:sp>
        <p:nvSpPr>
          <p:cNvPr id="5274" name="Google Shape;5274;p520"/>
          <p:cNvSpPr txBox="1"/>
          <p:nvPr/>
        </p:nvSpPr>
        <p:spPr>
          <a:xfrm>
            <a:off x="533400" y="4724400"/>
            <a:ext cx="7886700" cy="7620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1" marL="457200" marR="0" rtl="0" algn="l">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pStmt.setInt(1, 175);</a:t>
            </a:r>
            <a:endParaRPr/>
          </a:p>
          <a:p>
            <a:pPr indent="0" lvl="1" marL="457200" marR="0" rtl="0" algn="l">
              <a:lnSpc>
                <a:spcPct val="10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pStmt.setString(2,"Charles");</a:t>
            </a:r>
            <a:endParaRPr/>
          </a:p>
        </p:txBody>
      </p:sp>
      <p:sp>
        <p:nvSpPr>
          <p:cNvPr id="5275" name="Google Shape;5275;p52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0" name="Shape 5280"/>
        <p:cNvGrpSpPr/>
        <p:nvPr/>
      </p:nvGrpSpPr>
      <p:grpSpPr>
        <a:xfrm>
          <a:off x="0" y="0"/>
          <a:ext cx="0" cy="0"/>
          <a:chOff x="0" y="0"/>
          <a:chExt cx="0" cy="0"/>
        </a:xfrm>
      </p:grpSpPr>
      <p:sp>
        <p:nvSpPr>
          <p:cNvPr id="5281" name="Google Shape;5281;p52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Executing </a:t>
            </a:r>
            <a:r>
              <a:rPr b="1" i="0" lang="en-US" sz="2600" u="none" cap="none" strike="noStrike">
                <a:solidFill>
                  <a:schemeClr val="dk1"/>
                </a:solidFill>
                <a:latin typeface="Courier New"/>
                <a:ea typeface="Courier New"/>
                <a:cs typeface="Courier New"/>
                <a:sym typeface="Courier New"/>
              </a:rPr>
              <a:t>PreparedStatement</a:t>
            </a:r>
            <a:endParaRPr/>
          </a:p>
        </p:txBody>
      </p:sp>
      <p:sp>
        <p:nvSpPr>
          <p:cNvPr id="5282" name="Google Shape;5282;p521"/>
          <p:cNvSpPr txBox="1"/>
          <p:nvPr>
            <p:ph idx="1" type="body"/>
          </p:nvPr>
        </p:nvSpPr>
        <p:spPr>
          <a:xfrm>
            <a:off x="609600" y="1447800"/>
            <a:ext cx="7918500" cy="4697400"/>
          </a:xfrm>
          <a:prstGeom prst="rect">
            <a:avLst/>
          </a:prstGeom>
          <a:noFill/>
          <a:ln>
            <a:noFill/>
          </a:ln>
        </p:spPr>
        <p:txBody>
          <a:bodyPr anchorCtr="0" anchor="t" bIns="12700" lIns="12700" spcFirstLastPara="1" rIns="12700" wrap="square" tIns="12700">
            <a:noAutofit/>
          </a:bodyPr>
          <a:lstStyle/>
          <a:p>
            <a:pPr indent="7937" lvl="0" marL="7937" marR="0" rtl="0" algn="l">
              <a:lnSpc>
                <a:spcPct val="9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general, there is a </a:t>
            </a:r>
            <a:r>
              <a:rPr b="1" i="0" lang="en-US" sz="2200" u="none">
                <a:solidFill>
                  <a:schemeClr val="dk1"/>
                </a:solidFill>
                <a:latin typeface="Courier New"/>
                <a:ea typeface="Courier New"/>
                <a:cs typeface="Courier New"/>
                <a:sym typeface="Courier New"/>
              </a:rPr>
              <a:t>setXXX</a:t>
            </a:r>
            <a:r>
              <a:rPr b="0" i="0" lang="en-US" sz="2200" u="none">
                <a:solidFill>
                  <a:schemeClr val="dk1"/>
                </a:solidFill>
                <a:latin typeface="Arial"/>
                <a:ea typeface="Arial"/>
                <a:cs typeface="Arial"/>
                <a:sym typeface="Arial"/>
              </a:rPr>
              <a:t> method for each type in the Java programming language.</a:t>
            </a:r>
            <a:endParaRPr/>
          </a:p>
          <a:p>
            <a:pPr indent="7937" lvl="0" marL="7937" marR="0" rtl="0" algn="l">
              <a:lnSpc>
                <a:spcPct val="9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90000"/>
              </a:lnSpc>
              <a:spcBef>
                <a:spcPts val="440"/>
              </a:spcBef>
              <a:spcAft>
                <a:spcPts val="0"/>
              </a:spcAft>
              <a:buClr>
                <a:srgbClr val="000000"/>
              </a:buClr>
              <a:buSzPts val="2200"/>
              <a:buFont typeface="Arial"/>
              <a:buNone/>
            </a:pPr>
            <a:r>
              <a:rPr b="1" i="0" lang="en-US" sz="2200" u="none">
                <a:solidFill>
                  <a:schemeClr val="dk1"/>
                </a:solidFill>
                <a:latin typeface="Courier New"/>
                <a:ea typeface="Courier New"/>
                <a:cs typeface="Courier New"/>
                <a:sym typeface="Courier New"/>
              </a:rPr>
              <a:t>setXXX</a:t>
            </a:r>
            <a:r>
              <a:rPr b="0" i="0" lang="en-US" sz="2200" u="none">
                <a:solidFill>
                  <a:schemeClr val="dk1"/>
                </a:solidFill>
                <a:latin typeface="Arial"/>
                <a:ea typeface="Arial"/>
                <a:cs typeface="Arial"/>
                <a:sym typeface="Arial"/>
              </a:rPr>
              <a:t> arguments:</a:t>
            </a:r>
            <a:endParaRPr/>
          </a:p>
          <a:p>
            <a:pPr indent="-460375" lvl="1" marL="574675" marR="0" rtl="0" algn="l">
              <a:lnSpc>
                <a:spcPct val="9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first argument indicates which question mark placeholder is to be set.</a:t>
            </a:r>
            <a:endParaRPr/>
          </a:p>
          <a:p>
            <a:pPr indent="-460375" lvl="1" marL="574675" marR="0" rtl="0" algn="l">
              <a:lnSpc>
                <a:spcPct val="9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second argument indicates the replacement value.</a:t>
            </a:r>
            <a:endParaRPr/>
          </a:p>
          <a:p>
            <a:pPr indent="-460375" lvl="1" marL="574675" marR="0" rtl="0" algn="l">
              <a:lnSpc>
                <a:spcPct val="9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7" lvl="0" marL="7937" marR="0" rtl="0" algn="l">
              <a:lnSpc>
                <a:spcPct val="9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For example:</a:t>
            </a:r>
            <a:endParaRPr/>
          </a:p>
          <a:p>
            <a:pPr indent="-460375" lvl="1" marL="574675" marR="0" rtl="0" algn="l">
              <a:lnSpc>
                <a:spcPct val="9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460375" lvl="1" marL="574675" marR="0" rtl="0" algn="l">
              <a:lnSpc>
                <a:spcPct val="90000"/>
              </a:lnSpc>
              <a:spcBef>
                <a:spcPts val="440"/>
              </a:spcBef>
              <a:spcAft>
                <a:spcPts val="0"/>
              </a:spcAft>
              <a:buClr>
                <a:srgbClr val="FF0000"/>
              </a:buClr>
              <a:buSzPts val="2200"/>
              <a:buFont typeface="Arial"/>
              <a:buNone/>
            </a:pPr>
            <a:r>
              <a:t/>
            </a:r>
            <a:endParaRPr b="0" i="0" sz="2200" u="none" cap="none" strike="noStrike">
              <a:solidFill>
                <a:schemeClr val="dk1"/>
              </a:solidFill>
              <a:latin typeface="Courier New"/>
              <a:ea typeface="Courier New"/>
              <a:cs typeface="Courier New"/>
              <a:sym typeface="Courier New"/>
            </a:endParaRPr>
          </a:p>
          <a:p>
            <a:pPr indent="-460375" lvl="1" marL="574675" marR="0" rtl="0" algn="l">
              <a:lnSpc>
                <a:spcPct val="90000"/>
              </a:lnSpc>
              <a:spcBef>
                <a:spcPts val="440"/>
              </a:spcBef>
              <a:spcAft>
                <a:spcPts val="0"/>
              </a:spcAft>
              <a:buClr>
                <a:srgbClr val="FF0000"/>
              </a:buClr>
              <a:buSzPts val="2200"/>
              <a:buFont typeface="Arial"/>
              <a:buNone/>
            </a:pPr>
            <a:r>
              <a:rPr b="0" i="0" lang="en-US" sz="2200" u="none" cap="none" strike="noStrike">
                <a:solidFill>
                  <a:schemeClr val="dk1"/>
                </a:solidFill>
                <a:latin typeface="Courier New"/>
                <a:ea typeface="Courier New"/>
                <a:cs typeface="Courier New"/>
                <a:sym typeface="Courier New"/>
              </a:rPr>
              <a:t> </a:t>
            </a:r>
            <a:endParaRPr/>
          </a:p>
          <a:p>
            <a:pPr indent="7938" lvl="0" marL="7937" marR="0" rtl="0" algn="l">
              <a:spcBef>
                <a:spcPts val="440"/>
              </a:spcBef>
              <a:spcAft>
                <a:spcPts val="0"/>
              </a:spcAft>
              <a:buNone/>
            </a:pPr>
            <a:r>
              <a:t/>
            </a:r>
            <a:endParaRPr b="0" i="0" sz="2200" u="none" cap="none" strike="noStrike">
              <a:solidFill>
                <a:schemeClr val="dk1"/>
              </a:solidFill>
              <a:latin typeface="Courier New"/>
              <a:ea typeface="Courier New"/>
              <a:cs typeface="Courier New"/>
              <a:sym typeface="Courier New"/>
            </a:endParaRPr>
          </a:p>
        </p:txBody>
      </p:sp>
      <p:sp>
        <p:nvSpPr>
          <p:cNvPr id="5283" name="Google Shape;5283;p521"/>
          <p:cNvSpPr txBox="1"/>
          <p:nvPr/>
        </p:nvSpPr>
        <p:spPr>
          <a:xfrm>
            <a:off x="533400" y="4724400"/>
            <a:ext cx="7886700" cy="9351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1" marL="457200" marR="0" rtl="0" algn="l">
              <a:lnSpc>
                <a:spcPct val="9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pStmt.setInt(1, 175);</a:t>
            </a:r>
            <a:endParaRPr/>
          </a:p>
          <a:p>
            <a:pPr indent="0" lvl="1" marL="457200" marR="0" rtl="0" algn="l">
              <a:lnSpc>
                <a:spcPct val="90000"/>
              </a:lnSpc>
              <a:spcBef>
                <a:spcPts val="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pStmt.setString(2,"Charles");</a:t>
            </a:r>
            <a:endParaRPr/>
          </a:p>
        </p:txBody>
      </p:sp>
      <p:sp>
        <p:nvSpPr>
          <p:cNvPr id="5284" name="Google Shape;5284;p5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9" name="Shape 5289"/>
        <p:cNvGrpSpPr/>
        <p:nvPr/>
      </p:nvGrpSpPr>
      <p:grpSpPr>
        <a:xfrm>
          <a:off x="0" y="0"/>
          <a:ext cx="0" cy="0"/>
          <a:chOff x="0" y="0"/>
          <a:chExt cx="0" cy="0"/>
        </a:xfrm>
      </p:grpSpPr>
      <p:sp>
        <p:nvSpPr>
          <p:cNvPr id="5290" name="Google Shape;5290;p52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PreparedStatement:</a:t>
            </a:r>
            <a:r>
              <a:rPr b="1" i="0" lang="en-US" sz="2600" u="none" cap="none" strike="noStrike">
                <a:solidFill>
                  <a:schemeClr val="dk1"/>
                </a:solidFill>
                <a:latin typeface="Arial"/>
                <a:ea typeface="Arial"/>
                <a:cs typeface="Arial"/>
                <a:sym typeface="Arial"/>
              </a:rPr>
              <a:t>Using a Loop to Set Values</a:t>
            </a:r>
            <a:endParaRPr/>
          </a:p>
        </p:txBody>
      </p:sp>
      <p:sp>
        <p:nvSpPr>
          <p:cNvPr id="5291" name="Google Shape;5291;p522"/>
          <p:cNvSpPr txBox="1"/>
          <p:nvPr>
            <p:ph idx="1" type="body"/>
          </p:nvPr>
        </p:nvSpPr>
        <p:spPr>
          <a:xfrm>
            <a:off x="457200" y="1524000"/>
            <a:ext cx="8229600" cy="42276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PreparedStatement updateEmp;</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String updateString = "update Employee"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"set SALARY= ? where EMP_NAME like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updateEmp  = con.prepareStatement(updateString);</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salary = {1750, 1500, 6000, 1550, 9050};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String[] names = {"David", "Tom", "Nick“,            "Harry", "Mark"};</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for(int i:names)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updateEmp.setInt(1, salary[i]);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updateEmp.setString(2, names[i]);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updateEmp.executeUpdate();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p:txBody>
      </p:sp>
      <p:sp>
        <p:nvSpPr>
          <p:cNvPr id="5292" name="Google Shape;5292;p52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7" name="Shape 5297"/>
        <p:cNvGrpSpPr/>
        <p:nvPr/>
      </p:nvGrpSpPr>
      <p:grpSpPr>
        <a:xfrm>
          <a:off x="0" y="0"/>
          <a:ext cx="0" cy="0"/>
          <a:chOff x="0" y="0"/>
          <a:chExt cx="0" cy="0"/>
        </a:xfrm>
      </p:grpSpPr>
      <p:sp>
        <p:nvSpPr>
          <p:cNvPr id="5298" name="Google Shape;5298;p523"/>
          <p:cNvSpPr txBox="1"/>
          <p:nvPr/>
        </p:nvSpPr>
        <p:spPr>
          <a:xfrm>
            <a:off x="609600" y="2144712"/>
            <a:ext cx="7848600" cy="33528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99" name="Google Shape;5299;p52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t>
            </a:r>
            <a:r>
              <a:rPr b="1" i="0" lang="en-US" sz="2600" u="none" cap="none" strike="noStrike">
                <a:solidFill>
                  <a:schemeClr val="dk1"/>
                </a:solidFill>
                <a:latin typeface="Courier New"/>
                <a:ea typeface="Courier New"/>
                <a:cs typeface="Courier New"/>
                <a:sym typeface="Courier New"/>
              </a:rPr>
              <a:t>CallableStatement</a:t>
            </a:r>
            <a:endParaRPr/>
          </a:p>
        </p:txBody>
      </p:sp>
      <p:sp>
        <p:nvSpPr>
          <p:cNvPr id="5300" name="Google Shape;5300;p523"/>
          <p:cNvSpPr txBox="1"/>
          <p:nvPr>
            <p:ph idx="1" type="body"/>
          </p:nvPr>
        </p:nvSpPr>
        <p:spPr>
          <a:xfrm>
            <a:off x="609600" y="1447800"/>
            <a:ext cx="7918500" cy="609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a:t>
            </a:r>
            <a:r>
              <a:rPr b="0" i="0" lang="en-US" sz="2200" u="none">
                <a:solidFill>
                  <a:schemeClr val="dk1"/>
                </a:solidFill>
                <a:latin typeface="Courier New"/>
                <a:ea typeface="Courier New"/>
                <a:cs typeface="Courier New"/>
                <a:sym typeface="Courier New"/>
              </a:rPr>
              <a:t>CallableStatement</a:t>
            </a:r>
            <a:r>
              <a:rPr b="0" i="0" lang="en-US" sz="2200" u="none">
                <a:solidFill>
                  <a:schemeClr val="dk1"/>
                </a:solidFill>
                <a:latin typeface="Arial"/>
                <a:ea typeface="Arial"/>
                <a:cs typeface="Arial"/>
                <a:sym typeface="Arial"/>
              </a:rPr>
              <a:t> allows non-SQL statements (such as stored procedures) to be executed against the database.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CallableStatement cStmt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con.prepareCall("{CALL EmplAgeCount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age = 50;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cStmt.setInt (1, age);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ResultSet rs = cStmt.executeQuery();</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cStmt.registerOutParameter(2, Types.INTEGER);</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boolean result = cStmt.execute();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int count = cStmt.getInt(2);</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System.out.println("There are " + count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Employees over the age of " + age);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Stored procedures are executed on the database.</a:t>
            </a:r>
            <a:endParaRPr/>
          </a:p>
        </p:txBody>
      </p:sp>
      <p:sp>
        <p:nvSpPr>
          <p:cNvPr id="5301" name="Google Shape;5301;p523"/>
          <p:cNvSpPr/>
          <p:nvPr/>
        </p:nvSpPr>
        <p:spPr>
          <a:xfrm>
            <a:off x="4572000" y="2906712"/>
            <a:ext cx="2743200" cy="457200"/>
          </a:xfrm>
          <a:prstGeom prst="wedgeRectCallout">
            <a:avLst>
              <a:gd fmla="val -5996" name="adj1"/>
              <a:gd fmla="val 19218" name="adj2"/>
            </a:avLst>
          </a:prstGeom>
          <a:solidFill>
            <a:srgbClr val="FFFFCC"/>
          </a:solidFill>
          <a:ln cap="flat" cmpd="sng" w="9525">
            <a:solidFill>
              <a:srgbClr val="80808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a:t>
            </a:r>
            <a:r>
              <a:rPr b="0" i="0" lang="en-US" sz="1400" u="none">
                <a:solidFill>
                  <a:schemeClr val="dk1"/>
                </a:solidFill>
                <a:latin typeface="Courier New"/>
                <a:ea typeface="Courier New"/>
                <a:cs typeface="Courier New"/>
                <a:sym typeface="Courier New"/>
              </a:rPr>
              <a:t>IN</a:t>
            </a:r>
            <a:r>
              <a:rPr b="0" i="0" lang="en-US" sz="1400" u="none">
                <a:solidFill>
                  <a:schemeClr val="dk1"/>
                </a:solidFill>
                <a:latin typeface="Arial"/>
                <a:ea typeface="Arial"/>
                <a:cs typeface="Arial"/>
                <a:sym typeface="Arial"/>
              </a:rPr>
              <a:t> parameter is passed in to the stored procedure.</a:t>
            </a:r>
            <a:endParaRPr/>
          </a:p>
        </p:txBody>
      </p:sp>
      <p:sp>
        <p:nvSpPr>
          <p:cNvPr id="5302" name="Google Shape;5302;p523"/>
          <p:cNvSpPr/>
          <p:nvPr/>
        </p:nvSpPr>
        <p:spPr>
          <a:xfrm>
            <a:off x="5410200" y="4202112"/>
            <a:ext cx="2819400" cy="457200"/>
          </a:xfrm>
          <a:prstGeom prst="wedgeRectCallout">
            <a:avLst>
              <a:gd fmla="val -5996" name="adj1"/>
              <a:gd fmla="val 19218" name="adj2"/>
            </a:avLst>
          </a:prstGeom>
          <a:solidFill>
            <a:srgbClr val="FFFFCC"/>
          </a:solidFill>
          <a:ln cap="flat" cmpd="sng" w="9525">
            <a:solidFill>
              <a:srgbClr val="808080"/>
            </a:solidFill>
            <a:prstDash val="solid"/>
            <a:miter lim="800000"/>
            <a:headEnd len="sm" w="sm" type="none"/>
            <a:tailEnd len="sm" w="sm" type="none"/>
          </a:ln>
        </p:spPr>
        <p:txBody>
          <a:bodyPr anchorCtr="0" anchor="t" bIns="9125" lIns="92075" spcFirstLastPara="1" rIns="92075" wrap="square" tIns="912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a:t>
            </a:r>
            <a:r>
              <a:rPr b="0" i="0" lang="en-US" sz="1400" u="none">
                <a:solidFill>
                  <a:schemeClr val="dk1"/>
                </a:solidFill>
                <a:latin typeface="Courier New"/>
                <a:ea typeface="Courier New"/>
                <a:cs typeface="Courier New"/>
                <a:sym typeface="Courier New"/>
              </a:rPr>
              <a:t>OUT</a:t>
            </a:r>
            <a:r>
              <a:rPr b="0" i="0" lang="en-US" sz="1400" u="none">
                <a:solidFill>
                  <a:schemeClr val="dk1"/>
                </a:solidFill>
                <a:latin typeface="Arial"/>
                <a:ea typeface="Arial"/>
                <a:cs typeface="Arial"/>
                <a:sym typeface="Arial"/>
              </a:rPr>
              <a:t> parameter is returned from the stored procedure.</a:t>
            </a:r>
            <a:endParaRPr/>
          </a:p>
        </p:txBody>
      </p:sp>
      <p:sp>
        <p:nvSpPr>
          <p:cNvPr id="5303" name="Google Shape;5303;p5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8" name="Shape 5308"/>
        <p:cNvGrpSpPr/>
        <p:nvPr/>
      </p:nvGrpSpPr>
      <p:grpSpPr>
        <a:xfrm>
          <a:off x="0" y="0"/>
          <a:ext cx="0" cy="0"/>
          <a:chOff x="0" y="0"/>
          <a:chExt cx="0" cy="0"/>
        </a:xfrm>
      </p:grpSpPr>
      <p:sp>
        <p:nvSpPr>
          <p:cNvPr id="5309" name="Google Shape;5309;p52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5310" name="Google Shape;5310;p524"/>
          <p:cNvSpPr txBox="1"/>
          <p:nvPr>
            <p:ph idx="1" type="body"/>
          </p:nvPr>
        </p:nvSpPr>
        <p:spPr>
          <a:xfrm>
            <a:off x="609600" y="1447800"/>
            <a:ext cx="7918500" cy="2395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the layout of the JDBC API</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Connect to a database by using a JDBC driver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Submit queries and get results from the database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Specify JDBC driver information externally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Perform CRUD operations by using the JDBC API</a:t>
            </a:r>
            <a:endParaRPr/>
          </a:p>
        </p:txBody>
      </p:sp>
      <p:pic>
        <p:nvPicPr>
          <p:cNvPr descr="Duke-Summary.gif" id="5311" name="Google Shape;5311;p524"/>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5312" name="Google Shape;5312;p5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6"/>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Although a subclass inherits all of the methods and fields from a parent class, it does not inherit constructors. There are two ways to gain a constructor: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Write your own constructor.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default constructor.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If you do not declare a constructor, a default no-arg constructor is provided for you.</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If you declare your own constructor, the default constructor is no longer provided.</a:t>
            </a:r>
            <a:endParaRPr/>
          </a:p>
        </p:txBody>
      </p:sp>
      <p:sp>
        <p:nvSpPr>
          <p:cNvPr id="585" name="Google Shape;585;p6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Constructors in Subclasses</a:t>
            </a:r>
            <a:endParaRPr/>
          </a:p>
        </p:txBody>
      </p:sp>
      <p:sp>
        <p:nvSpPr>
          <p:cNvPr id="586" name="Google Shape;586;p6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7" name="Shape 5317"/>
        <p:cNvGrpSpPr/>
        <p:nvPr/>
      </p:nvGrpSpPr>
      <p:grpSpPr>
        <a:xfrm>
          <a:off x="0" y="0"/>
          <a:ext cx="0" cy="0"/>
          <a:chOff x="0" y="0"/>
          <a:chExt cx="0" cy="0"/>
        </a:xfrm>
      </p:grpSpPr>
      <p:pic>
        <p:nvPicPr>
          <p:cNvPr descr="Duke-Practise-Overview.gif" id="5318" name="Google Shape;5318;p525"/>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5319" name="Google Shape;5319;p52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18-1 Overview: Working with the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Derby Database and JDBC</a:t>
            </a:r>
            <a:br>
              <a:rPr b="1" i="0" lang="en-US" sz="2600" u="none" cap="none" strike="noStrike">
                <a:solidFill>
                  <a:schemeClr val="dk1"/>
                </a:solidFill>
                <a:latin typeface="Arial"/>
                <a:ea typeface="Arial"/>
                <a:cs typeface="Arial"/>
                <a:sym typeface="Arial"/>
              </a:rPr>
            </a:br>
            <a:endParaRPr/>
          </a:p>
        </p:txBody>
      </p:sp>
      <p:sp>
        <p:nvSpPr>
          <p:cNvPr id="5320" name="Google Shape;5320;p52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Starting the JavaDB (Derby) database from within NetBeans IDE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Populating the database with data (the Employee table)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Running SQL queries to look at the data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Compiling and running the sample JDBC application</a:t>
            </a:r>
            <a:endParaRPr/>
          </a:p>
        </p:txBody>
      </p:sp>
      <p:sp>
        <p:nvSpPr>
          <p:cNvPr id="5321" name="Google Shape;5321;p5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6" name="Shape 5326"/>
        <p:cNvGrpSpPr/>
        <p:nvPr/>
      </p:nvGrpSpPr>
      <p:grpSpPr>
        <a:xfrm>
          <a:off x="0" y="0"/>
          <a:ext cx="0" cy="0"/>
          <a:chOff x="0" y="0"/>
          <a:chExt cx="0" cy="0"/>
        </a:xfrm>
      </p:grpSpPr>
      <p:sp>
        <p:nvSpPr>
          <p:cNvPr id="5327" name="Google Shape;5327;p52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5328" name="Google Shape;5328;p526"/>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a:t>
            </a:r>
            <a:r>
              <a:rPr b="0" i="0" lang="en-US" sz="2200" u="none">
                <a:solidFill>
                  <a:schemeClr val="dk1"/>
                </a:solidFill>
                <a:latin typeface="Courier New"/>
                <a:ea typeface="Courier New"/>
                <a:cs typeface="Courier New"/>
                <a:sym typeface="Courier New"/>
              </a:rPr>
              <a:t>Statement</a:t>
            </a:r>
            <a:r>
              <a:rPr b="0" i="0" lang="en-US" sz="2200" u="none">
                <a:solidFill>
                  <a:schemeClr val="dk1"/>
                </a:solidFill>
                <a:latin typeface="Arial"/>
                <a:ea typeface="Arial"/>
                <a:cs typeface="Arial"/>
                <a:sym typeface="Arial"/>
              </a:rPr>
              <a:t> method executes a SQL statement and returns the number of rows affected?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stmt.execute(query);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stmt.executeUpdate(query);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stmt.executeQuery(query);</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stmt.query(query);</a:t>
            </a:r>
            <a:endParaRPr/>
          </a:p>
        </p:txBody>
      </p:sp>
      <p:sp>
        <p:nvSpPr>
          <p:cNvPr id="5329" name="Google Shape;5329;p52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4" name="Shape 5334"/>
        <p:cNvGrpSpPr/>
        <p:nvPr/>
      </p:nvGrpSpPr>
      <p:grpSpPr>
        <a:xfrm>
          <a:off x="0" y="0"/>
          <a:ext cx="0" cy="0"/>
          <a:chOff x="0" y="0"/>
          <a:chExt cx="0" cy="0"/>
        </a:xfrm>
      </p:grpSpPr>
      <p:sp>
        <p:nvSpPr>
          <p:cNvPr id="5335" name="Google Shape;5335;p52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5336" name="Google Shape;5336;p527"/>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using a </a:t>
            </a:r>
            <a:r>
              <a:rPr b="0" i="0" lang="en-US" sz="2200" u="none">
                <a:solidFill>
                  <a:schemeClr val="dk1"/>
                </a:solidFill>
                <a:latin typeface="Courier New"/>
                <a:ea typeface="Courier New"/>
                <a:cs typeface="Courier New"/>
                <a:sym typeface="Courier New"/>
              </a:rPr>
              <a:t>Statement</a:t>
            </a:r>
            <a:r>
              <a:rPr b="0" i="0" lang="en-US" sz="2200" u="none">
                <a:solidFill>
                  <a:schemeClr val="dk1"/>
                </a:solidFill>
                <a:latin typeface="Arial"/>
                <a:ea typeface="Arial"/>
                <a:cs typeface="Arial"/>
                <a:sym typeface="Arial"/>
              </a:rPr>
              <a:t> to execute a query that returns only one record, it is not necessary to use the </a:t>
            </a:r>
            <a:r>
              <a:rPr b="0" i="0" lang="en-US" sz="2200" u="none">
                <a:solidFill>
                  <a:schemeClr val="dk1"/>
                </a:solidFill>
                <a:latin typeface="Courier New"/>
                <a:ea typeface="Courier New"/>
                <a:cs typeface="Courier New"/>
                <a:sym typeface="Courier New"/>
              </a:rPr>
              <a:t>ResultSet</a:t>
            </a:r>
            <a:r>
              <a:rPr b="0" i="0" lang="en-US" sz="2200" u="none">
                <a:solidFill>
                  <a:schemeClr val="dk1"/>
                </a:solidFill>
                <a:latin typeface="Arial"/>
                <a:ea typeface="Arial"/>
                <a:cs typeface="Arial"/>
                <a:sym typeface="Arial"/>
              </a:rPr>
              <a:t>'s </a:t>
            </a:r>
            <a:r>
              <a:rPr b="0" i="0" lang="en-US" sz="2200" u="none">
                <a:solidFill>
                  <a:schemeClr val="dk1"/>
                </a:solidFill>
                <a:latin typeface="Courier New"/>
                <a:ea typeface="Courier New"/>
                <a:cs typeface="Courier New"/>
                <a:sym typeface="Courier New"/>
              </a:rPr>
              <a:t>next()</a:t>
            </a:r>
            <a:r>
              <a:rPr b="0" i="0" lang="en-US" sz="2200" u="none">
                <a:solidFill>
                  <a:schemeClr val="dk1"/>
                </a:solidFill>
                <a:latin typeface="Arial"/>
                <a:ea typeface="Arial"/>
                <a:cs typeface="Arial"/>
                <a:sym typeface="Arial"/>
              </a:rPr>
              <a:t> method.</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True</a:t>
            </a:r>
            <a:endParaRPr/>
          </a:p>
          <a:p>
            <a:pPr indent="-449262" lvl="1" marL="566737"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False</a:t>
            </a:r>
            <a:endParaRPr/>
          </a:p>
        </p:txBody>
      </p:sp>
      <p:sp>
        <p:nvSpPr>
          <p:cNvPr id="5337" name="Google Shape;5337;p5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1" name="Shape 5341"/>
        <p:cNvGrpSpPr/>
        <p:nvPr/>
      </p:nvGrpSpPr>
      <p:grpSpPr>
        <a:xfrm>
          <a:off x="0" y="0"/>
          <a:ext cx="0" cy="0"/>
          <a:chOff x="0" y="0"/>
          <a:chExt cx="0" cy="0"/>
        </a:xfrm>
      </p:grpSpPr>
      <p:sp>
        <p:nvSpPr>
          <p:cNvPr id="5342" name="Google Shape;5342;p528"/>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Localization</a:t>
            </a:r>
            <a:endParaRPr/>
          </a:p>
        </p:txBody>
      </p:sp>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7" name="Shape 5347"/>
        <p:cNvGrpSpPr/>
        <p:nvPr/>
      </p:nvGrpSpPr>
      <p:grpSpPr>
        <a:xfrm>
          <a:off x="0" y="0"/>
          <a:ext cx="0" cy="0"/>
          <a:chOff x="0" y="0"/>
          <a:chExt cx="0" cy="0"/>
        </a:xfrm>
      </p:grpSpPr>
      <p:pic>
        <p:nvPicPr>
          <p:cNvPr descr="Duke-with-Dart.gif" id="5348" name="Google Shape;5348;p529"/>
          <p:cNvPicPr preferRelativeResize="0"/>
          <p:nvPr/>
        </p:nvPicPr>
        <p:blipFill rotWithShape="1">
          <a:blip r:embed="rId3">
            <a:alphaModFix/>
          </a:blip>
          <a:srcRect b="0" l="0" r="0" t="0"/>
          <a:stretch/>
        </p:blipFill>
        <p:spPr>
          <a:xfrm>
            <a:off x="4876800" y="4876800"/>
            <a:ext cx="3829050" cy="1355725"/>
          </a:xfrm>
          <a:prstGeom prst="rect">
            <a:avLst/>
          </a:prstGeom>
          <a:noFill/>
          <a:ln>
            <a:noFill/>
          </a:ln>
        </p:spPr>
      </p:pic>
      <p:sp>
        <p:nvSpPr>
          <p:cNvPr id="5349" name="Google Shape;5349;p52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5350" name="Google Shape;5350;p529"/>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advantages of localizing an application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what a locale represents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Read and set the locale by using the </a:t>
            </a:r>
            <a:r>
              <a:rPr b="0" i="0" lang="en-US" sz="2200" u="none" cap="none" strike="noStrike">
                <a:solidFill>
                  <a:schemeClr val="dk1"/>
                </a:solidFill>
                <a:latin typeface="Courier New"/>
                <a:ea typeface="Courier New"/>
                <a:cs typeface="Courier New"/>
                <a:sym typeface="Courier New"/>
              </a:rPr>
              <a:t>Locale</a:t>
            </a:r>
            <a:r>
              <a:rPr b="0" i="0" lang="en-US" sz="2200" u="none" cap="none" strike="noStrike">
                <a:solidFill>
                  <a:schemeClr val="dk1"/>
                </a:solidFill>
                <a:latin typeface="Arial"/>
                <a:ea typeface="Arial"/>
                <a:cs typeface="Arial"/>
                <a:sym typeface="Arial"/>
              </a:rPr>
              <a:t>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read a </a:t>
            </a:r>
            <a:r>
              <a:rPr b="0" i="0" lang="en-US" sz="2200" u="none" cap="none" strike="noStrike">
                <a:solidFill>
                  <a:schemeClr val="dk1"/>
                </a:solidFill>
                <a:latin typeface="Courier New"/>
                <a:ea typeface="Courier New"/>
                <a:cs typeface="Courier New"/>
                <a:sym typeface="Courier New"/>
              </a:rPr>
              <a:t>Properties</a:t>
            </a:r>
            <a:r>
              <a:rPr b="0" i="0" lang="en-US" sz="2200" u="none" cap="none" strike="noStrike">
                <a:solidFill>
                  <a:schemeClr val="dk1"/>
                </a:solidFill>
                <a:latin typeface="Arial"/>
                <a:ea typeface="Arial"/>
                <a:cs typeface="Arial"/>
                <a:sym typeface="Arial"/>
              </a:rPr>
              <a:t> file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Build a resource bundle for each locale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 a resource bundle from an application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Change the locale for a resource bundle</a:t>
            </a:r>
            <a:endParaRPr/>
          </a:p>
        </p:txBody>
      </p:sp>
      <p:sp>
        <p:nvSpPr>
          <p:cNvPr id="5351" name="Google Shape;5351;p5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6" name="Shape 5356"/>
        <p:cNvGrpSpPr/>
        <p:nvPr/>
      </p:nvGrpSpPr>
      <p:grpSpPr>
        <a:xfrm>
          <a:off x="0" y="0"/>
          <a:ext cx="0" cy="0"/>
          <a:chOff x="0" y="0"/>
          <a:chExt cx="0" cy="0"/>
        </a:xfrm>
      </p:grpSpPr>
      <p:pic>
        <p:nvPicPr>
          <p:cNvPr descr="Duke-New-Series15.gif" id="5357" name="Google Shape;5357;p530"/>
          <p:cNvPicPr preferRelativeResize="0"/>
          <p:nvPr/>
        </p:nvPicPr>
        <p:blipFill rotWithShape="1">
          <a:blip r:embed="rId3">
            <a:alphaModFix/>
          </a:blip>
          <a:srcRect b="0" l="0" r="0" t="0"/>
          <a:stretch/>
        </p:blipFill>
        <p:spPr>
          <a:xfrm>
            <a:off x="6629400" y="4125912"/>
            <a:ext cx="1828800" cy="1952625"/>
          </a:xfrm>
          <a:prstGeom prst="rect">
            <a:avLst/>
          </a:prstGeom>
          <a:noFill/>
          <a:ln>
            <a:noFill/>
          </a:ln>
        </p:spPr>
      </p:pic>
      <p:sp>
        <p:nvSpPr>
          <p:cNvPr id="5358" name="Google Shape;5358;p53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Why Localize?</a:t>
            </a:r>
            <a:endParaRPr/>
          </a:p>
        </p:txBody>
      </p:sp>
      <p:sp>
        <p:nvSpPr>
          <p:cNvPr id="5359" name="Google Shape;5359;p530"/>
          <p:cNvSpPr txBox="1"/>
          <p:nvPr>
            <p:ph idx="1" type="body"/>
          </p:nvPr>
        </p:nvSpPr>
        <p:spPr>
          <a:xfrm>
            <a:off x="609600" y="1447800"/>
            <a:ext cx="7918500" cy="2937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The decision to create a version of an application for international use often happens at the start of a development project.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Region- and language-aware software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Dates, numbers, and currencies formatted for specific countries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Ability to plug in country-specific data without changing code</a:t>
            </a:r>
            <a:endParaRPr/>
          </a:p>
        </p:txBody>
      </p:sp>
      <p:sp>
        <p:nvSpPr>
          <p:cNvPr id="5360" name="Google Shape;5360;p5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5" name="Shape 5365"/>
        <p:cNvGrpSpPr/>
        <p:nvPr/>
      </p:nvGrpSpPr>
      <p:grpSpPr>
        <a:xfrm>
          <a:off x="0" y="0"/>
          <a:ext cx="0" cy="0"/>
          <a:chOff x="0" y="0"/>
          <a:chExt cx="0" cy="0"/>
        </a:xfrm>
      </p:grpSpPr>
      <p:sp>
        <p:nvSpPr>
          <p:cNvPr id="5366" name="Google Shape;5366;p531"/>
          <p:cNvSpPr txBox="1"/>
          <p:nvPr/>
        </p:nvSpPr>
        <p:spPr>
          <a:xfrm>
            <a:off x="609600" y="3200400"/>
            <a:ext cx="4876800" cy="2819400"/>
          </a:xfrm>
          <a:prstGeom prst="rect">
            <a:avLst/>
          </a:prstGeom>
          <a:solidFill>
            <a:srgbClr val="FFFFCC"/>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Duke-New-Series15.gif" id="5367" name="Google Shape;5367;p531"/>
          <p:cNvPicPr preferRelativeResize="0"/>
          <p:nvPr/>
        </p:nvPicPr>
        <p:blipFill rotWithShape="1">
          <a:blip r:embed="rId3">
            <a:alphaModFix/>
          </a:blip>
          <a:srcRect b="0" l="0" r="0" t="0"/>
          <a:stretch/>
        </p:blipFill>
        <p:spPr>
          <a:xfrm>
            <a:off x="6019800" y="3124200"/>
            <a:ext cx="2590800" cy="2767012"/>
          </a:xfrm>
          <a:prstGeom prst="rect">
            <a:avLst/>
          </a:prstGeom>
          <a:noFill/>
          <a:ln>
            <a:noFill/>
          </a:ln>
        </p:spPr>
      </p:pic>
      <p:sp>
        <p:nvSpPr>
          <p:cNvPr id="5368" name="Google Shape;5368;p53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 Sample Application</a:t>
            </a:r>
            <a:endParaRPr/>
          </a:p>
        </p:txBody>
      </p:sp>
      <p:sp>
        <p:nvSpPr>
          <p:cNvPr id="5369" name="Google Shape;5369;p531"/>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Localize a sample application: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Text-based user interface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Localize menus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Display currency and date localizations</a:t>
            </a:r>
            <a:endParaRPr/>
          </a:p>
          <a:p>
            <a:pPr indent="-460375" lvl="1" marL="574675" marR="0" rtl="0" algn="l">
              <a:lnSpc>
                <a:spcPct val="100000"/>
              </a:lnSpc>
              <a:spcBef>
                <a:spcPts val="280"/>
              </a:spcBef>
              <a:spcAft>
                <a:spcPts val="0"/>
              </a:spcAft>
              <a:buClr>
                <a:srgbClr val="FF0000"/>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Localization App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 Set to English</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 Set to French</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3. Set to Chinese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4. Set to Russian</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5. Show me the date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6. Show me the money!</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q. Enter q to quit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Enter a command:</a:t>
            </a:r>
            <a:endParaRPr/>
          </a:p>
        </p:txBody>
      </p:sp>
      <p:sp>
        <p:nvSpPr>
          <p:cNvPr id="5370" name="Google Shape;5370;p5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5" name="Shape 5375"/>
        <p:cNvGrpSpPr/>
        <p:nvPr/>
      </p:nvGrpSpPr>
      <p:grpSpPr>
        <a:xfrm>
          <a:off x="0" y="0"/>
          <a:ext cx="0" cy="0"/>
          <a:chOff x="0" y="0"/>
          <a:chExt cx="0" cy="0"/>
        </a:xfrm>
      </p:grpSpPr>
      <p:sp>
        <p:nvSpPr>
          <p:cNvPr id="5376" name="Google Shape;5376;p53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Locale</a:t>
            </a:r>
            <a:endParaRPr/>
          </a:p>
        </p:txBody>
      </p:sp>
      <p:sp>
        <p:nvSpPr>
          <p:cNvPr id="5377" name="Google Shape;5377;p532"/>
          <p:cNvSpPr txBox="1"/>
          <p:nvPr>
            <p:ph idx="1" type="body"/>
          </p:nvPr>
        </p:nvSpPr>
        <p:spPr>
          <a:xfrm>
            <a:off x="609600" y="1447800"/>
            <a:ext cx="7918500" cy="4476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 </a:t>
            </a:r>
            <a:r>
              <a:rPr b="0" i="0" lang="en-US" sz="2200" u="none" cap="none" strike="noStrike">
                <a:solidFill>
                  <a:schemeClr val="dk1"/>
                </a:solidFill>
                <a:latin typeface="Courier New"/>
                <a:ea typeface="Courier New"/>
                <a:cs typeface="Courier New"/>
                <a:sym typeface="Courier New"/>
              </a:rPr>
              <a:t>Locale</a:t>
            </a:r>
            <a:r>
              <a:rPr b="0" i="0" lang="en-US" sz="2200" u="none" cap="none" strike="noStrike">
                <a:solidFill>
                  <a:schemeClr val="dk1"/>
                </a:solidFill>
                <a:latin typeface="Arial"/>
                <a:ea typeface="Arial"/>
                <a:cs typeface="Arial"/>
                <a:sym typeface="Arial"/>
              </a:rPr>
              <a:t> specifies a particular language and country: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Language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An alpha-2 or alpha-3 ISO 639 code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“en” for English, “es” for Spanish</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Always uses lowercase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Country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Uses the ISO 3166 alpha-2 country code or UN M.49 numeric area code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"US" for United States, "ES" for Spain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Always uses uppercase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See the Java Tutorials for details of all standards used.</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5378" name="Google Shape;5378;p53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3" name="Shape 5383"/>
        <p:cNvGrpSpPr/>
        <p:nvPr/>
      </p:nvGrpSpPr>
      <p:grpSpPr>
        <a:xfrm>
          <a:off x="0" y="0"/>
          <a:ext cx="0" cy="0"/>
          <a:chOff x="0" y="0"/>
          <a:chExt cx="0" cy="0"/>
        </a:xfrm>
      </p:grpSpPr>
      <p:sp>
        <p:nvSpPr>
          <p:cNvPr id="5384" name="Google Shape;5384;p533"/>
          <p:cNvSpPr txBox="1"/>
          <p:nvPr/>
        </p:nvSpPr>
        <p:spPr>
          <a:xfrm>
            <a:off x="609600" y="2552700"/>
            <a:ext cx="7924800" cy="9525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85" name="Google Shape;5385;p53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Properties</a:t>
            </a:r>
            <a:endParaRPr/>
          </a:p>
        </p:txBody>
      </p:sp>
      <p:sp>
        <p:nvSpPr>
          <p:cNvPr id="5386" name="Google Shape;5386;p533"/>
          <p:cNvSpPr txBox="1"/>
          <p:nvPr>
            <p:ph idx="1" type="body"/>
          </p:nvPr>
        </p:nvSpPr>
        <p:spPr>
          <a:xfrm>
            <a:off x="609600" y="1447800"/>
            <a:ext cx="7918500" cy="3300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java.util.Properties</a:t>
            </a:r>
            <a:r>
              <a:rPr b="0" i="0" lang="en-US" sz="2200" u="none" cap="none" strike="noStrike">
                <a:solidFill>
                  <a:schemeClr val="dk1"/>
                </a:solidFill>
                <a:latin typeface="Arial"/>
                <a:ea typeface="Arial"/>
                <a:cs typeface="Arial"/>
                <a:sym typeface="Arial"/>
              </a:rPr>
              <a:t> class is used to load and save key-value pairs in Java.</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be stored in a simple text file:</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hostName = www.example.com</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userName = user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password = pass</a:t>
            </a:r>
            <a:endParaRPr/>
          </a:p>
          <a:p>
            <a:pPr indent="-460375" lvl="1" marL="574675" marR="0" rtl="0" algn="l">
              <a:lnSpc>
                <a:spcPct val="100000"/>
              </a:lnSpc>
              <a:spcBef>
                <a:spcPts val="12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File name ends in </a:t>
            </a:r>
            <a:r>
              <a:rPr b="0" i="0" lang="en-US" sz="2200" u="none" cap="none" strike="noStrike">
                <a:solidFill>
                  <a:schemeClr val="dk1"/>
                </a:solidFill>
                <a:latin typeface="Courier New"/>
                <a:ea typeface="Courier New"/>
                <a:cs typeface="Courier New"/>
                <a:sym typeface="Courier New"/>
              </a:rPr>
              <a:t>.properties</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File can be anywhere that compiler can find it.</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pic>
        <p:nvPicPr>
          <p:cNvPr descr="Duke-Reading-Map.gif" id="5387" name="Google Shape;5387;p533"/>
          <p:cNvPicPr preferRelativeResize="0"/>
          <p:nvPr/>
        </p:nvPicPr>
        <p:blipFill rotWithShape="1">
          <a:blip r:embed="rId3">
            <a:alphaModFix/>
          </a:blip>
          <a:srcRect b="0" l="0" r="0" t="0"/>
          <a:stretch/>
        </p:blipFill>
        <p:spPr>
          <a:xfrm>
            <a:off x="6781800" y="4191000"/>
            <a:ext cx="1841500" cy="1819275"/>
          </a:xfrm>
          <a:prstGeom prst="rect">
            <a:avLst/>
          </a:prstGeom>
          <a:noFill/>
          <a:ln>
            <a:noFill/>
          </a:ln>
        </p:spPr>
      </p:pic>
      <p:sp>
        <p:nvSpPr>
          <p:cNvPr id="5388" name="Google Shape;5388;p53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3" name="Shape 5393"/>
        <p:cNvGrpSpPr/>
        <p:nvPr/>
      </p:nvGrpSpPr>
      <p:grpSpPr>
        <a:xfrm>
          <a:off x="0" y="0"/>
          <a:ext cx="0" cy="0"/>
          <a:chOff x="0" y="0"/>
          <a:chExt cx="0" cy="0"/>
        </a:xfrm>
      </p:grpSpPr>
      <p:sp>
        <p:nvSpPr>
          <p:cNvPr id="5394" name="Google Shape;5394;p534"/>
          <p:cNvSpPr txBox="1"/>
          <p:nvPr/>
        </p:nvSpPr>
        <p:spPr>
          <a:xfrm>
            <a:off x="609600" y="1371600"/>
            <a:ext cx="8153400" cy="3810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95" name="Google Shape;5395;p534"/>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Loading and Using a Properties File </a:t>
            </a:r>
            <a:endParaRPr/>
          </a:p>
        </p:txBody>
      </p:sp>
      <p:sp>
        <p:nvSpPr>
          <p:cNvPr id="5396" name="Google Shape;5396;p534"/>
          <p:cNvSpPr txBox="1"/>
          <p:nvPr>
            <p:ph idx="4294967295" type="body"/>
          </p:nvPr>
        </p:nvSpPr>
        <p:spPr>
          <a:xfrm>
            <a:off x="533400" y="1447800"/>
            <a:ext cx="8153400" cy="3602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public static void main(String[] args) {</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Properties myProps = new Properties();</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try {</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FileInputStream fis = new FileInputStream("ServerInfo.properties");</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1" i="0" lang="en-US" sz="1400" u="none" cap="none" strike="noStrike">
                <a:solidFill>
                  <a:schemeClr val="dk1"/>
                </a:solidFill>
                <a:latin typeface="Courier New"/>
                <a:ea typeface="Courier New"/>
                <a:cs typeface="Courier New"/>
                <a:sym typeface="Courier New"/>
              </a:rPr>
              <a:t>    myProps.load(fis);</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 catch (IOException e) {</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System.out.println("Error: " + e.getMessage());</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 Print Values</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System.out.println("Server: " + myProps.getProperty("hostName"));</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System.out.println("User: " + myProps.getProperty("userName"));</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   System.out.println("Password: " + myProps.getProperty("password"));</a:t>
            </a:r>
            <a:endParaRPr/>
          </a:p>
          <a:p>
            <a:pPr indent="-460375" lvl="1" marL="574675" marR="0" rtl="0" algn="l">
              <a:lnSpc>
                <a:spcPct val="100000"/>
              </a:lnSpc>
              <a:spcBef>
                <a:spcPts val="280"/>
              </a:spcBef>
              <a:spcAft>
                <a:spcPts val="0"/>
              </a:spcAft>
              <a:buClr>
                <a:srgbClr val="000000"/>
              </a:buClr>
              <a:buSzPts val="100"/>
              <a:buFont typeface="Courier New"/>
              <a:buAutoNum type="arabicPlain"/>
            </a:pPr>
            <a:r>
              <a:rPr b="0" i="0" lang="en-US" sz="1400" u="none" cap="none" strike="noStrike">
                <a:solidFill>
                  <a:schemeClr val="dk1"/>
                </a:solidFill>
                <a:latin typeface="Courier New"/>
                <a:ea typeface="Courier New"/>
                <a:cs typeface="Courier New"/>
                <a:sym typeface="Courier New"/>
              </a:rPr>
              <a:t>}</a:t>
            </a:r>
            <a:endParaRPr/>
          </a:p>
        </p:txBody>
      </p:sp>
      <p:sp>
        <p:nvSpPr>
          <p:cNvPr id="5397" name="Google Shape;5397;p53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67"/>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construct an instance of a subclass, it is often easiest to call the constructor of the parent class.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 its constructor,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calls the constructor of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super</a:t>
            </a:r>
            <a:r>
              <a:rPr b="0" i="0" lang="en-US" sz="2200" u="none" cap="none" strike="noStrike">
                <a:solidFill>
                  <a:schemeClr val="dk1"/>
                </a:solidFill>
                <a:latin typeface="Arial"/>
                <a:ea typeface="Arial"/>
                <a:cs typeface="Arial"/>
                <a:sym typeface="Arial"/>
              </a:rPr>
              <a:t> keyword is used to call a parent's constructor.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 must be the first statement of the constructor.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it is not provided, a default call to </a:t>
            </a:r>
            <a:r>
              <a:rPr b="0" i="0" lang="en-US" sz="2200" u="none" cap="none" strike="noStrike">
                <a:solidFill>
                  <a:schemeClr val="dk1"/>
                </a:solidFill>
                <a:latin typeface="Courier New"/>
                <a:ea typeface="Courier New"/>
                <a:cs typeface="Courier New"/>
                <a:sym typeface="Courier New"/>
              </a:rPr>
              <a:t>super()</a:t>
            </a:r>
            <a:r>
              <a:rPr b="0" i="0" lang="en-US" sz="2200" u="none" cap="none" strike="noStrike">
                <a:solidFill>
                  <a:schemeClr val="dk1"/>
                </a:solidFill>
                <a:latin typeface="Arial"/>
                <a:ea typeface="Arial"/>
                <a:cs typeface="Arial"/>
                <a:sym typeface="Arial"/>
              </a:rPr>
              <a:t> is inserted for you.</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super</a:t>
            </a:r>
            <a:r>
              <a:rPr b="0" i="0" lang="en-US" sz="2200" u="none" cap="none" strike="noStrike">
                <a:solidFill>
                  <a:schemeClr val="dk1"/>
                </a:solidFill>
                <a:latin typeface="Arial"/>
                <a:ea typeface="Arial"/>
                <a:cs typeface="Arial"/>
                <a:sym typeface="Arial"/>
              </a:rPr>
              <a:t> keyword may also be used to invoke a parent's method or to access a parent's (nonprivate) field.</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593" name="Google Shape;593;p6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t>
            </a:r>
            <a:r>
              <a:rPr b="1" i="0" lang="en-US" sz="2600" u="none" cap="none" strike="noStrike">
                <a:solidFill>
                  <a:schemeClr val="dk1"/>
                </a:solidFill>
                <a:latin typeface="Courier New"/>
                <a:ea typeface="Courier New"/>
                <a:cs typeface="Courier New"/>
                <a:sym typeface="Courier New"/>
              </a:rPr>
              <a:t>super</a:t>
            </a:r>
            <a:endParaRPr/>
          </a:p>
        </p:txBody>
      </p:sp>
      <p:sp>
        <p:nvSpPr>
          <p:cNvPr id="594" name="Google Shape;594;p67"/>
          <p:cNvSpPr txBox="1"/>
          <p:nvPr/>
        </p:nvSpPr>
        <p:spPr>
          <a:xfrm>
            <a:off x="838200" y="5410200"/>
            <a:ext cx="78486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super (empId, name, ssn, salary);</a:t>
            </a:r>
            <a:endParaRPr/>
          </a:p>
        </p:txBody>
      </p:sp>
      <p:sp>
        <p:nvSpPr>
          <p:cNvPr id="595" name="Google Shape;595;p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2" name="Shape 5402"/>
        <p:cNvGrpSpPr/>
        <p:nvPr/>
      </p:nvGrpSpPr>
      <p:grpSpPr>
        <a:xfrm>
          <a:off x="0" y="0"/>
          <a:ext cx="0" cy="0"/>
          <a:chOff x="0" y="0"/>
          <a:chExt cx="0" cy="0"/>
        </a:xfrm>
      </p:grpSpPr>
      <p:sp>
        <p:nvSpPr>
          <p:cNvPr id="5403" name="Google Shape;5403;p535"/>
          <p:cNvSpPr txBox="1"/>
          <p:nvPr/>
        </p:nvSpPr>
        <p:spPr>
          <a:xfrm>
            <a:off x="533400" y="3646487"/>
            <a:ext cx="80010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4" name="Google Shape;5404;p535"/>
          <p:cNvSpPr txBox="1"/>
          <p:nvPr/>
        </p:nvSpPr>
        <p:spPr>
          <a:xfrm>
            <a:off x="533400" y="4724400"/>
            <a:ext cx="8001000" cy="457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5" name="Google Shape;5405;p535"/>
          <p:cNvSpPr txBox="1"/>
          <p:nvPr/>
        </p:nvSpPr>
        <p:spPr>
          <a:xfrm>
            <a:off x="533400" y="2560637"/>
            <a:ext cx="7924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6" name="Google Shape;5406;p53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Loading Properties from the Command Line</a:t>
            </a:r>
            <a:endParaRPr/>
          </a:p>
        </p:txBody>
      </p:sp>
      <p:sp>
        <p:nvSpPr>
          <p:cNvPr id="5407" name="Google Shape;5407;p535"/>
          <p:cNvSpPr txBox="1"/>
          <p:nvPr>
            <p:ph idx="1" type="body"/>
          </p:nvPr>
        </p:nvSpPr>
        <p:spPr>
          <a:xfrm>
            <a:off x="609600" y="1447800"/>
            <a:ext cx="7918500" cy="4470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Property information can also be passed on the command line.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–D option to pass key-value pairs: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java –Dpropertyname=value –Dpropertyname=value myApp</a:t>
            </a:r>
            <a:endParaRPr/>
          </a:p>
          <a:p>
            <a:pPr indent="-460375" lvl="1" marL="574675" marR="0" rtl="0" algn="l">
              <a:lnSpc>
                <a:spcPct val="100000"/>
              </a:lnSpc>
              <a:spcBef>
                <a:spcPts val="360"/>
              </a:spcBef>
              <a:spcAft>
                <a:spcPts val="0"/>
              </a:spcAft>
              <a:buClr>
                <a:srgbClr val="FF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For example, pass one of the previous values:</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java –Dusername=user myApp</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Get the </a:t>
            </a:r>
            <a:r>
              <a:rPr b="0" i="0" lang="en-US" sz="2200" u="none" cap="none" strike="noStrike">
                <a:solidFill>
                  <a:schemeClr val="dk1"/>
                </a:solidFill>
                <a:latin typeface="Courier New"/>
                <a:ea typeface="Courier New"/>
                <a:cs typeface="Courier New"/>
                <a:sym typeface="Courier New"/>
              </a:rPr>
              <a:t>Properties</a:t>
            </a:r>
            <a:r>
              <a:rPr b="0" i="0" lang="en-US" sz="2200" u="none" cap="none" strike="noStrike">
                <a:solidFill>
                  <a:schemeClr val="dk1"/>
                </a:solidFill>
                <a:latin typeface="Arial"/>
                <a:ea typeface="Arial"/>
                <a:cs typeface="Arial"/>
                <a:sym typeface="Arial"/>
              </a:rPr>
              <a:t> data from the </a:t>
            </a:r>
            <a:r>
              <a:rPr b="0" i="0" lang="en-US" sz="2200" u="none" cap="none" strike="noStrike">
                <a:solidFill>
                  <a:schemeClr val="dk1"/>
                </a:solidFill>
                <a:latin typeface="Courier New"/>
                <a:ea typeface="Courier New"/>
                <a:cs typeface="Courier New"/>
                <a:sym typeface="Courier New"/>
              </a:rPr>
              <a:t>System</a:t>
            </a:r>
            <a:r>
              <a:rPr b="0" i="0" lang="en-US" sz="2200" u="none" cap="none" strike="noStrike">
                <a:solidFill>
                  <a:schemeClr val="dk1"/>
                </a:solidFill>
                <a:latin typeface="Arial"/>
                <a:ea typeface="Arial"/>
                <a:cs typeface="Arial"/>
                <a:sym typeface="Arial"/>
              </a:rPr>
              <a:t> object:</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String userName = System.getProperty("username");</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5408" name="Google Shape;5408;p5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3" name="Shape 5413"/>
        <p:cNvGrpSpPr/>
        <p:nvPr/>
      </p:nvGrpSpPr>
      <p:grpSpPr>
        <a:xfrm>
          <a:off x="0" y="0"/>
          <a:ext cx="0" cy="0"/>
          <a:chOff x="0" y="0"/>
          <a:chExt cx="0" cy="0"/>
        </a:xfrm>
      </p:grpSpPr>
      <p:pic>
        <p:nvPicPr>
          <p:cNvPr descr="Duke-New-Series15.gif" id="5414" name="Google Shape;5414;p536"/>
          <p:cNvPicPr preferRelativeResize="0"/>
          <p:nvPr/>
        </p:nvPicPr>
        <p:blipFill rotWithShape="1">
          <a:blip r:embed="rId3">
            <a:alphaModFix/>
          </a:blip>
          <a:srcRect b="0" l="0" r="0" t="0"/>
          <a:stretch/>
        </p:blipFill>
        <p:spPr>
          <a:xfrm>
            <a:off x="6248400" y="3124200"/>
            <a:ext cx="2590800" cy="2767012"/>
          </a:xfrm>
          <a:prstGeom prst="rect">
            <a:avLst/>
          </a:prstGeom>
          <a:noFill/>
          <a:ln>
            <a:noFill/>
          </a:ln>
        </p:spPr>
      </p:pic>
      <p:sp>
        <p:nvSpPr>
          <p:cNvPr id="5415" name="Google Shape;5415;p53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Resource Bundle</a:t>
            </a:r>
            <a:endParaRPr/>
          </a:p>
        </p:txBody>
      </p:sp>
      <p:sp>
        <p:nvSpPr>
          <p:cNvPr id="5416" name="Google Shape;5416;p536"/>
          <p:cNvSpPr txBox="1"/>
          <p:nvPr>
            <p:ph idx="1" type="body"/>
          </p:nvPr>
        </p:nvSpPr>
        <p:spPr>
          <a:xfrm>
            <a:off x="609600" y="1447800"/>
            <a:ext cx="7918500" cy="2654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ResourceBundle</a:t>
            </a:r>
            <a:r>
              <a:rPr b="0" i="0" lang="en-US" sz="2200" u="none" cap="none" strike="noStrike">
                <a:solidFill>
                  <a:schemeClr val="dk1"/>
                </a:solidFill>
                <a:latin typeface="Arial"/>
                <a:ea typeface="Arial"/>
                <a:cs typeface="Arial"/>
                <a:sym typeface="Arial"/>
              </a:rPr>
              <a:t> class isolates locale-specific data:</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Returns key/value pairs stored separately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Can be a class or a </a:t>
            </a:r>
            <a:r>
              <a:rPr b="0" i="0" lang="en-US" sz="2000" u="none" cap="none" strike="noStrike">
                <a:solidFill>
                  <a:schemeClr val="dk1"/>
                </a:solidFill>
                <a:latin typeface="Courier New"/>
                <a:ea typeface="Courier New"/>
                <a:cs typeface="Courier New"/>
                <a:sym typeface="Courier New"/>
              </a:rPr>
              <a:t>.properties</a:t>
            </a:r>
            <a:r>
              <a:rPr b="0" i="0" lang="en-US" sz="2000" u="none" cap="none" strike="noStrike">
                <a:solidFill>
                  <a:schemeClr val="dk1"/>
                </a:solidFill>
                <a:latin typeface="Arial"/>
                <a:ea typeface="Arial"/>
                <a:cs typeface="Arial"/>
                <a:sym typeface="Arial"/>
              </a:rPr>
              <a:t> file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Steps to use: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Create bundle files for each locale.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Call a specific locale from your application.</a:t>
            </a:r>
            <a:endParaRPr/>
          </a:p>
          <a:p>
            <a:pPr indent="7938" lvl="0" marL="7937" marR="0" rtl="0" algn="l">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5417" name="Google Shape;5417;p5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2" name="Shape 5422"/>
        <p:cNvGrpSpPr/>
        <p:nvPr/>
      </p:nvGrpSpPr>
      <p:grpSpPr>
        <a:xfrm>
          <a:off x="0" y="0"/>
          <a:ext cx="0" cy="0"/>
          <a:chOff x="0" y="0"/>
          <a:chExt cx="0" cy="0"/>
        </a:xfrm>
      </p:grpSpPr>
      <p:sp>
        <p:nvSpPr>
          <p:cNvPr id="5423" name="Google Shape;5423;p537"/>
          <p:cNvSpPr txBox="1"/>
          <p:nvPr/>
        </p:nvSpPr>
        <p:spPr>
          <a:xfrm>
            <a:off x="609600" y="3581400"/>
            <a:ext cx="4724400" cy="2514600"/>
          </a:xfrm>
          <a:prstGeom prst="rect">
            <a:avLst/>
          </a:prstGeom>
          <a:solidFill>
            <a:srgbClr val="FFFFCC"/>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24" name="Google Shape;5424;p53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Resource Bundle File</a:t>
            </a:r>
            <a:endParaRPr/>
          </a:p>
        </p:txBody>
      </p:sp>
      <p:sp>
        <p:nvSpPr>
          <p:cNvPr id="5425" name="Google Shape;5425;p537"/>
          <p:cNvSpPr txBox="1"/>
          <p:nvPr>
            <p:ph idx="1" type="body"/>
          </p:nvPr>
        </p:nvSpPr>
        <p:spPr>
          <a:xfrm>
            <a:off x="609600" y="1447800"/>
            <a:ext cx="7918500" cy="4537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Properties file contains a set of key-value pairs.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Each key identifies a specific application component.</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Special file names use language and country codes.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Default for sample application:</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Menu converted into resource bundle</a:t>
            </a:r>
            <a:endParaRPr b="0" i="0" sz="20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331787" lvl="2" marL="1020762"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MessageBundle.properties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menu1 = Set to English</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menu2 = Set to French</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menu3 = Set to Chinese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menu4 = Set to Russian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menu5 = Show the Date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menu6 = Show me the money!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menuq = Enter q to quit</a:t>
            </a:r>
            <a:endParaRPr/>
          </a:p>
        </p:txBody>
      </p:sp>
      <p:sp>
        <p:nvSpPr>
          <p:cNvPr id="5426" name="Google Shape;5426;p53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1" name="Shape 5431"/>
        <p:cNvGrpSpPr/>
        <p:nvPr/>
      </p:nvGrpSpPr>
      <p:grpSpPr>
        <a:xfrm>
          <a:off x="0" y="0"/>
          <a:ext cx="0" cy="0"/>
          <a:chOff x="0" y="0"/>
          <a:chExt cx="0" cy="0"/>
        </a:xfrm>
      </p:grpSpPr>
      <p:sp>
        <p:nvSpPr>
          <p:cNvPr id="5432" name="Google Shape;5432;p538"/>
          <p:cNvSpPr txBox="1"/>
          <p:nvPr/>
        </p:nvSpPr>
        <p:spPr>
          <a:xfrm>
            <a:off x="609600" y="3810000"/>
            <a:ext cx="4800600" cy="2209800"/>
          </a:xfrm>
          <a:prstGeom prst="rect">
            <a:avLst/>
          </a:prstGeom>
          <a:solidFill>
            <a:srgbClr val="FFFFCC"/>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33" name="Google Shape;5433;p538"/>
          <p:cNvSpPr txBox="1"/>
          <p:nvPr/>
        </p:nvSpPr>
        <p:spPr>
          <a:xfrm>
            <a:off x="609600" y="1524000"/>
            <a:ext cx="4800600" cy="2133600"/>
          </a:xfrm>
          <a:prstGeom prst="rect">
            <a:avLst/>
          </a:prstGeom>
          <a:solidFill>
            <a:srgbClr val="FFFFCC"/>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34" name="Google Shape;5434;p53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Sample Resource Bundle Files</a:t>
            </a:r>
            <a:endParaRPr/>
          </a:p>
        </p:txBody>
      </p:sp>
      <p:sp>
        <p:nvSpPr>
          <p:cNvPr id="5435" name="Google Shape;5435;p538"/>
          <p:cNvSpPr txBox="1"/>
          <p:nvPr>
            <p:ph idx="1" type="body"/>
          </p:nvPr>
        </p:nvSpPr>
        <p:spPr>
          <a:xfrm>
            <a:off x="609600" y="1143000"/>
            <a:ext cx="7918500" cy="4759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Samples for French and Chinese</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MessagesBundle_fr_FR.properties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menu1 = Régler à l'anglais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menu2 = Régler au français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menu3 = Réglez chinoise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menu4 = Définir pour la Russie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menu5 = Afficher la date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menu6 = Montrez-moi l'argent!</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menuq = Saisissez q pour quitter</a:t>
            </a:r>
            <a:endParaRPr/>
          </a:p>
          <a:p>
            <a:pPr indent="7937" lvl="0" marL="7937" marR="0" rtl="0" algn="l">
              <a:lnSpc>
                <a:spcPct val="100000"/>
              </a:lnSpc>
              <a:spcBef>
                <a:spcPts val="280"/>
              </a:spcBef>
              <a:spcAft>
                <a:spcPts val="0"/>
              </a:spcAft>
              <a:buClr>
                <a:srgbClr val="000000"/>
              </a:buClr>
              <a:buSzPts val="1400"/>
              <a:buFont typeface="Arial"/>
              <a:buNone/>
            </a:pPr>
            <a:r>
              <a:t/>
            </a:r>
            <a:endParaRPr b="0"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MessagesBundle_zh_CN.properties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menu1 = 设置为英语</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menu2 = 设置为法语</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menu3 = 设置为中文</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menu4 = 设置到俄罗斯</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menu5 = 显示日期</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menu6 = 显示我的钱！</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menuq = 输入q退出</a:t>
            </a:r>
            <a:endParaRPr/>
          </a:p>
        </p:txBody>
      </p:sp>
      <p:sp>
        <p:nvSpPr>
          <p:cNvPr id="5436" name="Google Shape;5436;p5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1" name="Shape 5441"/>
        <p:cNvGrpSpPr/>
        <p:nvPr/>
      </p:nvGrpSpPr>
      <p:grpSpPr>
        <a:xfrm>
          <a:off x="0" y="0"/>
          <a:ext cx="0" cy="0"/>
          <a:chOff x="0" y="0"/>
          <a:chExt cx="0" cy="0"/>
        </a:xfrm>
      </p:grpSpPr>
      <p:sp>
        <p:nvSpPr>
          <p:cNvPr id="5442" name="Google Shape;5442;p539"/>
          <p:cNvSpPr txBox="1"/>
          <p:nvPr/>
        </p:nvSpPr>
        <p:spPr>
          <a:xfrm>
            <a:off x="609600" y="1371600"/>
            <a:ext cx="7924800" cy="4648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43" name="Google Shape;5443;p539"/>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Initializing the Sample Application</a:t>
            </a:r>
            <a:endParaRPr/>
          </a:p>
        </p:txBody>
      </p:sp>
      <p:sp>
        <p:nvSpPr>
          <p:cNvPr id="5444" name="Google Shape;5444;p539"/>
          <p:cNvSpPr txBox="1"/>
          <p:nvPr>
            <p:ph idx="4294967295" type="body"/>
          </p:nvPr>
        </p:nvSpPr>
        <p:spPr>
          <a:xfrm>
            <a:off x="615950" y="1465262"/>
            <a:ext cx="7918500" cy="4851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PrintWriter pw = new PrintWriter(System.out, true);</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 More init code here</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Locale usLocale = Locale.US;</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Locale frLocale = Locale.FRANCE;</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Locale zhLocale = new Locale("zh", "CN");</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Locale ruLocale = new Locale("ru", "RU");</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Locale currentLocale = Locale.getDefault();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ResourceBundle messages = ResourceBundle.getBundle("MessagesBundle", currentLocale);</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 more init code here</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public static void main(String[] args){</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SampleApp ui = new SampleApp();</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ui.run();</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a:p>
          <a:p>
            <a:pPr indent="7938" lvl="0" marL="7937" marR="0" rtl="0" algn="l">
              <a:spcBef>
                <a:spcPts val="280"/>
              </a:spcBef>
              <a:spcAft>
                <a:spcPts val="0"/>
              </a:spcAft>
              <a:buNone/>
            </a:pPr>
            <a:r>
              <a:t/>
            </a:r>
            <a:endParaRPr b="0" i="0" sz="1400" u="none" cap="none" strike="noStrike">
              <a:solidFill>
                <a:schemeClr val="dk1"/>
              </a:solidFill>
              <a:latin typeface="Courier New"/>
              <a:ea typeface="Courier New"/>
              <a:cs typeface="Courier New"/>
              <a:sym typeface="Courier New"/>
            </a:endParaRPr>
          </a:p>
        </p:txBody>
      </p:sp>
      <p:sp>
        <p:nvSpPr>
          <p:cNvPr id="5445" name="Google Shape;5445;p539"/>
          <p:cNvSpPr txBox="1"/>
          <p:nvPr/>
        </p:nvSpPr>
        <p:spPr>
          <a:xfrm>
            <a:off x="1012825" y="2133600"/>
            <a:ext cx="7391400" cy="2133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46" name="Google Shape;5446;p5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1" name="Shape 5451"/>
        <p:cNvGrpSpPr/>
        <p:nvPr/>
      </p:nvGrpSpPr>
      <p:grpSpPr>
        <a:xfrm>
          <a:off x="0" y="0"/>
          <a:ext cx="0" cy="0"/>
          <a:chOff x="0" y="0"/>
          <a:chExt cx="0" cy="0"/>
        </a:xfrm>
      </p:grpSpPr>
      <p:sp>
        <p:nvSpPr>
          <p:cNvPr id="5452" name="Google Shape;5452;p54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Sample Application: Main Loop</a:t>
            </a:r>
            <a:endParaRPr/>
          </a:p>
        </p:txBody>
      </p:sp>
      <p:sp>
        <p:nvSpPr>
          <p:cNvPr id="5453" name="Google Shape;5453;p540"/>
          <p:cNvSpPr txBox="1"/>
          <p:nvPr/>
        </p:nvSpPr>
        <p:spPr>
          <a:xfrm>
            <a:off x="609600" y="1143000"/>
            <a:ext cx="7924800" cy="449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54" name="Google Shape;5454;p540"/>
          <p:cNvSpPr txBox="1"/>
          <p:nvPr/>
        </p:nvSpPr>
        <p:spPr>
          <a:xfrm>
            <a:off x="609600" y="1295400"/>
            <a:ext cx="7918500" cy="4998900"/>
          </a:xfrm>
          <a:prstGeom prst="rect">
            <a:avLst/>
          </a:prstGeom>
          <a:noFill/>
          <a:ln>
            <a:noFill/>
          </a:ln>
        </p:spPr>
        <p:txBody>
          <a:bodyPr anchorCtr="0" anchor="t" bIns="45700" lIns="91425" spcFirstLastPara="1" rIns="91425" wrap="square" tIns="45700">
            <a:noAutofit/>
          </a:bodyPr>
          <a:lstStyle/>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public void run(){</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String line = "";</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while (!(line.equals("q"))){</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this.printMenu();</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try { line = this.br.readLine(); } </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catch (Exception e){ e.printStackTrace(); }</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switch (line){</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case "1": setEnglish(); break;</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case "2": setFrench(); break;</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case "3": setChinese(); break;</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case "4": setRussian(); break;</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case "5": showDate(); break;</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case "6": showMoney(); break;</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       </a:t>
            </a:r>
            <a:endParaRPr/>
          </a:p>
          <a:p>
            <a:pPr indent="-460375" lvl="1" marL="574675"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    }</a:t>
            </a:r>
            <a:endParaRPr/>
          </a:p>
        </p:txBody>
      </p:sp>
      <p:sp>
        <p:nvSpPr>
          <p:cNvPr id="5455" name="Google Shape;5455;p540"/>
          <p:cNvSpPr txBox="1"/>
          <p:nvPr/>
        </p:nvSpPr>
        <p:spPr>
          <a:xfrm>
            <a:off x="2133600" y="2057400"/>
            <a:ext cx="5486400" cy="8382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56" name="Google Shape;5456;p5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1" name="Shape 5461"/>
        <p:cNvGrpSpPr/>
        <p:nvPr/>
      </p:nvGrpSpPr>
      <p:grpSpPr>
        <a:xfrm>
          <a:off x="0" y="0"/>
          <a:ext cx="0" cy="0"/>
          <a:chOff x="0" y="0"/>
          <a:chExt cx="0" cy="0"/>
        </a:xfrm>
      </p:grpSpPr>
      <p:sp>
        <p:nvSpPr>
          <p:cNvPr id="5462" name="Google Shape;5462;p541"/>
          <p:cNvSpPr txBox="1"/>
          <p:nvPr/>
        </p:nvSpPr>
        <p:spPr>
          <a:xfrm>
            <a:off x="533400" y="3006725"/>
            <a:ext cx="7924800" cy="2937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63" name="Google Shape;5463;p54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The </a:t>
            </a:r>
            <a:r>
              <a:rPr b="1" i="0" lang="en-US" sz="2600" u="none" cap="none" strike="noStrike">
                <a:solidFill>
                  <a:schemeClr val="dk1"/>
                </a:solidFill>
                <a:latin typeface="Courier New"/>
                <a:ea typeface="Courier New"/>
                <a:cs typeface="Courier New"/>
                <a:sym typeface="Courier New"/>
              </a:rPr>
              <a:t>printMenu</a:t>
            </a:r>
            <a:r>
              <a:rPr b="1" i="0" lang="en-US" sz="2600" u="none" cap="none" strike="noStrike">
                <a:solidFill>
                  <a:schemeClr val="dk1"/>
                </a:solidFill>
                <a:latin typeface="Arial"/>
                <a:ea typeface="Arial"/>
                <a:cs typeface="Arial"/>
                <a:sym typeface="Arial"/>
              </a:rPr>
              <a:t> Method</a:t>
            </a:r>
            <a:endParaRPr/>
          </a:p>
        </p:txBody>
      </p:sp>
      <p:sp>
        <p:nvSpPr>
          <p:cNvPr id="5464" name="Google Shape;5464;p541"/>
          <p:cNvSpPr txBox="1"/>
          <p:nvPr>
            <p:ph idx="1" type="body"/>
          </p:nvPr>
        </p:nvSpPr>
        <p:spPr>
          <a:xfrm>
            <a:off x="609600" y="1447800"/>
            <a:ext cx="7918500" cy="4464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Instead of text, a resource bundle is used.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messages</a:t>
            </a:r>
            <a:r>
              <a:rPr b="0" i="0" lang="en-US" sz="2200" u="none" cap="none" strike="noStrike">
                <a:solidFill>
                  <a:schemeClr val="dk1"/>
                </a:solidFill>
                <a:latin typeface="Arial"/>
                <a:ea typeface="Arial"/>
                <a:cs typeface="Arial"/>
                <a:sym typeface="Arial"/>
              </a:rPr>
              <a:t> is a resource bundle.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key is used to retrieve each menu item.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Language is selected based on the </a:t>
            </a:r>
            <a:r>
              <a:rPr b="0" i="0" lang="en-US" sz="2200" u="none" cap="none" strike="noStrike">
                <a:solidFill>
                  <a:schemeClr val="dk1"/>
                </a:solidFill>
                <a:latin typeface="Courier New"/>
                <a:ea typeface="Courier New"/>
                <a:cs typeface="Courier New"/>
                <a:sym typeface="Courier New"/>
              </a:rPr>
              <a:t>Locale</a:t>
            </a:r>
            <a:r>
              <a:rPr b="0" i="0" lang="en-US" sz="2200" u="none" cap="none" strike="noStrike">
                <a:solidFill>
                  <a:schemeClr val="dk1"/>
                </a:solidFill>
                <a:latin typeface="Arial"/>
                <a:ea typeface="Arial"/>
                <a:cs typeface="Arial"/>
                <a:sym typeface="Arial"/>
              </a:rPr>
              <a:t> setting.</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public void printMenu(){</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 Localization App ===");</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pw.println("1. " + messages.getString("menu1"));</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pw.println("2. " + messages.getString("menu2"));</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pw.println("3. " + messages.getString("menu3"));</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pw.println("4. " + messages.getString("menu4"));</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pw.println("5. " + messages.getString("menu5"));</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pw.println("6. " + messages.getString("menu6"));</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pw.println("q. " + messages.getString("menuq"));</a:t>
            </a:r>
            <a:endParaRPr/>
          </a:p>
          <a:p>
            <a:pPr indent="-460375" lvl="1" marL="574675" marR="0" rtl="0" algn="l">
              <a:lnSpc>
                <a:spcPct val="100000"/>
              </a:lnSpc>
              <a:spcBef>
                <a:spcPts val="280"/>
              </a:spcBef>
              <a:spcAft>
                <a:spcPts val="0"/>
              </a:spcAft>
              <a:buClr>
                <a:srgbClr val="FF0000"/>
              </a:buClr>
              <a:buSzPts val="1400"/>
              <a:buFont typeface="Arial"/>
              <a:buNone/>
            </a:pPr>
            <a:r>
              <a:rPr b="0" i="0" lang="en-US" sz="1400" u="none" cap="none" strike="noStrike">
                <a:solidFill>
                  <a:schemeClr val="dk1"/>
                </a:solidFill>
                <a:latin typeface="Courier New"/>
                <a:ea typeface="Courier New"/>
                <a:cs typeface="Courier New"/>
                <a:sym typeface="Courier New"/>
              </a:rPr>
              <a:t>        System.out.print(messages.getString("menucommand")+" ");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a:t>
            </a:r>
            <a:endParaRPr/>
          </a:p>
        </p:txBody>
      </p:sp>
      <p:sp>
        <p:nvSpPr>
          <p:cNvPr id="5465" name="Google Shape;5465;p5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0" name="Shape 5470"/>
        <p:cNvGrpSpPr/>
        <p:nvPr/>
      </p:nvGrpSpPr>
      <p:grpSpPr>
        <a:xfrm>
          <a:off x="0" y="0"/>
          <a:ext cx="0" cy="0"/>
          <a:chOff x="0" y="0"/>
          <a:chExt cx="0" cy="0"/>
        </a:xfrm>
      </p:grpSpPr>
      <p:sp>
        <p:nvSpPr>
          <p:cNvPr id="5471" name="Google Shape;5471;p542"/>
          <p:cNvSpPr txBox="1"/>
          <p:nvPr/>
        </p:nvSpPr>
        <p:spPr>
          <a:xfrm>
            <a:off x="609600" y="2667000"/>
            <a:ext cx="8077200" cy="1828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72" name="Google Shape;5472;p54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Changing the </a:t>
            </a:r>
            <a:r>
              <a:rPr b="1" i="0" lang="en-US" sz="2600" u="none" cap="none" strike="noStrike">
                <a:solidFill>
                  <a:schemeClr val="dk1"/>
                </a:solidFill>
                <a:latin typeface="Courier New"/>
                <a:ea typeface="Courier New"/>
                <a:cs typeface="Courier New"/>
                <a:sym typeface="Courier New"/>
              </a:rPr>
              <a:t>Locale</a:t>
            </a:r>
            <a:endParaRPr/>
          </a:p>
        </p:txBody>
      </p:sp>
      <p:sp>
        <p:nvSpPr>
          <p:cNvPr id="5473" name="Google Shape;5473;p542"/>
          <p:cNvSpPr txBox="1"/>
          <p:nvPr>
            <p:ph idx="1" type="body"/>
          </p:nvPr>
        </p:nvSpPr>
        <p:spPr>
          <a:xfrm>
            <a:off x="609600" y="1447800"/>
            <a:ext cx="7918500" cy="2900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To change the </a:t>
            </a:r>
            <a:r>
              <a:rPr b="0" i="0" lang="en-US" sz="2200" u="none">
                <a:solidFill>
                  <a:schemeClr val="dk1"/>
                </a:solidFill>
                <a:latin typeface="Courier New"/>
                <a:ea typeface="Courier New"/>
                <a:cs typeface="Courier New"/>
                <a:sym typeface="Courier New"/>
              </a:rPr>
              <a:t>Locale</a:t>
            </a:r>
            <a:r>
              <a:rPr b="0" i="0" lang="en-US" sz="2200" u="non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Set </a:t>
            </a:r>
            <a:r>
              <a:rPr b="0" i="0" lang="en-US" sz="2200" u="none" cap="none" strike="noStrike">
                <a:solidFill>
                  <a:schemeClr val="dk1"/>
                </a:solidFill>
                <a:latin typeface="Courier New"/>
                <a:ea typeface="Courier New"/>
                <a:cs typeface="Courier New"/>
                <a:sym typeface="Courier New"/>
              </a:rPr>
              <a:t>currentLocale</a:t>
            </a:r>
            <a:r>
              <a:rPr b="0" i="0" lang="en-US" sz="2200" u="none" cap="none" strike="noStrike">
                <a:solidFill>
                  <a:schemeClr val="dk1"/>
                </a:solidFill>
                <a:latin typeface="Arial"/>
                <a:ea typeface="Arial"/>
                <a:cs typeface="Arial"/>
                <a:sym typeface="Arial"/>
              </a:rPr>
              <a:t> to the desired language.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Reload the bundle by using the current locale.</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public void setFrench(){</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currentLocale = frLocale;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messages = ResourceBundle.getBundle("MessagesBundle", currentLocale);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a:t>
            </a:r>
            <a:endParaRPr/>
          </a:p>
        </p:txBody>
      </p:sp>
      <p:sp>
        <p:nvSpPr>
          <p:cNvPr id="5474" name="Google Shape;5474;p5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9" name="Shape 5479"/>
        <p:cNvGrpSpPr/>
        <p:nvPr/>
      </p:nvGrpSpPr>
      <p:grpSpPr>
        <a:xfrm>
          <a:off x="0" y="0"/>
          <a:ext cx="0" cy="0"/>
          <a:chOff x="0" y="0"/>
          <a:chExt cx="0" cy="0"/>
        </a:xfrm>
      </p:grpSpPr>
      <p:sp>
        <p:nvSpPr>
          <p:cNvPr id="5480" name="Google Shape;5480;p543"/>
          <p:cNvSpPr txBox="1"/>
          <p:nvPr/>
        </p:nvSpPr>
        <p:spPr>
          <a:xfrm>
            <a:off x="533400" y="2438400"/>
            <a:ext cx="4648200" cy="2667000"/>
          </a:xfrm>
          <a:prstGeom prst="rect">
            <a:avLst/>
          </a:prstGeom>
          <a:solidFill>
            <a:srgbClr val="FFFFCC"/>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81" name="Google Shape;5481;p54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Sample Interface with French</a:t>
            </a:r>
            <a:endParaRPr/>
          </a:p>
        </p:txBody>
      </p:sp>
      <p:sp>
        <p:nvSpPr>
          <p:cNvPr id="5482" name="Google Shape;5482;p54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After the French option is selected, the updated user interface looks like the following:</a:t>
            </a:r>
            <a:endParaRPr/>
          </a:p>
          <a:p>
            <a:pPr indent="-460375" lvl="1" marL="574675" marR="0" rtl="0" algn="l">
              <a:lnSpc>
                <a:spcPct val="100000"/>
              </a:lnSpc>
              <a:spcBef>
                <a:spcPts val="320"/>
              </a:spcBef>
              <a:spcAft>
                <a:spcPts val="0"/>
              </a:spcAft>
              <a:buClr>
                <a:srgbClr val="FF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Localization App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 Régler à l'anglais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2. Régler au français</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3. Réglez chinoise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4. Définir pour la Russie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5. Afficher la date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6. Montrez-moi l'argent!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q. Saisissez q pour quitter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Entrez une commande: </a:t>
            </a:r>
            <a:endParaRPr/>
          </a:p>
        </p:txBody>
      </p:sp>
      <p:sp>
        <p:nvSpPr>
          <p:cNvPr id="5483" name="Google Shape;5483;p5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8" name="Shape 5488"/>
        <p:cNvGrpSpPr/>
        <p:nvPr/>
      </p:nvGrpSpPr>
      <p:grpSpPr>
        <a:xfrm>
          <a:off x="0" y="0"/>
          <a:ext cx="0" cy="0"/>
          <a:chOff x="0" y="0"/>
          <a:chExt cx="0" cy="0"/>
        </a:xfrm>
      </p:grpSpPr>
      <p:sp>
        <p:nvSpPr>
          <p:cNvPr id="5489" name="Google Shape;5489;p54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Format Date and Currency</a:t>
            </a:r>
            <a:endParaRPr/>
          </a:p>
        </p:txBody>
      </p:sp>
      <p:sp>
        <p:nvSpPr>
          <p:cNvPr id="5490" name="Google Shape;5490;p544"/>
          <p:cNvSpPr txBox="1"/>
          <p:nvPr>
            <p:ph idx="1" type="body"/>
          </p:nvPr>
        </p:nvSpPr>
        <p:spPr>
          <a:xfrm>
            <a:off x="609600" y="1447800"/>
            <a:ext cx="7918500" cy="26607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Numbers can be localized and displayed in their local format.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Special format classes include: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java.time.format.DateTimeFormatter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java.text.NumberFormat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objects using </a:t>
            </a:r>
            <a:r>
              <a:rPr b="0" i="0" lang="en-US" sz="2200" u="none" cap="none" strike="noStrike">
                <a:solidFill>
                  <a:schemeClr val="dk1"/>
                </a:solidFill>
                <a:latin typeface="Courier New"/>
                <a:ea typeface="Courier New"/>
                <a:cs typeface="Courier New"/>
                <a:sym typeface="Courier New"/>
              </a:rPr>
              <a:t>Locale</a:t>
            </a:r>
            <a:r>
              <a:rPr b="0" i="0" lang="en-US" sz="2200" u="none" cap="none" strike="noStrike">
                <a:solidFill>
                  <a:schemeClr val="dk1"/>
                </a:solidFill>
                <a:latin typeface="Arial"/>
                <a:ea typeface="Arial"/>
                <a:cs typeface="Arial"/>
                <a:sym typeface="Arial"/>
              </a:rPr>
              <a:t>.</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5491" name="Google Shape;5491;p5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68"/>
          <p:cNvSpPr txBox="1"/>
          <p:nvPr/>
        </p:nvSpPr>
        <p:spPr>
          <a:xfrm>
            <a:off x="609600" y="4637087"/>
            <a:ext cx="7924800" cy="457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2" name="Google Shape;602;p68"/>
          <p:cNvSpPr txBox="1"/>
          <p:nvPr/>
        </p:nvSpPr>
        <p:spPr>
          <a:xfrm>
            <a:off x="609600" y="3373437"/>
            <a:ext cx="7924800" cy="4365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3" name="Google Shape;603;p68"/>
          <p:cNvSpPr txBox="1"/>
          <p:nvPr/>
        </p:nvSpPr>
        <p:spPr>
          <a:xfrm>
            <a:off x="609600" y="2209800"/>
            <a:ext cx="7924800" cy="685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4" name="Google Shape;604;p6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Creating a </a:t>
            </a:r>
            <a:r>
              <a:rPr b="0" i="0" lang="en-US" sz="2200" u="none">
                <a:solidFill>
                  <a:schemeClr val="dk1"/>
                </a:solidFill>
                <a:latin typeface="Courier New"/>
                <a:ea typeface="Courier New"/>
                <a:cs typeface="Courier New"/>
                <a:sym typeface="Courier New"/>
              </a:rPr>
              <a:t>Manager</a:t>
            </a:r>
            <a:r>
              <a:rPr b="0" i="0" lang="en-US" sz="2200" u="none">
                <a:solidFill>
                  <a:schemeClr val="dk1"/>
                </a:solidFill>
                <a:latin typeface="Arial"/>
                <a:ea typeface="Arial"/>
                <a:cs typeface="Arial"/>
                <a:sym typeface="Arial"/>
              </a:rPr>
              <a:t> object is the same as creating an </a:t>
            </a:r>
            <a:r>
              <a:rPr b="0" i="0" lang="en-US" sz="2200" u="none">
                <a:solidFill>
                  <a:schemeClr val="dk1"/>
                </a:solidFill>
                <a:latin typeface="Courier New"/>
                <a:ea typeface="Courier New"/>
                <a:cs typeface="Courier New"/>
                <a:sym typeface="Courier New"/>
              </a:rPr>
              <a:t>Employee</a:t>
            </a:r>
            <a:r>
              <a:rPr b="0" i="0" lang="en-US" sz="2200" u="none">
                <a:solidFill>
                  <a:schemeClr val="dk1"/>
                </a:solidFill>
                <a:latin typeface="Arial"/>
                <a:ea typeface="Arial"/>
                <a:cs typeface="Arial"/>
                <a:sym typeface="Arial"/>
              </a:rPr>
              <a:t> object:</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Manager mgr = new Manager (102, "Barbara Jones", </a:t>
            </a:r>
            <a:br>
              <a:rPr b="0" i="0" lang="en-US" sz="1800" u="none">
                <a:solidFill>
                  <a:schemeClr val="dk1"/>
                </a:solidFill>
                <a:latin typeface="Courier New"/>
                <a:ea typeface="Courier New"/>
                <a:cs typeface="Courier New"/>
                <a:sym typeface="Courier New"/>
              </a:rPr>
            </a:br>
            <a:r>
              <a:rPr b="0" i="0" lang="en-US" sz="1800" u="none">
                <a:solidFill>
                  <a:schemeClr val="dk1"/>
                </a:solidFill>
                <a:latin typeface="Courier New"/>
                <a:ea typeface="Courier New"/>
                <a:cs typeface="Courier New"/>
                <a:sym typeface="Courier New"/>
              </a:rPr>
              <a:t>                  "107-99-9078", 109345.67, "Marketing");</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 of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methods are available to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mgr.raiseSalary (10000.00);</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class defines a new method to get the Department Name:</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String dept = mgr.getDeptName();</a:t>
            </a:r>
            <a:endParaRPr/>
          </a:p>
        </p:txBody>
      </p:sp>
      <p:sp>
        <p:nvSpPr>
          <p:cNvPr id="605" name="Google Shape;605;p6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Constructing a </a:t>
            </a:r>
            <a:r>
              <a:rPr b="1" i="0" lang="en-US" sz="2600" u="none" cap="none" strike="noStrike">
                <a:solidFill>
                  <a:schemeClr val="dk1"/>
                </a:solidFill>
                <a:latin typeface="Courier New"/>
                <a:ea typeface="Courier New"/>
                <a:cs typeface="Courier New"/>
                <a:sym typeface="Courier New"/>
              </a:rPr>
              <a:t>Manager</a:t>
            </a:r>
            <a:r>
              <a:rPr b="1" i="0" lang="en-US" sz="2600" u="none" cap="none" strike="noStrike">
                <a:solidFill>
                  <a:schemeClr val="dk1"/>
                </a:solidFill>
                <a:latin typeface="Arial"/>
                <a:ea typeface="Arial"/>
                <a:cs typeface="Arial"/>
                <a:sym typeface="Arial"/>
              </a:rPr>
              <a:t> Object</a:t>
            </a:r>
            <a:endParaRPr/>
          </a:p>
        </p:txBody>
      </p:sp>
      <p:sp>
        <p:nvSpPr>
          <p:cNvPr id="606" name="Google Shape;606;p6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6" name="Shape 5496"/>
        <p:cNvGrpSpPr/>
        <p:nvPr/>
      </p:nvGrpSpPr>
      <p:grpSpPr>
        <a:xfrm>
          <a:off x="0" y="0"/>
          <a:ext cx="0" cy="0"/>
          <a:chOff x="0" y="0"/>
          <a:chExt cx="0" cy="0"/>
        </a:xfrm>
      </p:grpSpPr>
      <p:sp>
        <p:nvSpPr>
          <p:cNvPr id="5497" name="Google Shape;5497;p54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Displaying Currency</a:t>
            </a:r>
            <a:endParaRPr/>
          </a:p>
        </p:txBody>
      </p:sp>
      <p:sp>
        <p:nvSpPr>
          <p:cNvPr id="5498" name="Google Shape;5498;p545"/>
          <p:cNvSpPr txBox="1"/>
          <p:nvPr>
            <p:ph idx="1" type="body"/>
          </p:nvPr>
        </p:nvSpPr>
        <p:spPr>
          <a:xfrm>
            <a:off x="609600" y="1447800"/>
            <a:ext cx="7918500" cy="30972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Format currency:</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Get a currency instance from </a:t>
            </a:r>
            <a:r>
              <a:rPr b="0" i="0" lang="en-US" sz="2000" u="none" cap="none" strike="noStrike">
                <a:solidFill>
                  <a:schemeClr val="dk1"/>
                </a:solidFill>
                <a:latin typeface="Courier New"/>
                <a:ea typeface="Courier New"/>
                <a:cs typeface="Courier New"/>
                <a:sym typeface="Courier New"/>
              </a:rPr>
              <a:t>NumberFormat</a:t>
            </a:r>
            <a:r>
              <a:rPr b="0"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Courier New"/>
              <a:ea typeface="Courier New"/>
              <a:cs typeface="Courier New"/>
              <a:sym typeface="Courier New"/>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Pass the </a:t>
            </a:r>
            <a:r>
              <a:rPr b="0" i="0" lang="en-US" sz="2000" u="none" cap="none" strike="noStrike">
                <a:solidFill>
                  <a:schemeClr val="dk1"/>
                </a:solidFill>
                <a:latin typeface="Courier New"/>
                <a:ea typeface="Courier New"/>
                <a:cs typeface="Courier New"/>
                <a:sym typeface="Courier New"/>
              </a:rPr>
              <a:t>Double</a:t>
            </a:r>
            <a:r>
              <a:rPr b="0" i="0" lang="en-US" sz="2000" u="none" cap="none" strike="noStrike">
                <a:solidFill>
                  <a:schemeClr val="dk1"/>
                </a:solidFill>
                <a:latin typeface="Arial"/>
                <a:ea typeface="Arial"/>
                <a:cs typeface="Arial"/>
                <a:sym typeface="Arial"/>
              </a:rPr>
              <a:t> to the </a:t>
            </a:r>
            <a:r>
              <a:rPr b="0" i="0" lang="en-US" sz="2000" u="none" cap="none" strike="noStrike">
                <a:solidFill>
                  <a:schemeClr val="dk1"/>
                </a:solidFill>
                <a:latin typeface="Courier New"/>
                <a:ea typeface="Courier New"/>
                <a:cs typeface="Courier New"/>
                <a:sym typeface="Courier New"/>
              </a:rPr>
              <a:t>format</a:t>
            </a:r>
            <a:r>
              <a:rPr b="0" i="0" lang="en-US" sz="2000" u="none" cap="none" strike="noStrike">
                <a:solidFill>
                  <a:schemeClr val="dk1"/>
                </a:solidFill>
                <a:latin typeface="Arial"/>
                <a:ea typeface="Arial"/>
                <a:cs typeface="Arial"/>
                <a:sym typeface="Arial"/>
              </a:rPr>
              <a:t> method.</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Sample currency output:</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1 000 000 руб. ru_RU</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1 000 000,00 € fr_FR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￥1,000,000.00 zh_CN</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£1,000,000.00 en_GB</a:t>
            </a:r>
            <a:endParaRPr/>
          </a:p>
        </p:txBody>
      </p:sp>
      <p:sp>
        <p:nvSpPr>
          <p:cNvPr id="5499" name="Google Shape;5499;p5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4" name="Shape 5504"/>
        <p:cNvGrpSpPr/>
        <p:nvPr/>
      </p:nvGrpSpPr>
      <p:grpSpPr>
        <a:xfrm>
          <a:off x="0" y="0"/>
          <a:ext cx="0" cy="0"/>
          <a:chOff x="0" y="0"/>
          <a:chExt cx="0" cy="0"/>
        </a:xfrm>
      </p:grpSpPr>
      <p:sp>
        <p:nvSpPr>
          <p:cNvPr id="5505" name="Google Shape;5505;p546"/>
          <p:cNvSpPr txBox="1"/>
          <p:nvPr/>
        </p:nvSpPr>
        <p:spPr>
          <a:xfrm>
            <a:off x="609600" y="1066800"/>
            <a:ext cx="8077200" cy="5181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06" name="Google Shape;5506;p546"/>
          <p:cNvSpPr txBox="1"/>
          <p:nvPr>
            <p:ph idx="1" type="body"/>
          </p:nvPr>
        </p:nvSpPr>
        <p:spPr>
          <a:xfrm>
            <a:off x="609600" y="1219200"/>
            <a:ext cx="7918500" cy="4949700"/>
          </a:xfrm>
          <a:prstGeom prst="rect">
            <a:avLst/>
          </a:prstGeom>
          <a:noFill/>
          <a:ln>
            <a:noFill/>
          </a:ln>
        </p:spPr>
        <p:txBody>
          <a:bodyPr anchorCtr="0" anchor="t" bIns="12700" lIns="12700" spcFirstLastPara="1" rIns="12700" wrap="square" tIns="12700">
            <a:noAutofit/>
          </a:bodyPr>
          <a:lstStyle/>
          <a:p>
            <a:pPr indent="0" lvl="1" marL="0"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1 package com.example.format;</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2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3 import java.text.NumberFormat;</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import java.util.Locale;</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5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6 public class NumberTest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7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8   public static void main(String[] args)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9     </a:t>
            </a:r>
            <a:endParaRPr/>
          </a:p>
          <a:p>
            <a:pPr indent="0" lvl="1" marL="0"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10     Locale loc = Locale.UK;</a:t>
            </a:r>
            <a:endParaRPr/>
          </a:p>
          <a:p>
            <a:pPr indent="0" lvl="1" marL="0"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11     NumberFormat nf = NumberFormat.getCurrencyInstance(loc);</a:t>
            </a:r>
            <a:endParaRPr/>
          </a:p>
          <a:p>
            <a:pPr indent="0" lvl="1" marL="0"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12     double money = 1_000_000.00d;</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14     System.out.println("Money: " + nf.format(money) + " in Locale: " + loc);</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15   }</a:t>
            </a:r>
            <a:endParaRPr/>
          </a:p>
          <a:p>
            <a:pPr indent="0" lvl="1" marL="0"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16 }</a:t>
            </a:r>
            <a:endParaRPr/>
          </a:p>
        </p:txBody>
      </p:sp>
      <p:sp>
        <p:nvSpPr>
          <p:cNvPr id="5507" name="Google Shape;5507;p54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Formatting Currency with NumberFormat</a:t>
            </a:r>
            <a:endParaRPr/>
          </a:p>
        </p:txBody>
      </p:sp>
      <p:sp>
        <p:nvSpPr>
          <p:cNvPr id="5508" name="Google Shape;5508;p5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3" name="Shape 5513"/>
        <p:cNvGrpSpPr/>
        <p:nvPr/>
      </p:nvGrpSpPr>
      <p:grpSpPr>
        <a:xfrm>
          <a:off x="0" y="0"/>
          <a:ext cx="0" cy="0"/>
          <a:chOff x="0" y="0"/>
          <a:chExt cx="0" cy="0"/>
        </a:xfrm>
      </p:grpSpPr>
      <p:sp>
        <p:nvSpPr>
          <p:cNvPr id="5514" name="Google Shape;5514;p54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Displaying Dates</a:t>
            </a:r>
            <a:endParaRPr/>
          </a:p>
        </p:txBody>
      </p:sp>
      <p:sp>
        <p:nvSpPr>
          <p:cNvPr id="5515" name="Google Shape;5515;p547"/>
          <p:cNvSpPr txBox="1"/>
          <p:nvPr>
            <p:ph idx="1" type="body"/>
          </p:nvPr>
        </p:nvSpPr>
        <p:spPr>
          <a:xfrm>
            <a:off x="609600" y="1447800"/>
            <a:ext cx="7918500" cy="2998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Format a date:</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Get a </a:t>
            </a:r>
            <a:r>
              <a:rPr b="0" i="0" lang="en-US" sz="2000" u="none" cap="none" strike="noStrike">
                <a:solidFill>
                  <a:schemeClr val="dk1"/>
                </a:solidFill>
                <a:latin typeface="Courier New"/>
                <a:ea typeface="Courier New"/>
                <a:cs typeface="Courier New"/>
                <a:sym typeface="Courier New"/>
              </a:rPr>
              <a:t>DateTimeFormatter</a:t>
            </a:r>
            <a:r>
              <a:rPr b="0" i="0" lang="en-US" sz="2000" u="none" cap="none" strike="noStrike">
                <a:solidFill>
                  <a:schemeClr val="dk1"/>
                </a:solidFill>
                <a:latin typeface="Arial"/>
                <a:ea typeface="Arial"/>
                <a:cs typeface="Arial"/>
                <a:sym typeface="Arial"/>
              </a:rPr>
              <a:t> object based on the </a:t>
            </a:r>
            <a:r>
              <a:rPr b="0" i="0" lang="en-US" sz="2000" u="none" cap="none" strike="noStrike">
                <a:solidFill>
                  <a:schemeClr val="dk1"/>
                </a:solidFill>
                <a:latin typeface="Courier New"/>
                <a:ea typeface="Courier New"/>
                <a:cs typeface="Courier New"/>
                <a:sym typeface="Courier New"/>
              </a:rPr>
              <a:t>Locale</a:t>
            </a:r>
            <a:r>
              <a:rPr b="0" i="0" lang="en-US" sz="2000" u="none" cap="none" strike="noStrike">
                <a:solidFill>
                  <a:schemeClr val="dk1"/>
                </a:solidFill>
                <a:latin typeface="Arial"/>
                <a:ea typeface="Arial"/>
                <a:cs typeface="Arial"/>
                <a:sym typeface="Arial"/>
              </a:rPr>
              <a:t>. 	</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From the LocalDateTime variable, call the </a:t>
            </a:r>
            <a:r>
              <a:rPr b="0" i="0" lang="en-US" sz="2000" u="none" cap="none" strike="noStrike">
                <a:solidFill>
                  <a:schemeClr val="dk1"/>
                </a:solidFill>
                <a:latin typeface="Courier New"/>
                <a:ea typeface="Courier New"/>
                <a:cs typeface="Courier New"/>
                <a:sym typeface="Courier New"/>
              </a:rPr>
              <a:t>format</a:t>
            </a:r>
            <a:r>
              <a:rPr b="0" i="0" lang="en-US" sz="2000" u="none" cap="none" strike="noStrike">
                <a:solidFill>
                  <a:schemeClr val="dk1"/>
                </a:solidFill>
                <a:latin typeface="Arial"/>
                <a:ea typeface="Arial"/>
                <a:cs typeface="Arial"/>
                <a:sym typeface="Arial"/>
              </a:rPr>
              <a:t> method passing the formatter.</a:t>
            </a:r>
            <a:endParaRPr/>
          </a:p>
          <a:p>
            <a:pPr indent="-460375" lvl="1" marL="574675" marR="0" rtl="0" algn="l">
              <a:lnSpc>
                <a:spcPct val="100000"/>
              </a:lnSpc>
              <a:spcBef>
                <a:spcPts val="280"/>
              </a:spcBef>
              <a:spcAft>
                <a:spcPts val="0"/>
              </a:spcAft>
              <a:buClr>
                <a:srgbClr val="FF0000"/>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Sample dates:</a:t>
            </a:r>
            <a:endParaRPr/>
          </a:p>
          <a:p>
            <a:pPr indent="-460375" lvl="1" marL="574675" marR="0" rtl="0" algn="l">
              <a:lnSpc>
                <a:spcPct val="100000"/>
              </a:lnSpc>
              <a:spcBef>
                <a:spcPts val="280"/>
              </a:spcBef>
              <a:spcAft>
                <a:spcPts val="0"/>
              </a:spcAft>
              <a:buClr>
                <a:srgbClr val="FF0000"/>
              </a:buClr>
              <a:buSzPts val="1400"/>
              <a:buFont typeface="Arial"/>
              <a:buNone/>
            </a:pPr>
            <a:r>
              <a:t/>
            </a:r>
            <a:endParaRPr b="0" i="0" sz="14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20 juil. 2011 fr_FR</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20.07.2011 ru_RU</a:t>
            </a:r>
            <a:endParaRPr/>
          </a:p>
        </p:txBody>
      </p:sp>
      <p:sp>
        <p:nvSpPr>
          <p:cNvPr id="5516" name="Google Shape;5516;p54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1" name="Shape 5521"/>
        <p:cNvGrpSpPr/>
        <p:nvPr/>
      </p:nvGrpSpPr>
      <p:grpSpPr>
        <a:xfrm>
          <a:off x="0" y="0"/>
          <a:ext cx="0" cy="0"/>
          <a:chOff x="0" y="0"/>
          <a:chExt cx="0" cy="0"/>
        </a:xfrm>
      </p:grpSpPr>
      <p:sp>
        <p:nvSpPr>
          <p:cNvPr id="5522" name="Google Shape;5522;p548"/>
          <p:cNvSpPr txBox="1"/>
          <p:nvPr/>
        </p:nvSpPr>
        <p:spPr>
          <a:xfrm>
            <a:off x="381000" y="1143000"/>
            <a:ext cx="8382000" cy="5105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23" name="Google Shape;5523;p54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Displaying Dates with </a:t>
            </a:r>
            <a:r>
              <a:rPr b="1" i="0" lang="en-US" sz="2600" u="none" cap="none" strike="noStrike">
                <a:solidFill>
                  <a:schemeClr val="dk1"/>
                </a:solidFill>
                <a:latin typeface="Courier New"/>
                <a:ea typeface="Courier New"/>
                <a:cs typeface="Courier New"/>
                <a:sym typeface="Courier New"/>
              </a:rPr>
              <a:t>DateTimeFormatter</a:t>
            </a:r>
            <a:endParaRPr/>
          </a:p>
        </p:txBody>
      </p:sp>
      <p:sp>
        <p:nvSpPr>
          <p:cNvPr id="5524" name="Google Shape;5524;p548"/>
          <p:cNvSpPr txBox="1"/>
          <p:nvPr>
            <p:ph idx="1" type="body"/>
          </p:nvPr>
        </p:nvSpPr>
        <p:spPr>
          <a:xfrm>
            <a:off x="609600" y="1219200"/>
            <a:ext cx="7918500" cy="49989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3 import java.time.LocalDateTime;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import java.time.format.DateTimeFormatter;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5 import java.time.format.FormatStyle;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6 import java.util.Locale;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7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8 public class DateFormatTest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9   public static void main(String[] args)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10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11     LocalDateTime today = LocalDateTime.now();</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12     Locale loc = Locale.FRANCE;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14     DateTimeFormatter df = </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15       DateTimeFormatter.ofLocalizedDate(FormatStyle.FULL)</a:t>
            </a:r>
            <a:endParaRPr/>
          </a:p>
          <a:p>
            <a:pPr indent="-460375" lvl="1" marL="574675" marR="0" rtl="0" algn="l">
              <a:lnSpc>
                <a:spcPct val="100000"/>
              </a:lnSpc>
              <a:spcBef>
                <a:spcPts val="320"/>
              </a:spcBef>
              <a:spcAft>
                <a:spcPts val="0"/>
              </a:spcAft>
              <a:buClr>
                <a:srgbClr val="FF0000"/>
              </a:buClr>
              <a:buSzPts val="1600"/>
              <a:buFont typeface="Arial"/>
              <a:buNone/>
            </a:pPr>
            <a:r>
              <a:rPr b="1" i="0" lang="en-US" sz="1600" u="none" cap="none" strike="noStrike">
                <a:solidFill>
                  <a:schemeClr val="dk1"/>
                </a:solidFill>
                <a:latin typeface="Courier New"/>
                <a:ea typeface="Courier New"/>
                <a:cs typeface="Courier New"/>
                <a:sym typeface="Courier New"/>
              </a:rPr>
              <a:t>16         .withLocale(loc);</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17     System.out.println("Date: " + today.format(df)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18         + " Locale: " + loc.toString());</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19   }</a:t>
            </a:r>
            <a:endParaRPr/>
          </a:p>
        </p:txBody>
      </p:sp>
      <p:sp>
        <p:nvSpPr>
          <p:cNvPr id="5525" name="Google Shape;5525;p5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0" name="Shape 5530"/>
        <p:cNvGrpSpPr/>
        <p:nvPr/>
      </p:nvGrpSpPr>
      <p:grpSpPr>
        <a:xfrm>
          <a:off x="0" y="0"/>
          <a:ext cx="0" cy="0"/>
          <a:chOff x="0" y="0"/>
          <a:chExt cx="0" cy="0"/>
        </a:xfrm>
      </p:grpSpPr>
      <p:sp>
        <p:nvSpPr>
          <p:cNvPr id="5531" name="Google Shape;5531;p54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Format Styles</a:t>
            </a:r>
            <a:endParaRPr/>
          </a:p>
        </p:txBody>
      </p:sp>
      <p:sp>
        <p:nvSpPr>
          <p:cNvPr id="5532" name="Google Shape;5532;p549"/>
          <p:cNvSpPr txBox="1"/>
          <p:nvPr>
            <p:ph idx="1" type="body"/>
          </p:nvPr>
        </p:nvSpPr>
        <p:spPr>
          <a:xfrm>
            <a:off x="609600" y="1447800"/>
            <a:ext cx="7918500" cy="2894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Courier New"/>
                <a:ea typeface="Courier New"/>
                <a:cs typeface="Courier New"/>
                <a:sym typeface="Courier New"/>
              </a:rPr>
              <a:t>DateTimeFormatter</a:t>
            </a:r>
            <a:r>
              <a:rPr b="0" i="0" lang="en-US" sz="2200" u="none" cap="none" strike="noStrike">
                <a:solidFill>
                  <a:schemeClr val="dk1"/>
                </a:solidFill>
                <a:latin typeface="Arial"/>
                <a:ea typeface="Arial"/>
                <a:cs typeface="Arial"/>
                <a:sym typeface="Arial"/>
              </a:rPr>
              <a:t> uses the </a:t>
            </a:r>
            <a:r>
              <a:rPr b="0" i="0" lang="en-US" sz="2200" u="none" cap="none" strike="noStrike">
                <a:solidFill>
                  <a:schemeClr val="dk1"/>
                </a:solidFill>
                <a:latin typeface="Courier New"/>
                <a:ea typeface="Courier New"/>
                <a:cs typeface="Courier New"/>
                <a:sym typeface="Courier New"/>
              </a:rPr>
              <a:t>FormatStyle</a:t>
            </a:r>
            <a:r>
              <a:rPr b="0" i="0" lang="en-US" sz="2200" u="none" cap="none" strike="noStrike">
                <a:solidFill>
                  <a:schemeClr val="dk1"/>
                </a:solidFill>
                <a:latin typeface="Arial"/>
                <a:ea typeface="Arial"/>
                <a:cs typeface="Arial"/>
                <a:sym typeface="Arial"/>
              </a:rPr>
              <a:t> enumeration to determine how the data is formatted.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Enumeration values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SHORT: Is completely numeric, such as 12.13.52 or 3:30 pm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MEDIUM: Is longer, such as Jan 12, 1952</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LONG: Is longer, such as January 12, 1952 or 3:30:32 pm</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FULL: Is completely specified date or time, such as Tuesday, April 12, 1952 AD or 3:30:42 pm PST</a:t>
            </a:r>
            <a:endParaRPr/>
          </a:p>
        </p:txBody>
      </p:sp>
      <p:sp>
        <p:nvSpPr>
          <p:cNvPr id="5533" name="Google Shape;5533;p5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8" name="Shape 5538"/>
        <p:cNvGrpSpPr/>
        <p:nvPr/>
      </p:nvGrpSpPr>
      <p:grpSpPr>
        <a:xfrm>
          <a:off x="0" y="0"/>
          <a:ext cx="0" cy="0"/>
          <a:chOff x="0" y="0"/>
          <a:chExt cx="0" cy="0"/>
        </a:xfrm>
      </p:grpSpPr>
      <p:sp>
        <p:nvSpPr>
          <p:cNvPr id="5539" name="Google Shape;5539;p55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5540" name="Google Shape;5540;p550"/>
          <p:cNvSpPr txBox="1"/>
          <p:nvPr>
            <p:ph idx="1" type="body"/>
          </p:nvPr>
        </p:nvSpPr>
        <p:spPr>
          <a:xfrm>
            <a:off x="609600" y="1447800"/>
            <a:ext cx="7918500" cy="320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Describe the advantages of localizing an application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Define what a locale represents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Read and set the locale by using the </a:t>
            </a:r>
            <a:r>
              <a:rPr b="0" i="0" lang="en-US" sz="2200" u="none" cap="none" strike="noStrike">
                <a:solidFill>
                  <a:schemeClr val="dk1"/>
                </a:solidFill>
                <a:latin typeface="Courier New"/>
                <a:ea typeface="Courier New"/>
                <a:cs typeface="Courier New"/>
                <a:sym typeface="Courier New"/>
              </a:rPr>
              <a:t>Locale</a:t>
            </a:r>
            <a:r>
              <a:rPr b="0" i="0" lang="en-US" sz="2200" u="none" cap="none" strike="noStrike">
                <a:solidFill>
                  <a:schemeClr val="dk1"/>
                </a:solidFill>
                <a:latin typeface="Arial"/>
                <a:ea typeface="Arial"/>
                <a:cs typeface="Arial"/>
                <a:sym typeface="Arial"/>
              </a:rPr>
              <a:t>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read a </a:t>
            </a:r>
            <a:r>
              <a:rPr b="0" i="0" lang="en-US" sz="2200" u="none" cap="none" strike="noStrike">
                <a:solidFill>
                  <a:schemeClr val="dk1"/>
                </a:solidFill>
                <a:latin typeface="Courier New"/>
                <a:ea typeface="Courier New"/>
                <a:cs typeface="Courier New"/>
                <a:sym typeface="Courier New"/>
              </a:rPr>
              <a:t>Properties</a:t>
            </a:r>
            <a:r>
              <a:rPr b="0" i="0" lang="en-US" sz="2200" u="none" cap="none" strike="noStrike">
                <a:solidFill>
                  <a:schemeClr val="dk1"/>
                </a:solidFill>
                <a:latin typeface="Arial"/>
                <a:ea typeface="Arial"/>
                <a:cs typeface="Arial"/>
                <a:sym typeface="Arial"/>
              </a:rPr>
              <a:t> file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Build a resource bundle for each locale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 a resource bundle from an application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Change the locale for a resource bundle</a:t>
            </a:r>
            <a:endParaRPr/>
          </a:p>
        </p:txBody>
      </p:sp>
      <p:pic>
        <p:nvPicPr>
          <p:cNvPr descr="Duke-Summary.gif" id="5541" name="Google Shape;5541;p550"/>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5542" name="Google Shape;5542;p5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7" name="Shape 5547"/>
        <p:cNvGrpSpPr/>
        <p:nvPr/>
      </p:nvGrpSpPr>
      <p:grpSpPr>
        <a:xfrm>
          <a:off x="0" y="0"/>
          <a:ext cx="0" cy="0"/>
          <a:chOff x="0" y="0"/>
          <a:chExt cx="0" cy="0"/>
        </a:xfrm>
      </p:grpSpPr>
      <p:sp>
        <p:nvSpPr>
          <p:cNvPr id="5548" name="Google Shape;5548;p55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19-1 Overview: </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Creating a Localized Date Application</a:t>
            </a:r>
            <a:endParaRPr/>
          </a:p>
        </p:txBody>
      </p:sp>
      <p:sp>
        <p:nvSpPr>
          <p:cNvPr id="5549" name="Google Shape;5549;p551"/>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creating a localized application that displays dates in a variety of formats.</a:t>
            </a:r>
            <a:endParaRPr/>
          </a:p>
        </p:txBody>
      </p:sp>
      <p:sp>
        <p:nvSpPr>
          <p:cNvPr id="5550" name="Google Shape;5550;p551"/>
          <p:cNvSpPr txBox="1"/>
          <p:nvPr/>
        </p:nvSpPr>
        <p:spPr>
          <a:xfrm>
            <a:off x="571500" y="5962650"/>
            <a:ext cx="7848600" cy="3081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a:solidFill>
                  <a:schemeClr val="dk1"/>
                </a:solidFill>
                <a:latin typeface="Arial"/>
                <a:ea typeface="Arial"/>
                <a:cs typeface="Arial"/>
                <a:sym typeface="Arial"/>
              </a:rPr>
              <a:t> </a:t>
            </a:r>
            <a:endParaRPr/>
          </a:p>
        </p:txBody>
      </p:sp>
      <p:pic>
        <p:nvPicPr>
          <p:cNvPr descr="Duke-Practise-Overview.gif" id="5551" name="Google Shape;5551;p551"/>
          <p:cNvPicPr preferRelativeResize="0"/>
          <p:nvPr/>
        </p:nvPicPr>
        <p:blipFill rotWithShape="1">
          <a:blip r:embed="rId3">
            <a:alphaModFix/>
          </a:blip>
          <a:srcRect b="0" l="0" r="0" t="0"/>
          <a:stretch/>
        </p:blipFill>
        <p:spPr>
          <a:xfrm>
            <a:off x="6705600" y="4343400"/>
            <a:ext cx="1828800" cy="1873250"/>
          </a:xfrm>
          <a:prstGeom prst="rect">
            <a:avLst/>
          </a:prstGeom>
          <a:noFill/>
          <a:ln>
            <a:noFill/>
          </a:ln>
        </p:spPr>
      </p:pic>
      <p:sp>
        <p:nvSpPr>
          <p:cNvPr id="5552" name="Google Shape;5552;p5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7" name="Shape 5557"/>
        <p:cNvGrpSpPr/>
        <p:nvPr/>
      </p:nvGrpSpPr>
      <p:grpSpPr>
        <a:xfrm>
          <a:off x="0" y="0"/>
          <a:ext cx="0" cy="0"/>
          <a:chOff x="0" y="0"/>
          <a:chExt cx="0" cy="0"/>
        </a:xfrm>
      </p:grpSpPr>
      <p:sp>
        <p:nvSpPr>
          <p:cNvPr id="5558" name="Google Shape;5558;p55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5559" name="Google Shape;5559;p552"/>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bundle file represents a language of Spanish and a country code of US?</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MessagesBundle_ES_US.properties</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MessagesBundle_es_es.properties</a:t>
            </a:r>
            <a:endParaRPr b="1"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MessagesBundle_es_US.properties</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MessagesBundle_ES_us.properties</a:t>
            </a:r>
            <a:endParaRPr/>
          </a:p>
        </p:txBody>
      </p:sp>
      <p:sp>
        <p:nvSpPr>
          <p:cNvPr id="5560" name="Google Shape;5560;p55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5" name="Shape 5565"/>
        <p:cNvGrpSpPr/>
        <p:nvPr/>
      </p:nvGrpSpPr>
      <p:grpSpPr>
        <a:xfrm>
          <a:off x="0" y="0"/>
          <a:ext cx="0" cy="0"/>
          <a:chOff x="0" y="0"/>
          <a:chExt cx="0" cy="0"/>
        </a:xfrm>
      </p:grpSpPr>
      <p:sp>
        <p:nvSpPr>
          <p:cNvPr id="5566" name="Google Shape;5566;p55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5567" name="Google Shape;5567;p553"/>
          <p:cNvSpPr txBox="1"/>
          <p:nvPr>
            <p:ph idx="1" type="body"/>
          </p:nvPr>
        </p:nvSpPr>
        <p:spPr>
          <a:xfrm>
            <a:off x="609600" y="1447800"/>
            <a:ext cx="7918500" cy="76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date format constant provides the most detailed information?</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LONG</a:t>
            </a:r>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FULL</a:t>
            </a:r>
            <a:endParaRPr b="1"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MAX</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100000"/>
              </a:lnSpc>
              <a:spcBef>
                <a:spcPts val="400"/>
              </a:spcBef>
              <a:spcAft>
                <a:spcPts val="0"/>
              </a:spcAft>
              <a:buClr>
                <a:srgbClr val="FF0000"/>
              </a:buClr>
              <a:buSzPts val="2000"/>
              <a:buFont typeface="Arial"/>
              <a:buAutoNum type="alphaLcPeriod"/>
            </a:pPr>
            <a:r>
              <a:rPr b="0" i="0" lang="en-US" sz="2000" u="none" cap="none" strike="noStrike">
                <a:solidFill>
                  <a:schemeClr val="dk1"/>
                </a:solidFill>
                <a:latin typeface="Courier New"/>
                <a:ea typeface="Courier New"/>
                <a:cs typeface="Courier New"/>
                <a:sym typeface="Courier New"/>
              </a:rPr>
              <a:t>COMPLETE</a:t>
            </a:r>
            <a:endParaRPr/>
          </a:p>
        </p:txBody>
      </p:sp>
      <p:sp>
        <p:nvSpPr>
          <p:cNvPr id="5568" name="Google Shape;5568;p5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69"/>
          <p:cNvSpPr txBox="1"/>
          <p:nvPr/>
        </p:nvSpPr>
        <p:spPr>
          <a:xfrm>
            <a:off x="609600" y="54102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3" name="Google Shape;613;p69"/>
          <p:cNvSpPr txBox="1"/>
          <p:nvPr/>
        </p:nvSpPr>
        <p:spPr>
          <a:xfrm>
            <a:off x="609600" y="2185987"/>
            <a:ext cx="7924800" cy="914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4" name="Google Shape;614;p69"/>
          <p:cNvSpPr txBox="1"/>
          <p:nvPr>
            <p:ph idx="1" type="body"/>
          </p:nvPr>
        </p:nvSpPr>
        <p:spPr>
          <a:xfrm>
            <a:off x="609600" y="1447800"/>
            <a:ext cx="7918500" cy="4660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Your design may call for several methods in the same class with the same name but with different arguments.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void print (int 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void print (float f)</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void print (String 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permits you to reuse a method name for more than one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Two rules apply to overloaded methods: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Argument lists </a:t>
            </a:r>
            <a:r>
              <a:rPr b="0" i="1" lang="en-US" sz="2000" u="none" cap="none" strike="noStrike">
                <a:solidFill>
                  <a:schemeClr val="dk1"/>
                </a:solidFill>
                <a:latin typeface="Arial"/>
                <a:ea typeface="Arial"/>
                <a:cs typeface="Arial"/>
                <a:sym typeface="Arial"/>
              </a:rPr>
              <a:t>must</a:t>
            </a:r>
            <a:r>
              <a:rPr b="0" i="0" lang="en-US" sz="2000" u="none" cap="none" strike="noStrike">
                <a:solidFill>
                  <a:schemeClr val="dk1"/>
                </a:solidFill>
                <a:latin typeface="Arial"/>
                <a:ea typeface="Arial"/>
                <a:cs typeface="Arial"/>
                <a:sym typeface="Arial"/>
              </a:rPr>
              <a:t> differ.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Return types </a:t>
            </a:r>
            <a:r>
              <a:rPr b="0" i="1" lang="en-US" sz="2000" u="none" cap="none" strike="noStrike">
                <a:solidFill>
                  <a:schemeClr val="dk1"/>
                </a:solidFill>
                <a:latin typeface="Arial"/>
                <a:ea typeface="Arial"/>
                <a:cs typeface="Arial"/>
                <a:sym typeface="Arial"/>
              </a:rPr>
              <a:t>can</a:t>
            </a:r>
            <a:r>
              <a:rPr b="0" i="0" lang="en-US" sz="2000" u="none" cap="none" strike="noStrike">
                <a:solidFill>
                  <a:schemeClr val="dk1"/>
                </a:solidFill>
                <a:latin typeface="Arial"/>
                <a:ea typeface="Arial"/>
                <a:cs typeface="Arial"/>
                <a:sym typeface="Arial"/>
              </a:rPr>
              <a:t> be different.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Therefore, the following is not legal:</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void print (int i)</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String print (int i)</a:t>
            </a:r>
            <a:endParaRPr/>
          </a:p>
        </p:txBody>
      </p:sp>
      <p:sp>
        <p:nvSpPr>
          <p:cNvPr id="615" name="Google Shape;615;p6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Overloading Methods </a:t>
            </a:r>
            <a:endParaRPr/>
          </a:p>
        </p:txBody>
      </p:sp>
      <p:sp>
        <p:nvSpPr>
          <p:cNvPr id="616" name="Google Shape;616;p6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70"/>
          <p:cNvSpPr txBox="1"/>
          <p:nvPr>
            <p:ph idx="1" type="body"/>
          </p:nvPr>
        </p:nvSpPr>
        <p:spPr>
          <a:xfrm>
            <a:off x="609600" y="1447800"/>
            <a:ext cx="7918500" cy="18543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 addition to overloading methods, you can overload constructors.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overloaded constructor is called based upon the parameters specified when the </a:t>
            </a:r>
            <a:r>
              <a:rPr b="0" i="0" lang="en-US" sz="2200" u="none" cap="none" strike="noStrike">
                <a:solidFill>
                  <a:schemeClr val="dk1"/>
                </a:solidFill>
                <a:latin typeface="Courier New"/>
                <a:ea typeface="Courier New"/>
                <a:cs typeface="Courier New"/>
                <a:sym typeface="Courier New"/>
              </a:rPr>
              <a:t>new</a:t>
            </a:r>
            <a:r>
              <a:rPr b="0" i="0" lang="en-US" sz="2200" u="none" cap="none" strike="noStrike">
                <a:solidFill>
                  <a:schemeClr val="dk1"/>
                </a:solidFill>
                <a:latin typeface="Arial"/>
                <a:ea typeface="Arial"/>
                <a:cs typeface="Arial"/>
                <a:sym typeface="Arial"/>
              </a:rPr>
              <a:t> is executed.</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623" name="Google Shape;623;p7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Overloaded Constructors</a:t>
            </a:r>
            <a:endParaRPr/>
          </a:p>
        </p:txBody>
      </p:sp>
      <p:sp>
        <p:nvSpPr>
          <p:cNvPr id="624" name="Google Shape;624;p7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71"/>
          <p:cNvSpPr txBox="1"/>
          <p:nvPr>
            <p:ph type="title"/>
          </p:nvPr>
        </p:nvSpPr>
        <p:spPr>
          <a:xfrm>
            <a:off x="609600" y="304800"/>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Overloaded Constructors: Example</a:t>
            </a:r>
            <a:endParaRPr/>
          </a:p>
        </p:txBody>
      </p:sp>
      <p:sp>
        <p:nvSpPr>
          <p:cNvPr id="631" name="Google Shape;631;p71"/>
          <p:cNvSpPr txBox="1"/>
          <p:nvPr/>
        </p:nvSpPr>
        <p:spPr>
          <a:xfrm>
            <a:off x="762000" y="768350"/>
            <a:ext cx="7924800" cy="5562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public class Box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private double length, width, height;</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public </a:t>
            </a:r>
            <a:r>
              <a:rPr b="1" i="0" lang="en-US" sz="1400" u="none">
                <a:solidFill>
                  <a:schemeClr val="dk1"/>
                </a:solidFill>
                <a:latin typeface="Courier New"/>
                <a:ea typeface="Courier New"/>
                <a:cs typeface="Courier New"/>
                <a:sym typeface="Courier New"/>
              </a:rPr>
              <a:t>Box() </a:t>
            </a:r>
            <a:r>
              <a:rPr b="0" i="0" lang="en-US" sz="14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this.length = 1;</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this.height = 1;</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this.width = 1;</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public </a:t>
            </a:r>
            <a:r>
              <a:rPr b="1" i="0" lang="en-US" sz="1400" u="none">
                <a:solidFill>
                  <a:schemeClr val="dk1"/>
                </a:solidFill>
                <a:latin typeface="Courier New"/>
                <a:ea typeface="Courier New"/>
                <a:cs typeface="Courier New"/>
                <a:sym typeface="Courier New"/>
              </a:rPr>
              <a:t>Box(double length) </a:t>
            </a:r>
            <a:r>
              <a:rPr b="0" i="0" lang="en-US" sz="14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this.width = this.length = this.height = length;</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public </a:t>
            </a:r>
            <a:r>
              <a:rPr b="1" i="0" lang="en-US" sz="1400" u="none">
                <a:solidFill>
                  <a:schemeClr val="dk1"/>
                </a:solidFill>
                <a:latin typeface="Courier New"/>
                <a:ea typeface="Courier New"/>
                <a:cs typeface="Courier New"/>
                <a:sym typeface="Courier New"/>
              </a:rPr>
              <a:t>Box(double length, double width, double height) </a:t>
            </a:r>
            <a:r>
              <a:rPr b="0" i="0" lang="en-US" sz="14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this.length = length;</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this.height = height;</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this.width = width;</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System.out.println("and the height of " + height +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double volume()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return width * height * length;</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    }</a:t>
            </a:r>
            <a:endParaRPr/>
          </a:p>
          <a:p>
            <a:pPr indent="0" lvl="0" marL="0" marR="0" rtl="0" algn="l">
              <a:lnSpc>
                <a:spcPct val="100000"/>
              </a:lnSpc>
              <a:spcBef>
                <a:spcPts val="0"/>
              </a:spcBef>
              <a:spcAft>
                <a:spcPts val="0"/>
              </a:spcAft>
              <a:buClr>
                <a:schemeClr val="dk1"/>
              </a:buClr>
              <a:buSzPts val="1400"/>
              <a:buFont typeface="Courier New"/>
              <a:buNone/>
            </a:pPr>
            <a:r>
              <a:rPr b="0" i="0" lang="en-US" sz="1400" u="none">
                <a:solidFill>
                  <a:schemeClr val="dk1"/>
                </a:solidFill>
                <a:latin typeface="Courier New"/>
                <a:ea typeface="Courier New"/>
                <a:cs typeface="Courier New"/>
                <a:sym typeface="Courier New"/>
              </a:rPr>
              <a:t>}</a:t>
            </a:r>
            <a:endParaRPr/>
          </a:p>
        </p:txBody>
      </p:sp>
      <p:sp>
        <p:nvSpPr>
          <p:cNvPr id="632" name="Google Shape;632;p7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72"/>
          <p:cNvSpPr txBox="1"/>
          <p:nvPr>
            <p:ph idx="1" type="body"/>
          </p:nvPr>
        </p:nvSpPr>
        <p:spPr>
          <a:xfrm>
            <a:off x="609600" y="1143000"/>
            <a:ext cx="7918500" cy="1109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Java programming language permits a class to extend only one other class. This is called </a:t>
            </a:r>
            <a:r>
              <a:rPr b="0" i="1" lang="en-US" sz="2200" u="none">
                <a:solidFill>
                  <a:schemeClr val="dk1"/>
                </a:solidFill>
                <a:latin typeface="Arial"/>
                <a:ea typeface="Arial"/>
                <a:cs typeface="Arial"/>
                <a:sym typeface="Arial"/>
              </a:rPr>
              <a:t>single inheritance</a:t>
            </a:r>
            <a:r>
              <a:rPr b="0" i="0" lang="en-US" sz="2200" u="none">
                <a:solidFill>
                  <a:schemeClr val="dk1"/>
                </a:solidFill>
                <a:latin typeface="Arial"/>
                <a:ea typeface="Arial"/>
                <a:cs typeface="Arial"/>
                <a:sym typeface="Arial"/>
              </a:rPr>
              <a:t>. </a:t>
            </a:r>
            <a:endParaRPr/>
          </a:p>
          <a:p>
            <a:pPr indent="7938" lvl="0" marL="7937" marR="0" rtl="0" algn="l">
              <a:spcBef>
                <a:spcPts val="440"/>
              </a:spcBef>
              <a:spcAft>
                <a:spcPts val="0"/>
              </a:spcAft>
              <a:buNone/>
            </a:pPr>
            <a:r>
              <a:t/>
            </a:r>
            <a:endParaRPr b="0" i="0" sz="2200" u="none">
              <a:solidFill>
                <a:schemeClr val="dk1"/>
              </a:solidFill>
              <a:latin typeface="Arial"/>
              <a:ea typeface="Arial"/>
              <a:cs typeface="Arial"/>
              <a:sym typeface="Arial"/>
            </a:endParaRPr>
          </a:p>
        </p:txBody>
      </p:sp>
      <p:sp>
        <p:nvSpPr>
          <p:cNvPr id="639" name="Google Shape;639;p7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Single Inheritance</a:t>
            </a:r>
            <a:endParaRPr/>
          </a:p>
        </p:txBody>
      </p:sp>
      <p:grpSp>
        <p:nvGrpSpPr>
          <p:cNvPr id="640" name="Google Shape;640;p72"/>
          <p:cNvGrpSpPr/>
          <p:nvPr/>
        </p:nvGrpSpPr>
        <p:grpSpPr>
          <a:xfrm>
            <a:off x="798385" y="1814347"/>
            <a:ext cx="6677406" cy="4121610"/>
            <a:chOff x="0" y="0"/>
            <a:chExt cx="2147483647" cy="2147483647"/>
          </a:xfrm>
        </p:grpSpPr>
        <p:cxnSp>
          <p:nvCxnSpPr>
            <p:cNvPr id="641" name="Google Shape;641;p72"/>
            <p:cNvCxnSpPr/>
            <p:nvPr/>
          </p:nvCxnSpPr>
          <p:spPr>
            <a:xfrm rot="10800000">
              <a:off x="1097084105" y="756332775"/>
              <a:ext cx="0" cy="189083185"/>
            </a:xfrm>
            <a:prstGeom prst="straightConnector1">
              <a:avLst/>
            </a:prstGeom>
            <a:noFill/>
            <a:ln cap="flat" cmpd="sng" w="28575">
              <a:solidFill>
                <a:schemeClr val="dk1"/>
              </a:solidFill>
              <a:prstDash val="solid"/>
              <a:miter lim="800000"/>
              <a:headEnd len="med" w="med" type="none"/>
              <a:tailEnd len="med" w="med" type="triangle"/>
            </a:ln>
          </p:spPr>
        </p:cxnSp>
        <p:sp>
          <p:nvSpPr>
            <p:cNvPr id="642" name="Google Shape;642;p72"/>
            <p:cNvSpPr txBox="1"/>
            <p:nvPr/>
          </p:nvSpPr>
          <p:spPr>
            <a:xfrm>
              <a:off x="513528731" y="0"/>
              <a:ext cx="1143768494" cy="756332743"/>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3" name="Google Shape;643;p72"/>
            <p:cNvSpPr txBox="1"/>
            <p:nvPr/>
          </p:nvSpPr>
          <p:spPr>
            <a:xfrm>
              <a:off x="513528731" y="945415961"/>
              <a:ext cx="1143768494" cy="491616283"/>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4" name="Google Shape;644;p72"/>
            <p:cNvSpPr txBox="1"/>
            <p:nvPr/>
          </p:nvSpPr>
          <p:spPr>
            <a:xfrm>
              <a:off x="513528731" y="1626115493"/>
              <a:ext cx="1143768494" cy="491616283"/>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5" name="Google Shape;645;p72"/>
            <p:cNvSpPr txBox="1"/>
            <p:nvPr/>
          </p:nvSpPr>
          <p:spPr>
            <a:xfrm>
              <a:off x="1820692648" y="756332743"/>
              <a:ext cx="326790998" cy="491616283"/>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cnt204277.gif" id="646" name="Google Shape;646;p72"/>
            <p:cNvPicPr preferRelativeResize="0"/>
            <p:nvPr/>
          </p:nvPicPr>
          <p:blipFill rotWithShape="1">
            <a:blip r:embed="rId3">
              <a:alphaModFix/>
            </a:blip>
            <a:srcRect b="0" l="0" r="0" t="0"/>
            <a:stretch/>
          </p:blipFill>
          <p:spPr>
            <a:xfrm>
              <a:off x="560213121" y="37816605"/>
              <a:ext cx="186737722" cy="341710022"/>
            </a:xfrm>
            <a:prstGeom prst="rect">
              <a:avLst/>
            </a:prstGeom>
            <a:noFill/>
            <a:ln>
              <a:noFill/>
            </a:ln>
          </p:spPr>
        </p:pic>
        <p:pic>
          <p:nvPicPr>
            <p:cNvPr descr="cnt204277.gif" id="647" name="Google Shape;647;p72"/>
            <p:cNvPicPr preferRelativeResize="0"/>
            <p:nvPr/>
          </p:nvPicPr>
          <p:blipFill rotWithShape="1">
            <a:blip r:embed="rId3">
              <a:alphaModFix/>
            </a:blip>
            <a:srcRect b="0" l="0" r="0" t="0"/>
            <a:stretch/>
          </p:blipFill>
          <p:spPr>
            <a:xfrm>
              <a:off x="560213121" y="966594716"/>
              <a:ext cx="186737722" cy="341710022"/>
            </a:xfrm>
            <a:prstGeom prst="rect">
              <a:avLst/>
            </a:prstGeom>
            <a:noFill/>
            <a:ln>
              <a:noFill/>
            </a:ln>
          </p:spPr>
        </p:pic>
        <p:pic>
          <p:nvPicPr>
            <p:cNvPr descr="cnt204277.gif" id="648" name="Google Shape;648;p72"/>
            <p:cNvPicPr preferRelativeResize="0"/>
            <p:nvPr/>
          </p:nvPicPr>
          <p:blipFill rotWithShape="1">
            <a:blip r:embed="rId3">
              <a:alphaModFix/>
            </a:blip>
            <a:srcRect b="0" l="0" r="0" t="0"/>
            <a:stretch/>
          </p:blipFill>
          <p:spPr>
            <a:xfrm>
              <a:off x="557972361" y="1650924370"/>
              <a:ext cx="186737722" cy="341710022"/>
            </a:xfrm>
            <a:prstGeom prst="rect">
              <a:avLst/>
            </a:prstGeom>
            <a:noFill/>
            <a:ln>
              <a:noFill/>
            </a:ln>
          </p:spPr>
        </p:pic>
        <p:pic>
          <p:nvPicPr>
            <p:cNvPr descr="cnt205401.gif" id="649" name="Google Shape;649;p72"/>
            <p:cNvPicPr preferRelativeResize="0"/>
            <p:nvPr/>
          </p:nvPicPr>
          <p:blipFill rotWithShape="1">
            <a:blip r:embed="rId4">
              <a:alphaModFix/>
            </a:blip>
            <a:srcRect b="0" l="0" r="0" t="0"/>
            <a:stretch/>
          </p:blipFill>
          <p:spPr>
            <a:xfrm>
              <a:off x="1022389019" y="110415108"/>
              <a:ext cx="123246886" cy="465860788"/>
            </a:xfrm>
            <a:prstGeom prst="rect">
              <a:avLst/>
            </a:prstGeom>
            <a:noFill/>
            <a:ln>
              <a:noFill/>
            </a:ln>
          </p:spPr>
        </p:pic>
        <p:pic>
          <p:nvPicPr>
            <p:cNvPr descr="cnt205401.gif" id="650" name="Google Shape;650;p72"/>
            <p:cNvPicPr preferRelativeResize="0"/>
            <p:nvPr/>
          </p:nvPicPr>
          <p:blipFill rotWithShape="1">
            <a:blip r:embed="rId5">
              <a:alphaModFix/>
            </a:blip>
            <a:srcRect b="0" l="0" r="0" t="0"/>
            <a:stretch/>
          </p:blipFill>
          <p:spPr>
            <a:xfrm>
              <a:off x="1022389019" y="957434378"/>
              <a:ext cx="123246886" cy="465860788"/>
            </a:xfrm>
            <a:prstGeom prst="rect">
              <a:avLst/>
            </a:prstGeom>
            <a:noFill/>
            <a:ln>
              <a:noFill/>
            </a:ln>
          </p:spPr>
        </p:pic>
        <p:pic>
          <p:nvPicPr>
            <p:cNvPr descr="cnt205401.gif" id="651" name="Google Shape;651;p72"/>
            <p:cNvPicPr preferRelativeResize="0"/>
            <p:nvPr/>
          </p:nvPicPr>
          <p:blipFill rotWithShape="1">
            <a:blip r:embed="rId6">
              <a:alphaModFix/>
            </a:blip>
            <a:srcRect b="0" l="0" r="0" t="0"/>
            <a:stretch/>
          </p:blipFill>
          <p:spPr>
            <a:xfrm>
              <a:off x="1022389019" y="1644124800"/>
              <a:ext cx="123246886" cy="468885621"/>
            </a:xfrm>
            <a:prstGeom prst="rect">
              <a:avLst/>
            </a:prstGeom>
            <a:noFill/>
            <a:ln>
              <a:noFill/>
            </a:ln>
          </p:spPr>
        </p:pic>
        <p:pic>
          <p:nvPicPr>
            <p:cNvPr descr="cnt205139.gif" id="652" name="Google Shape;652;p72"/>
            <p:cNvPicPr preferRelativeResize="0"/>
            <p:nvPr/>
          </p:nvPicPr>
          <p:blipFill rotWithShape="1">
            <a:blip r:embed="rId7">
              <a:alphaModFix/>
            </a:blip>
            <a:srcRect b="0" l="0" r="0" t="0"/>
            <a:stretch/>
          </p:blipFill>
          <p:spPr>
            <a:xfrm>
              <a:off x="1493901688" y="113449880"/>
              <a:ext cx="116711072" cy="339313506"/>
            </a:xfrm>
            <a:prstGeom prst="rect">
              <a:avLst/>
            </a:prstGeom>
            <a:noFill/>
            <a:ln>
              <a:noFill/>
            </a:ln>
          </p:spPr>
        </p:pic>
        <p:pic>
          <p:nvPicPr>
            <p:cNvPr descr="cnt205139.gif" id="653" name="Google Shape;653;p72"/>
            <p:cNvPicPr preferRelativeResize="0"/>
            <p:nvPr/>
          </p:nvPicPr>
          <p:blipFill rotWithShape="1">
            <a:blip r:embed="rId7">
              <a:alphaModFix/>
            </a:blip>
            <a:srcRect b="0" l="0" r="0" t="0"/>
            <a:stretch/>
          </p:blipFill>
          <p:spPr>
            <a:xfrm>
              <a:off x="1504026209" y="967285977"/>
              <a:ext cx="116711072" cy="339313506"/>
            </a:xfrm>
            <a:prstGeom prst="rect">
              <a:avLst/>
            </a:prstGeom>
            <a:noFill/>
            <a:ln>
              <a:noFill/>
            </a:ln>
          </p:spPr>
        </p:pic>
        <p:pic>
          <p:nvPicPr>
            <p:cNvPr descr="cnt205139.gif" id="654" name="Google Shape;654;p72"/>
            <p:cNvPicPr preferRelativeResize="0"/>
            <p:nvPr/>
          </p:nvPicPr>
          <p:blipFill rotWithShape="1">
            <a:blip r:embed="rId7">
              <a:alphaModFix/>
            </a:blip>
            <a:srcRect b="0" l="0" r="0" t="0"/>
            <a:stretch/>
          </p:blipFill>
          <p:spPr>
            <a:xfrm>
              <a:off x="1517243844" y="1663932036"/>
              <a:ext cx="116711072" cy="339313506"/>
            </a:xfrm>
            <a:prstGeom prst="rect">
              <a:avLst/>
            </a:prstGeom>
            <a:noFill/>
            <a:ln>
              <a:noFill/>
            </a:ln>
          </p:spPr>
        </p:pic>
        <p:pic>
          <p:nvPicPr>
            <p:cNvPr descr="cnt205401.gif" id="655" name="Google Shape;655;p72"/>
            <p:cNvPicPr preferRelativeResize="0"/>
            <p:nvPr/>
          </p:nvPicPr>
          <p:blipFill rotWithShape="1">
            <a:blip r:embed="rId8">
              <a:alphaModFix/>
            </a:blip>
            <a:srcRect b="0" l="0" r="0" t="0"/>
            <a:stretch/>
          </p:blipFill>
          <p:spPr>
            <a:xfrm>
              <a:off x="92435168" y="769880239"/>
              <a:ext cx="123246886" cy="468885621"/>
            </a:xfrm>
            <a:prstGeom prst="rect">
              <a:avLst/>
            </a:prstGeom>
            <a:noFill/>
            <a:ln>
              <a:noFill/>
            </a:ln>
          </p:spPr>
        </p:pic>
        <p:pic>
          <p:nvPicPr>
            <p:cNvPr descr="cnt205401.gif" id="656" name="Google Shape;656;p72"/>
            <p:cNvPicPr preferRelativeResize="0"/>
            <p:nvPr/>
          </p:nvPicPr>
          <p:blipFill rotWithShape="1">
            <a:blip r:embed="rId9">
              <a:alphaModFix/>
            </a:blip>
            <a:srcRect b="0" l="0" r="0" t="0"/>
            <a:stretch/>
          </p:blipFill>
          <p:spPr>
            <a:xfrm>
              <a:off x="1913127951" y="766854845"/>
              <a:ext cx="123246886" cy="465860788"/>
            </a:xfrm>
            <a:prstGeom prst="rect">
              <a:avLst/>
            </a:prstGeom>
            <a:noFill/>
            <a:ln>
              <a:noFill/>
            </a:ln>
          </p:spPr>
        </p:pic>
        <p:cxnSp>
          <p:nvCxnSpPr>
            <p:cNvPr id="657" name="Google Shape;657;p72"/>
            <p:cNvCxnSpPr/>
            <p:nvPr/>
          </p:nvCxnSpPr>
          <p:spPr>
            <a:xfrm rot="-5400000">
              <a:off x="221751034" y="283624778"/>
              <a:ext cx="233422141" cy="567249557"/>
            </a:xfrm>
            <a:prstGeom prst="bentConnector2">
              <a:avLst/>
            </a:prstGeom>
            <a:noFill/>
            <a:ln cap="flat" cmpd="sng" w="28575">
              <a:solidFill>
                <a:schemeClr val="dk1"/>
              </a:solidFill>
              <a:prstDash val="solid"/>
              <a:round/>
              <a:headEnd len="med" w="med" type="none"/>
              <a:tailEnd len="med" w="med" type="triangle"/>
            </a:ln>
          </p:spPr>
        </p:cxnSp>
        <p:cxnSp>
          <p:nvCxnSpPr>
            <p:cNvPr id="658" name="Google Shape;658;p72"/>
            <p:cNvCxnSpPr/>
            <p:nvPr/>
          </p:nvCxnSpPr>
          <p:spPr>
            <a:xfrm flipH="1" rot="5400000">
              <a:off x="1703981635" y="302533097"/>
              <a:ext cx="233422141" cy="529432920"/>
            </a:xfrm>
            <a:prstGeom prst="bentConnector2">
              <a:avLst/>
            </a:prstGeom>
            <a:noFill/>
            <a:ln cap="flat" cmpd="sng" w="28575">
              <a:solidFill>
                <a:schemeClr val="dk1"/>
              </a:solidFill>
              <a:prstDash val="solid"/>
              <a:round/>
              <a:headEnd len="med" w="med" type="none"/>
              <a:tailEnd len="med" w="med" type="triangle"/>
            </a:ln>
          </p:spPr>
        </p:cxnSp>
        <p:cxnSp>
          <p:nvCxnSpPr>
            <p:cNvPr id="659" name="Google Shape;659;p72"/>
            <p:cNvCxnSpPr/>
            <p:nvPr/>
          </p:nvCxnSpPr>
          <p:spPr>
            <a:xfrm rot="10800000">
              <a:off x="1085412949" y="1437032307"/>
              <a:ext cx="0" cy="189083185"/>
            </a:xfrm>
            <a:prstGeom prst="straightConnector1">
              <a:avLst/>
            </a:prstGeom>
            <a:noFill/>
            <a:ln cap="flat" cmpd="sng" w="28575">
              <a:solidFill>
                <a:schemeClr val="dk1"/>
              </a:solidFill>
              <a:prstDash val="solid"/>
              <a:miter lim="800000"/>
              <a:headEnd len="med" w="med" type="none"/>
              <a:tailEnd len="med" w="med" type="triangle"/>
            </a:ln>
          </p:spPr>
        </p:cxnSp>
        <p:sp>
          <p:nvSpPr>
            <p:cNvPr id="660" name="Google Shape;660;p72"/>
            <p:cNvSpPr/>
            <p:nvPr/>
          </p:nvSpPr>
          <p:spPr>
            <a:xfrm>
              <a:off x="840319691" y="264693545"/>
              <a:ext cx="116711070" cy="113439970"/>
            </a:xfrm>
            <a:prstGeom prst="rightArrow">
              <a:avLst>
                <a:gd fmla="val 15121" name="adj1"/>
                <a:gd fmla="val 50000" name="adj2"/>
              </a:avLst>
            </a:pr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1" name="Google Shape;661;p72"/>
            <p:cNvSpPr/>
            <p:nvPr/>
          </p:nvSpPr>
          <p:spPr>
            <a:xfrm>
              <a:off x="840319691" y="1096587599"/>
              <a:ext cx="116711070" cy="113439970"/>
            </a:xfrm>
            <a:prstGeom prst="rightArrow">
              <a:avLst>
                <a:gd fmla="val 15121" name="adj1"/>
                <a:gd fmla="val 50000" name="adj2"/>
              </a:avLst>
            </a:pr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2" name="Google Shape;662;p72"/>
            <p:cNvSpPr/>
            <p:nvPr/>
          </p:nvSpPr>
          <p:spPr>
            <a:xfrm>
              <a:off x="840319691" y="1815041150"/>
              <a:ext cx="116711070" cy="113439970"/>
            </a:xfrm>
            <a:prstGeom prst="rightArrow">
              <a:avLst>
                <a:gd fmla="val 15121" name="adj1"/>
                <a:gd fmla="val 50000" name="adj2"/>
              </a:avLst>
            </a:pr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3" name="Google Shape;663;p72"/>
            <p:cNvSpPr/>
            <p:nvPr/>
          </p:nvSpPr>
          <p:spPr>
            <a:xfrm flipH="1">
              <a:off x="1260479527" y="264693545"/>
              <a:ext cx="116711070" cy="113439970"/>
            </a:xfrm>
            <a:prstGeom prst="rightArrow">
              <a:avLst>
                <a:gd fmla="val 15121" name="adj1"/>
                <a:gd fmla="val 50000" name="adj2"/>
              </a:avLst>
            </a:pr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4" name="Google Shape;664;p72"/>
            <p:cNvSpPr/>
            <p:nvPr/>
          </p:nvSpPr>
          <p:spPr>
            <a:xfrm flipH="1">
              <a:off x="1260479527" y="1134400766"/>
              <a:ext cx="116711070" cy="113439970"/>
            </a:xfrm>
            <a:prstGeom prst="rightArrow">
              <a:avLst>
                <a:gd fmla="val 15121" name="adj1"/>
                <a:gd fmla="val 50000" name="adj2"/>
              </a:avLst>
            </a:pr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5" name="Google Shape;665;p72"/>
            <p:cNvSpPr/>
            <p:nvPr/>
          </p:nvSpPr>
          <p:spPr>
            <a:xfrm flipH="1">
              <a:off x="1260479527" y="1815041150"/>
              <a:ext cx="116711070" cy="113439970"/>
            </a:xfrm>
            <a:prstGeom prst="rightArrow">
              <a:avLst>
                <a:gd fmla="val 15121" name="adj1"/>
                <a:gd fmla="val 50000" name="adj2"/>
              </a:avLst>
            </a:pr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66" name="Google Shape;666;p72"/>
            <p:cNvGrpSpPr/>
            <p:nvPr/>
          </p:nvGrpSpPr>
          <p:grpSpPr>
            <a:xfrm>
              <a:off x="1213795118" y="75633274"/>
              <a:ext cx="256764356" cy="122194841"/>
              <a:chOff x="0" y="0"/>
              <a:chExt cx="2147483647" cy="2147483647"/>
            </a:xfrm>
          </p:grpSpPr>
          <p:sp>
            <p:nvSpPr>
              <p:cNvPr id="667" name="Google Shape;667;p72"/>
              <p:cNvSpPr txBox="1"/>
              <p:nvPr/>
            </p:nvSpPr>
            <p:spPr>
              <a:xfrm>
                <a:off x="0" y="0"/>
                <a:ext cx="1952257860" cy="1993797987"/>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8" name="Google Shape;668;p72"/>
              <p:cNvSpPr txBox="1"/>
              <p:nvPr/>
            </p:nvSpPr>
            <p:spPr>
              <a:xfrm>
                <a:off x="0" y="0"/>
                <a:ext cx="2147483647"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Employee</a:t>
                </a:r>
                <a:endParaRPr/>
              </a:p>
            </p:txBody>
          </p:sp>
        </p:grpSp>
        <p:grpSp>
          <p:nvGrpSpPr>
            <p:cNvPr id="669" name="Google Shape;669;p72"/>
            <p:cNvGrpSpPr/>
            <p:nvPr/>
          </p:nvGrpSpPr>
          <p:grpSpPr>
            <a:xfrm>
              <a:off x="46684428" y="1285765727"/>
              <a:ext cx="233422141" cy="122194841"/>
              <a:chOff x="0" y="0"/>
              <a:chExt cx="2147483647" cy="2147483647"/>
            </a:xfrm>
          </p:grpSpPr>
          <p:sp>
            <p:nvSpPr>
              <p:cNvPr id="670" name="Google Shape;670;p72"/>
              <p:cNvSpPr txBox="1"/>
              <p:nvPr/>
            </p:nvSpPr>
            <p:spPr>
              <a:xfrm>
                <a:off x="0" y="153685659"/>
                <a:ext cx="2147483647" cy="1993797987"/>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1" name="Google Shape;671;p72"/>
              <p:cNvSpPr txBox="1"/>
              <p:nvPr/>
            </p:nvSpPr>
            <p:spPr>
              <a:xfrm>
                <a:off x="0" y="0"/>
                <a:ext cx="2147483647"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Engineer </a:t>
                </a:r>
                <a:endParaRPr/>
              </a:p>
            </p:txBody>
          </p:sp>
        </p:grpSp>
        <p:grpSp>
          <p:nvGrpSpPr>
            <p:cNvPr id="672" name="Google Shape;672;p72"/>
            <p:cNvGrpSpPr/>
            <p:nvPr/>
          </p:nvGrpSpPr>
          <p:grpSpPr>
            <a:xfrm>
              <a:off x="1237137274" y="983232504"/>
              <a:ext cx="233422141" cy="122194841"/>
              <a:chOff x="0" y="0"/>
              <a:chExt cx="2147483647" cy="2147483647"/>
            </a:xfrm>
          </p:grpSpPr>
          <p:sp>
            <p:nvSpPr>
              <p:cNvPr id="673" name="Google Shape;673;p72"/>
              <p:cNvSpPr txBox="1"/>
              <p:nvPr/>
            </p:nvSpPr>
            <p:spPr>
              <a:xfrm>
                <a:off x="0" y="0"/>
                <a:ext cx="2147483647" cy="1993797987"/>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4" name="Google Shape;674;p72"/>
              <p:cNvSpPr txBox="1"/>
              <p:nvPr/>
            </p:nvSpPr>
            <p:spPr>
              <a:xfrm>
                <a:off x="0" y="0"/>
                <a:ext cx="2147483647"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Manager </a:t>
                </a:r>
                <a:endParaRPr/>
              </a:p>
            </p:txBody>
          </p:sp>
        </p:grpSp>
        <p:sp>
          <p:nvSpPr>
            <p:cNvPr id="675" name="Google Shape;675;p72"/>
            <p:cNvSpPr txBox="1"/>
            <p:nvPr/>
          </p:nvSpPr>
          <p:spPr>
            <a:xfrm>
              <a:off x="513528731" y="405022085"/>
              <a:ext cx="490186497" cy="3513106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a:solidFill>
                    <a:schemeClr val="dk1"/>
                  </a:solidFill>
                  <a:latin typeface="Arial"/>
                  <a:ea typeface="Arial"/>
                  <a:cs typeface="Arial"/>
                  <a:sym typeface="Arial"/>
                </a:rPr>
                <a:t>Employee ID</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Name</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Social Security number</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Salary</a:t>
              </a:r>
              <a:endParaRPr/>
            </a:p>
          </p:txBody>
        </p:sp>
        <p:sp>
          <p:nvSpPr>
            <p:cNvPr id="676" name="Google Shape;676;p72"/>
            <p:cNvSpPr txBox="1"/>
            <p:nvPr/>
          </p:nvSpPr>
          <p:spPr>
            <a:xfrm>
              <a:off x="536870964" y="1300286840"/>
              <a:ext cx="256764356" cy="1221948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ourier New"/>
                <a:buNone/>
              </a:pPr>
              <a:r>
                <a:rPr b="0" i="0" lang="en-US" sz="1000" u="none">
                  <a:solidFill>
                    <a:schemeClr val="dk1"/>
                  </a:solidFill>
                  <a:latin typeface="Courier New"/>
                  <a:ea typeface="Courier New"/>
                  <a:cs typeface="Courier New"/>
                  <a:sym typeface="Courier New"/>
                </a:rPr>
                <a:t>DeptName</a:t>
              </a:r>
              <a:endParaRPr/>
            </a:p>
          </p:txBody>
        </p:sp>
        <p:sp>
          <p:nvSpPr>
            <p:cNvPr id="677" name="Google Shape;677;p72"/>
            <p:cNvSpPr txBox="1"/>
            <p:nvPr/>
          </p:nvSpPr>
          <p:spPr>
            <a:xfrm>
              <a:off x="1190452884" y="1260956475"/>
              <a:ext cx="375716244" cy="19856714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ourier New"/>
                <a:buNone/>
              </a:pPr>
              <a:r>
                <a:rPr b="0" i="0" lang="en-US" sz="1000" u="none">
                  <a:solidFill>
                    <a:schemeClr val="dk1"/>
                  </a:solidFill>
                  <a:latin typeface="Courier New"/>
                  <a:ea typeface="Courier New"/>
                  <a:cs typeface="Courier New"/>
                  <a:sym typeface="Courier New"/>
                </a:rPr>
                <a:t>addEmployee</a:t>
              </a:r>
              <a:br>
                <a:rPr b="0" i="0" lang="en-US" sz="1000" u="none">
                  <a:solidFill>
                    <a:schemeClr val="dk1"/>
                  </a:solidFill>
                  <a:latin typeface="Courier New"/>
                  <a:ea typeface="Courier New"/>
                  <a:cs typeface="Courier New"/>
                  <a:sym typeface="Courier New"/>
                </a:rPr>
              </a:br>
              <a:r>
                <a:rPr b="0" i="0" lang="en-US" sz="1000" u="none">
                  <a:solidFill>
                    <a:schemeClr val="dk1"/>
                  </a:solidFill>
                  <a:latin typeface="Courier New"/>
                  <a:ea typeface="Courier New"/>
                  <a:cs typeface="Courier New"/>
                  <a:sym typeface="Courier New"/>
                </a:rPr>
                <a:t>getDepartment</a:t>
              </a:r>
              <a:endParaRPr/>
            </a:p>
          </p:txBody>
        </p:sp>
        <p:sp>
          <p:nvSpPr>
            <p:cNvPr id="678" name="Google Shape;678;p72"/>
            <p:cNvSpPr txBox="1"/>
            <p:nvPr/>
          </p:nvSpPr>
          <p:spPr>
            <a:xfrm>
              <a:off x="1143768417" y="1948916501"/>
              <a:ext cx="434538913" cy="19856714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ourier New"/>
                <a:buNone/>
              </a:pPr>
              <a:r>
                <a:rPr b="0" i="0" lang="en-US" sz="1000" u="none">
                  <a:solidFill>
                    <a:schemeClr val="dk1"/>
                  </a:solidFill>
                  <a:latin typeface="Courier New"/>
                  <a:ea typeface="Courier New"/>
                  <a:cs typeface="Courier New"/>
                  <a:sym typeface="Courier New"/>
                </a:rPr>
                <a:t>ApproveExpense</a:t>
              </a:r>
              <a:endParaRPr/>
            </a:p>
            <a:p>
              <a:pPr indent="0" lvl="0" marL="0" marR="0" rtl="0" algn="ctr">
                <a:lnSpc>
                  <a:spcPct val="100000"/>
                </a:lnSpc>
                <a:spcBef>
                  <a:spcPts val="0"/>
                </a:spcBef>
                <a:spcAft>
                  <a:spcPts val="0"/>
                </a:spcAft>
                <a:buClr>
                  <a:schemeClr val="dk1"/>
                </a:buClr>
                <a:buSzPts val="1000"/>
                <a:buFont typeface="Courier New"/>
                <a:buNone/>
              </a:pPr>
              <a:r>
                <a:rPr b="0" i="0" lang="en-US" sz="1000" u="none">
                  <a:solidFill>
                    <a:schemeClr val="dk1"/>
                  </a:solidFill>
                  <a:latin typeface="Courier New"/>
                  <a:ea typeface="Courier New"/>
                  <a:cs typeface="Courier New"/>
                  <a:sym typeface="Courier New"/>
                </a:rPr>
                <a:t>getBudget</a:t>
              </a:r>
              <a:endParaRPr/>
            </a:p>
          </p:txBody>
        </p:sp>
        <p:sp>
          <p:nvSpPr>
            <p:cNvPr id="679" name="Google Shape;679;p72"/>
            <p:cNvSpPr txBox="1"/>
            <p:nvPr/>
          </p:nvSpPr>
          <p:spPr>
            <a:xfrm>
              <a:off x="1319302254" y="513398047"/>
              <a:ext cx="280106570" cy="1680180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Set Name</a:t>
              </a:r>
              <a:br>
                <a:rPr b="0" i="0" lang="en-US" sz="800" u="none">
                  <a:solidFill>
                    <a:schemeClr val="dk1"/>
                  </a:solidFill>
                  <a:latin typeface="Arial"/>
                  <a:ea typeface="Arial"/>
                  <a:cs typeface="Arial"/>
                  <a:sym typeface="Arial"/>
                </a:rPr>
              </a:br>
              <a:r>
                <a:rPr b="0" i="0" lang="en-US" sz="800" u="none">
                  <a:solidFill>
                    <a:schemeClr val="dk1"/>
                  </a:solidFill>
                  <a:latin typeface="Arial"/>
                  <a:ea typeface="Arial"/>
                  <a:cs typeface="Arial"/>
                  <a:sym typeface="Arial"/>
                </a:rPr>
                <a:t>Raise Salary</a:t>
              </a:r>
              <a:endParaRPr/>
            </a:p>
          </p:txBody>
        </p:sp>
        <p:grpSp>
          <p:nvGrpSpPr>
            <p:cNvPr id="680" name="Google Shape;680;p72"/>
            <p:cNvGrpSpPr/>
            <p:nvPr/>
          </p:nvGrpSpPr>
          <p:grpSpPr>
            <a:xfrm>
              <a:off x="1844034881" y="1285765602"/>
              <a:ext cx="233422141" cy="122194841"/>
              <a:chOff x="0" y="0"/>
              <a:chExt cx="2147483647" cy="2147483647"/>
            </a:xfrm>
          </p:grpSpPr>
          <p:sp>
            <p:nvSpPr>
              <p:cNvPr id="681" name="Google Shape;681;p72"/>
              <p:cNvSpPr txBox="1"/>
              <p:nvPr/>
            </p:nvSpPr>
            <p:spPr>
              <a:xfrm>
                <a:off x="0" y="0"/>
                <a:ext cx="2147483647" cy="1993797987"/>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2" name="Google Shape;682;p72"/>
              <p:cNvSpPr txBox="1"/>
              <p:nvPr/>
            </p:nvSpPr>
            <p:spPr>
              <a:xfrm>
                <a:off x="214748364" y="0"/>
                <a:ext cx="1717986917"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Admin</a:t>
                </a:r>
                <a:endParaRPr/>
              </a:p>
            </p:txBody>
          </p:sp>
        </p:grpSp>
        <p:grpSp>
          <p:nvGrpSpPr>
            <p:cNvPr id="683" name="Google Shape;683;p72"/>
            <p:cNvGrpSpPr/>
            <p:nvPr/>
          </p:nvGrpSpPr>
          <p:grpSpPr>
            <a:xfrm>
              <a:off x="1260479508" y="1663932036"/>
              <a:ext cx="233422141" cy="122194841"/>
              <a:chOff x="0" y="0"/>
              <a:chExt cx="2147483647" cy="2147483647"/>
            </a:xfrm>
          </p:grpSpPr>
          <p:sp>
            <p:nvSpPr>
              <p:cNvPr id="684" name="Google Shape;684;p72"/>
              <p:cNvSpPr txBox="1"/>
              <p:nvPr/>
            </p:nvSpPr>
            <p:spPr>
              <a:xfrm>
                <a:off x="0" y="0"/>
                <a:ext cx="2147483647" cy="1993797987"/>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5" name="Google Shape;685;p72"/>
              <p:cNvSpPr txBox="1"/>
              <p:nvPr/>
            </p:nvSpPr>
            <p:spPr>
              <a:xfrm>
                <a:off x="171798691" y="0"/>
                <a:ext cx="1932735282"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Director</a:t>
                </a:r>
                <a:endParaRPr/>
              </a:p>
            </p:txBody>
          </p:sp>
        </p:grpSp>
        <p:sp>
          <p:nvSpPr>
            <p:cNvPr id="686" name="Google Shape;686;p72"/>
            <p:cNvSpPr txBox="1"/>
            <p:nvPr/>
          </p:nvSpPr>
          <p:spPr>
            <a:xfrm>
              <a:off x="0" y="756332743"/>
              <a:ext cx="326790998" cy="491616283"/>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7" name="Google Shape;687;p72"/>
            <p:cNvSpPr txBox="1"/>
            <p:nvPr/>
          </p:nvSpPr>
          <p:spPr>
            <a:xfrm>
              <a:off x="560213121" y="1991877239"/>
              <a:ext cx="256764356" cy="1221948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ourier New"/>
                <a:buNone/>
              </a:pPr>
              <a:r>
                <a:rPr b="0" i="0" lang="en-US" sz="1000" u="none">
                  <a:solidFill>
                    <a:schemeClr val="dk1"/>
                  </a:solidFill>
                  <a:latin typeface="Courier New"/>
                  <a:ea typeface="Courier New"/>
                  <a:cs typeface="Courier New"/>
                  <a:sym typeface="Courier New"/>
                </a:rPr>
                <a:t> budget</a:t>
              </a:r>
              <a:endParaRPr/>
            </a:p>
          </p:txBody>
        </p:sp>
      </p:grpSp>
      <p:sp>
        <p:nvSpPr>
          <p:cNvPr id="688" name="Google Shape;688;p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pic>
        <p:nvPicPr>
          <p:cNvPr descr="Duke-Summary.gif" id="694" name="Google Shape;694;p73"/>
          <p:cNvPicPr preferRelativeResize="0"/>
          <p:nvPr/>
        </p:nvPicPr>
        <p:blipFill rotWithShape="1">
          <a:blip r:embed="rId3">
            <a:alphaModFix/>
          </a:blip>
          <a:srcRect b="0" l="0" r="0" t="0"/>
          <a:stretch/>
        </p:blipFill>
        <p:spPr>
          <a:xfrm>
            <a:off x="6459537" y="4756150"/>
            <a:ext cx="2074862" cy="1492250"/>
          </a:xfrm>
          <a:prstGeom prst="rect">
            <a:avLst/>
          </a:prstGeom>
          <a:noFill/>
          <a:ln>
            <a:noFill/>
          </a:ln>
        </p:spPr>
      </p:pic>
      <p:sp>
        <p:nvSpPr>
          <p:cNvPr id="695" name="Google Shape;695;p73"/>
          <p:cNvSpPr txBox="1"/>
          <p:nvPr>
            <p:ph idx="1" type="body"/>
          </p:nvPr>
        </p:nvSpPr>
        <p:spPr>
          <a:xfrm>
            <a:off x="609600" y="1447800"/>
            <a:ext cx="7918500" cy="2229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this lesson, you should have learned how to:</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encapsulation in Java class design</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Model business problems by using Java classes</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Make classes immutable</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Create and use Java subclasses</a:t>
            </a:r>
            <a:endParaRPr/>
          </a:p>
          <a:p>
            <a:pPr indent="-460375" lvl="1" marL="574675" marR="0" rtl="0" algn="l">
              <a:lnSpc>
                <a:spcPct val="95000"/>
              </a:lnSpc>
              <a:spcBef>
                <a:spcPts val="4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Overload methods</a:t>
            </a:r>
            <a:endParaRPr/>
          </a:p>
        </p:txBody>
      </p:sp>
      <p:sp>
        <p:nvSpPr>
          <p:cNvPr id="696" name="Google Shape;696;p7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Summary</a:t>
            </a:r>
            <a:endParaRPr/>
          </a:p>
        </p:txBody>
      </p:sp>
      <p:sp>
        <p:nvSpPr>
          <p:cNvPr id="697" name="Google Shape;697;p7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descr="Duke-Practise-Overview.gif" id="703" name="Google Shape;703;p74"/>
          <p:cNvPicPr preferRelativeResize="0"/>
          <p:nvPr/>
        </p:nvPicPr>
        <p:blipFill rotWithShape="1">
          <a:blip r:embed="rId3">
            <a:alphaModFix/>
          </a:blip>
          <a:srcRect b="0" l="0" r="0" t="0"/>
          <a:stretch/>
        </p:blipFill>
        <p:spPr>
          <a:xfrm>
            <a:off x="6705600" y="4451350"/>
            <a:ext cx="1828800" cy="1873250"/>
          </a:xfrm>
          <a:prstGeom prst="rect">
            <a:avLst/>
          </a:prstGeom>
          <a:noFill/>
          <a:ln>
            <a:noFill/>
          </a:ln>
        </p:spPr>
      </p:pic>
      <p:sp>
        <p:nvSpPr>
          <p:cNvPr id="704" name="Google Shape;704;p74"/>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This </a:t>
            </a:r>
            <a:r>
              <a:rPr lang="en-US"/>
              <a:t>Lab </a:t>
            </a:r>
            <a:r>
              <a:rPr b="0" i="0" lang="en-US" sz="2200" u="none">
                <a:solidFill>
                  <a:schemeClr val="dk1"/>
                </a:solidFill>
                <a:latin typeface="Arial"/>
                <a:ea typeface="Arial"/>
                <a:cs typeface="Arial"/>
                <a:sym typeface="Arial"/>
              </a:rPr>
              <a:t>covers the following topics:</a:t>
            </a:r>
            <a:endParaRPr/>
          </a:p>
          <a:p>
            <a:pPr indent="-460375" lvl="1" marL="574675"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Applying encapsulation principles to the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class that you created in the previous practice</a:t>
            </a:r>
            <a:endParaRPr/>
          </a:p>
          <a:p>
            <a:pPr indent="-460375" lvl="1" marL="574675"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Creating subclasses of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including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Engineer</a:t>
            </a:r>
            <a:r>
              <a:rPr b="0" i="0" lang="en-US" sz="2200" u="none" cap="none" strike="noStrike">
                <a:solidFill>
                  <a:schemeClr val="dk1"/>
                </a:solidFill>
                <a:latin typeface="Arial"/>
                <a:ea typeface="Arial"/>
                <a:cs typeface="Arial"/>
                <a:sym typeface="Arial"/>
              </a:rPr>
              <a:t>, and Administrative assistant (</a:t>
            </a:r>
            <a:r>
              <a:rPr b="0" i="0" lang="en-US" sz="2200" u="none" cap="none" strike="noStrike">
                <a:solidFill>
                  <a:schemeClr val="dk1"/>
                </a:solidFill>
                <a:latin typeface="Courier New"/>
                <a:ea typeface="Courier New"/>
                <a:cs typeface="Courier New"/>
                <a:sym typeface="Courier New"/>
              </a:rPr>
              <a:t>Admin</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Creating a subclass of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called </a:t>
            </a:r>
            <a:r>
              <a:rPr b="0" i="0" lang="en-US" sz="2200" u="none" cap="none" strike="noStrike">
                <a:solidFill>
                  <a:schemeClr val="dk1"/>
                </a:solidFill>
                <a:latin typeface="Courier New"/>
                <a:ea typeface="Courier New"/>
                <a:cs typeface="Courier New"/>
                <a:sym typeface="Courier New"/>
              </a:rPr>
              <a:t>Director</a:t>
            </a:r>
            <a:endParaRPr/>
          </a:p>
          <a:p>
            <a:pPr indent="-460375" lvl="1" marL="574675" marR="0" rtl="0" algn="l">
              <a:lnSpc>
                <a:spcPct val="10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Creating a test class with a </a:t>
            </a:r>
            <a:r>
              <a:rPr b="0" i="0" lang="en-US" sz="2200" u="none" cap="none" strike="noStrike">
                <a:solidFill>
                  <a:schemeClr val="dk1"/>
                </a:solidFill>
                <a:latin typeface="Courier New"/>
                <a:ea typeface="Courier New"/>
                <a:cs typeface="Courier New"/>
                <a:sym typeface="Courier New"/>
              </a:rPr>
              <a:t>main</a:t>
            </a:r>
            <a:r>
              <a:rPr b="0" i="0" lang="en-US" sz="2200" u="none" cap="none" strike="noStrike">
                <a:solidFill>
                  <a:schemeClr val="dk1"/>
                </a:solidFill>
                <a:latin typeface="Arial"/>
                <a:ea typeface="Arial"/>
                <a:cs typeface="Arial"/>
                <a:sym typeface="Arial"/>
              </a:rPr>
              <a:t> method to test your new classes</a:t>
            </a:r>
            <a:endParaRPr/>
          </a:p>
        </p:txBody>
      </p:sp>
      <p:sp>
        <p:nvSpPr>
          <p:cNvPr id="705" name="Google Shape;705;p7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lang="en-US"/>
              <a:t>Lab </a:t>
            </a:r>
            <a:r>
              <a:rPr b="1" i="0" lang="en-US" sz="2600" u="none" cap="none" strike="noStrike">
                <a:solidFill>
                  <a:schemeClr val="dk1"/>
                </a:solidFill>
                <a:latin typeface="Arial"/>
                <a:ea typeface="Arial"/>
                <a:cs typeface="Arial"/>
                <a:sym typeface="Arial"/>
              </a:rPr>
              <a:t>3-1 Overview:</a:t>
            </a:r>
            <a:br>
              <a:rPr b="1" i="0" lang="en-US" sz="2600" u="none" cap="none" strike="noStrike">
                <a:solidFill>
                  <a:schemeClr val="dk1"/>
                </a:solidFill>
                <a:latin typeface="Arial"/>
                <a:ea typeface="Arial"/>
                <a:cs typeface="Arial"/>
                <a:sym typeface="Arial"/>
              </a:rPr>
            </a:br>
            <a:r>
              <a:rPr b="1" i="0" lang="en-US" sz="2600" u="none" cap="none" strike="noStrike">
                <a:solidFill>
                  <a:schemeClr val="dk1"/>
                </a:solidFill>
                <a:latin typeface="Arial"/>
                <a:ea typeface="Arial"/>
                <a:cs typeface="Arial"/>
                <a:sym typeface="Arial"/>
              </a:rPr>
              <a:t> Creating Subclasses </a:t>
            </a:r>
            <a:br>
              <a:rPr b="1" i="0" lang="en-US" sz="2600" u="none" cap="none" strike="noStrike">
                <a:solidFill>
                  <a:schemeClr val="dk1"/>
                </a:solidFill>
                <a:latin typeface="Arial"/>
                <a:ea typeface="Arial"/>
                <a:cs typeface="Arial"/>
                <a:sym typeface="Arial"/>
              </a:rPr>
            </a:br>
            <a:endParaRPr/>
          </a:p>
        </p:txBody>
      </p:sp>
      <p:sp>
        <p:nvSpPr>
          <p:cNvPr id="706" name="Google Shape;706;p7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nvSpPr>
        <p:spPr>
          <a:xfrm>
            <a:off x="533400" y="1371600"/>
            <a:ext cx="8077200" cy="419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 name="Google Shape;113;p21"/>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Java Naming Conventions</a:t>
            </a:r>
            <a:endParaRPr/>
          </a:p>
        </p:txBody>
      </p:sp>
      <p:sp>
        <p:nvSpPr>
          <p:cNvPr id="114" name="Google Shape;114;p21"/>
          <p:cNvSpPr txBox="1"/>
          <p:nvPr>
            <p:ph idx="1" type="body"/>
          </p:nvPr>
        </p:nvSpPr>
        <p:spPr>
          <a:xfrm>
            <a:off x="609600" y="1447800"/>
            <a:ext cx="7918450" cy="1751012"/>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class </a:t>
            </a:r>
            <a:r>
              <a:rPr b="1" i="0" lang="en-US" sz="1600" u="none">
                <a:solidFill>
                  <a:schemeClr val="dk1"/>
                </a:solidFill>
                <a:latin typeface="Courier New"/>
                <a:ea typeface="Courier New"/>
                <a:cs typeface="Courier New"/>
                <a:sym typeface="Courier New"/>
              </a:rPr>
              <a:t>CreditCard</a:t>
            </a: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final int </a:t>
            </a:r>
            <a:r>
              <a:rPr b="1" i="0" lang="en-US" sz="1600" u="none">
                <a:solidFill>
                  <a:schemeClr val="dk1"/>
                </a:solidFill>
                <a:latin typeface="Courier New"/>
                <a:ea typeface="Courier New"/>
                <a:cs typeface="Courier New"/>
                <a:sym typeface="Courier New"/>
              </a:rPr>
              <a:t>VISA</a:t>
            </a:r>
            <a:r>
              <a:rPr b="0" i="0" lang="en-US" sz="1600" u="none">
                <a:solidFill>
                  <a:schemeClr val="dk1"/>
                </a:solidFill>
                <a:latin typeface="Courier New"/>
                <a:ea typeface="Courier New"/>
                <a:cs typeface="Courier New"/>
                <a:sym typeface="Courier New"/>
              </a:rPr>
              <a:t> = 5001;</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String accountName;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String cardNumber;</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Date </a:t>
            </a:r>
            <a:r>
              <a:rPr b="1" i="0" lang="en-US" sz="1600" u="none">
                <a:solidFill>
                  <a:schemeClr val="dk1"/>
                </a:solidFill>
                <a:latin typeface="Courier New"/>
                <a:ea typeface="Courier New"/>
                <a:cs typeface="Courier New"/>
                <a:sym typeface="Courier New"/>
              </a:rPr>
              <a:t>expDate</a:t>
            </a:r>
            <a:r>
              <a:rPr b="0" i="0" lang="en-US" sz="1600" u="none">
                <a:solidFill>
                  <a:schemeClr val="dk1"/>
                </a:solidFill>
                <a:latin typeface="Courier New"/>
                <a:ea typeface="Courier New"/>
                <a:cs typeface="Courier New"/>
                <a:sym typeface="Courier New"/>
              </a:rPr>
              <a: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double getCharges(){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void </a:t>
            </a:r>
            <a:r>
              <a:rPr b="1" i="0" lang="en-US" sz="1600" u="none">
                <a:solidFill>
                  <a:schemeClr val="dk1"/>
                </a:solidFill>
                <a:latin typeface="Courier New"/>
                <a:ea typeface="Courier New"/>
                <a:cs typeface="Courier New"/>
                <a:sym typeface="Courier New"/>
              </a:rPr>
              <a:t>disputeCharge</a:t>
            </a:r>
            <a:r>
              <a:rPr b="0" i="0" lang="en-US" sz="1600" u="none">
                <a:solidFill>
                  <a:schemeClr val="dk1"/>
                </a:solidFill>
                <a:latin typeface="Courier New"/>
                <a:ea typeface="Courier New"/>
                <a:cs typeface="Courier New"/>
                <a:sym typeface="Courier New"/>
              </a:rPr>
              <a:t>(String chargeId, float amount){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a:t>
            </a:r>
            <a:endParaRPr/>
          </a:p>
        </p:txBody>
      </p:sp>
      <p:sp>
        <p:nvSpPr>
          <p:cNvPr id="115" name="Google Shape;115;p21"/>
          <p:cNvSpPr/>
          <p:nvPr/>
        </p:nvSpPr>
        <p:spPr>
          <a:xfrm>
            <a:off x="4800600" y="1219200"/>
            <a:ext cx="2362200" cy="533400"/>
          </a:xfrm>
          <a:prstGeom prst="wedgeRectCallout">
            <a:avLst>
              <a:gd fmla="val -11526" name="adj1"/>
              <a:gd fmla="val 9728"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Class names are nouns in upper camel case.</a:t>
            </a:r>
            <a:endParaRPr/>
          </a:p>
        </p:txBody>
      </p:sp>
      <p:sp>
        <p:nvSpPr>
          <p:cNvPr id="116" name="Google Shape;116;p21"/>
          <p:cNvSpPr/>
          <p:nvPr/>
        </p:nvSpPr>
        <p:spPr>
          <a:xfrm>
            <a:off x="4800600" y="1909762"/>
            <a:ext cx="2895600" cy="523875"/>
          </a:xfrm>
          <a:prstGeom prst="wedgeRectCallout">
            <a:avLst>
              <a:gd fmla="val -7271" name="adj1"/>
              <a:gd fmla="val 165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Constants should be declared in all uppercase. letters</a:t>
            </a:r>
            <a:endParaRPr/>
          </a:p>
        </p:txBody>
      </p:sp>
      <p:sp>
        <p:nvSpPr>
          <p:cNvPr id="117" name="Google Shape;117;p21"/>
          <p:cNvSpPr/>
          <p:nvPr/>
        </p:nvSpPr>
        <p:spPr>
          <a:xfrm>
            <a:off x="4800600" y="2563812"/>
            <a:ext cx="2362200" cy="739775"/>
          </a:xfrm>
          <a:prstGeom prst="wedgeRectCallout">
            <a:avLst>
              <a:gd fmla="val -8949" name="adj1"/>
              <a:gd fmla="val 5304"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Variable names are short but meaningful in lower camel case.</a:t>
            </a:r>
            <a:endParaRPr/>
          </a:p>
        </p:txBody>
      </p:sp>
      <p:sp>
        <p:nvSpPr>
          <p:cNvPr id="118" name="Google Shape;118;p21"/>
          <p:cNvSpPr/>
          <p:nvPr/>
        </p:nvSpPr>
        <p:spPr>
          <a:xfrm>
            <a:off x="2057400" y="5105400"/>
            <a:ext cx="2362200" cy="533400"/>
          </a:xfrm>
          <a:prstGeom prst="wedgeRectCallout">
            <a:avLst>
              <a:gd fmla="val 15474" name="adj1"/>
              <a:gd fmla="val -18866"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Methods should be verbs, in lower camel case.</a:t>
            </a:r>
            <a:endParaRPr/>
          </a:p>
        </p:txBody>
      </p:sp>
      <p:sp>
        <p:nvSpPr>
          <p:cNvPr id="119" name="Google Shape;119;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713" name="Google Shape;713;p75"/>
          <p:cNvSpPr txBox="1"/>
          <p:nvPr>
            <p:ph idx="1" type="body"/>
          </p:nvPr>
        </p:nvSpPr>
        <p:spPr>
          <a:xfrm>
            <a:off x="609600" y="1447800"/>
            <a:ext cx="7918500" cy="2497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Which of the following declarations demonstrates the application of good Java naming conventions?  </a:t>
            </a:r>
            <a:endParaRPr b="0" i="0" sz="700" u="none">
              <a:solidFill>
                <a:schemeClr val="dk1"/>
              </a:solidFill>
              <a:latin typeface="Courier New"/>
              <a:ea typeface="Courier New"/>
              <a:cs typeface="Courier New"/>
              <a:sym typeface="Courier New"/>
            </a:endParaRPr>
          </a:p>
          <a:p>
            <a:pPr indent="-457200" lvl="1" marL="574675"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public class repeat { }</a:t>
            </a:r>
            <a:endParaRPr/>
          </a:p>
          <a:p>
            <a:pPr indent="-457200" lvl="1" marL="574675"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public void Screencoord (int x, int y){}</a:t>
            </a:r>
            <a:endParaRPr/>
          </a:p>
          <a:p>
            <a:pPr indent="-457200" lvl="1" marL="574675"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private int XCOORD;</a:t>
            </a:r>
            <a:endParaRPr/>
          </a:p>
          <a:p>
            <a:pPr indent="-457200" lvl="1" marL="574675"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Courier New"/>
                <a:ea typeface="Courier New"/>
                <a:cs typeface="Courier New"/>
                <a:sym typeface="Courier New"/>
              </a:rPr>
              <a:t>public int calcOffset (int xCoord, int yCoord) { }</a:t>
            </a:r>
            <a:endParaRPr/>
          </a:p>
        </p:txBody>
      </p:sp>
      <p:sp>
        <p:nvSpPr>
          <p:cNvPr id="714" name="Google Shape;714;p7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6"/>
          <p:cNvSpPr txBox="1"/>
          <p:nvPr/>
        </p:nvSpPr>
        <p:spPr>
          <a:xfrm>
            <a:off x="609600" y="1700212"/>
            <a:ext cx="7924800" cy="2667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7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Quiz</a:t>
            </a:r>
            <a:endParaRPr/>
          </a:p>
        </p:txBody>
      </p:sp>
      <p:sp>
        <p:nvSpPr>
          <p:cNvPr id="722" name="Google Shape;722;p76"/>
          <p:cNvSpPr txBox="1"/>
          <p:nvPr>
            <p:ph idx="1" type="body"/>
          </p:nvPr>
        </p:nvSpPr>
        <p:spPr>
          <a:xfrm>
            <a:off x="609600" y="990600"/>
            <a:ext cx="7918500" cy="5248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What changes would you perform to make this class immutable? (Choose all that apply.)</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class Stock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String symbol;</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double price;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int shares;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double getStockValue()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void setSymbol(String symbol)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void setPrice(double price)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void setShares(int number)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49262" lvl="1" marL="566737"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Make the fields </a:t>
            </a:r>
            <a:r>
              <a:rPr b="0" i="0" lang="en-US" sz="2200" u="none" cap="none" strike="noStrike">
                <a:solidFill>
                  <a:schemeClr val="dk1"/>
                </a:solidFill>
                <a:latin typeface="Courier New"/>
                <a:ea typeface="Courier New"/>
                <a:cs typeface="Courier New"/>
                <a:sym typeface="Courier New"/>
              </a:rPr>
              <a:t>symbol</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shares</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price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Remove </a:t>
            </a:r>
            <a:r>
              <a:rPr b="0" i="0" lang="en-US" sz="2200" u="none" cap="none" strike="noStrike">
                <a:solidFill>
                  <a:schemeClr val="dk1"/>
                </a:solidFill>
                <a:latin typeface="Courier New"/>
                <a:ea typeface="Courier New"/>
                <a:cs typeface="Courier New"/>
                <a:sym typeface="Courier New"/>
              </a:rPr>
              <a:t>setSymbol</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setPrice</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setShares</a:t>
            </a:r>
            <a:r>
              <a:rPr b="0" i="0" lang="en-US" sz="2200" u="none" cap="none" strike="noStrike">
                <a:solidFill>
                  <a:schemeClr val="dk1"/>
                </a:solidFill>
                <a:latin typeface="Arial"/>
                <a:ea typeface="Arial"/>
                <a:cs typeface="Arial"/>
                <a:sym typeface="Arial"/>
              </a:rPr>
              <a:t>.</a:t>
            </a:r>
            <a:endParaRPr/>
          </a:p>
          <a:p>
            <a:pPr indent="-449262" lvl="1" marL="566737"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Make the </a:t>
            </a:r>
            <a:r>
              <a:rPr b="0" i="0" lang="en-US" sz="2200" u="none" cap="none" strike="noStrike">
                <a:solidFill>
                  <a:schemeClr val="dk1"/>
                </a:solidFill>
                <a:latin typeface="Courier New"/>
                <a:ea typeface="Courier New"/>
                <a:cs typeface="Courier New"/>
                <a:sym typeface="Courier New"/>
              </a:rPr>
              <a:t>getStockValue</a:t>
            </a:r>
            <a:r>
              <a:rPr b="0" i="0" lang="en-US" sz="2200" u="none" cap="none" strike="noStrike">
                <a:solidFill>
                  <a:schemeClr val="dk1"/>
                </a:solidFill>
                <a:latin typeface="Arial"/>
                <a:ea typeface="Arial"/>
                <a:cs typeface="Arial"/>
                <a:sym typeface="Arial"/>
              </a:rPr>
              <a:t> method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49262" lvl="1" marL="566737" marR="0" rtl="0" algn="l">
              <a:lnSpc>
                <a:spcPct val="90000"/>
              </a:lnSpc>
              <a:spcBef>
                <a:spcPts val="440"/>
              </a:spcBef>
              <a:spcAft>
                <a:spcPts val="0"/>
              </a:spcAft>
              <a:buClr>
                <a:srgbClr val="FF0000"/>
              </a:buClr>
              <a:buSzPts val="2200"/>
              <a:buFont typeface="Arial"/>
              <a:buAutoNum type="alphaLcPeriod"/>
            </a:pPr>
            <a:r>
              <a:rPr b="0" i="0" lang="en-US" sz="2200" u="none" cap="none" strike="noStrike">
                <a:solidFill>
                  <a:schemeClr val="dk1"/>
                </a:solidFill>
                <a:latin typeface="Arial"/>
                <a:ea typeface="Arial"/>
                <a:cs typeface="Arial"/>
                <a:sym typeface="Arial"/>
              </a:rPr>
              <a:t>Add a constructor that takes </a:t>
            </a:r>
            <a:r>
              <a:rPr b="0" i="0" lang="en-US" sz="2200" u="none" cap="none" strike="noStrike">
                <a:solidFill>
                  <a:schemeClr val="dk1"/>
                </a:solidFill>
                <a:latin typeface="Courier New"/>
                <a:ea typeface="Courier New"/>
                <a:cs typeface="Courier New"/>
                <a:sym typeface="Courier New"/>
              </a:rPr>
              <a:t>symbol</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shares</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price</a:t>
            </a:r>
            <a:r>
              <a:rPr b="0" i="0" lang="en-US" sz="2200" u="none" cap="none" strike="noStrike">
                <a:solidFill>
                  <a:schemeClr val="dk1"/>
                </a:solidFill>
                <a:latin typeface="Arial"/>
                <a:ea typeface="Arial"/>
                <a:cs typeface="Arial"/>
                <a:sym typeface="Arial"/>
              </a:rPr>
              <a:t> as arguments.</a:t>
            </a:r>
            <a:endParaRPr/>
          </a:p>
        </p:txBody>
      </p:sp>
      <p:sp>
        <p:nvSpPr>
          <p:cNvPr id="723" name="Google Shape;723;p7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77"/>
          <p:cNvSpPr txBox="1"/>
          <p:nvPr>
            <p:ph type="ctrTitle"/>
          </p:nvPr>
        </p:nvSpPr>
        <p:spPr>
          <a:xfrm>
            <a:off x="311708" y="992767"/>
            <a:ext cx="8520600" cy="27369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Overriding Methods, Polymorphism, and Static Classes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descr="Duke-with-Dart.gif" id="734" name="Google Shape;734;p78"/>
          <p:cNvPicPr preferRelativeResize="0"/>
          <p:nvPr/>
        </p:nvPicPr>
        <p:blipFill rotWithShape="1">
          <a:blip r:embed="rId3">
            <a:alphaModFix/>
          </a:blip>
          <a:srcRect b="0" l="0" r="0" t="0"/>
          <a:stretch/>
        </p:blipFill>
        <p:spPr>
          <a:xfrm>
            <a:off x="6172200" y="5335587"/>
            <a:ext cx="2533650" cy="896937"/>
          </a:xfrm>
          <a:prstGeom prst="rect">
            <a:avLst/>
          </a:prstGeom>
          <a:noFill/>
          <a:ln>
            <a:noFill/>
          </a:ln>
        </p:spPr>
      </p:pic>
      <p:sp>
        <p:nvSpPr>
          <p:cNvPr id="735" name="Google Shape;735;p7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Objectives</a:t>
            </a:r>
            <a:endParaRPr/>
          </a:p>
        </p:txBody>
      </p:sp>
      <p:sp>
        <p:nvSpPr>
          <p:cNvPr id="736" name="Google Shape;736;p78"/>
          <p:cNvSpPr txBox="1"/>
          <p:nvPr>
            <p:ph idx="1" type="body"/>
          </p:nvPr>
        </p:nvSpPr>
        <p:spPr>
          <a:xfrm>
            <a:off x="609600" y="1447800"/>
            <a:ext cx="7918500" cy="46974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After completing this lesson, you should be able to do the following:</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access levels: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protected</a:t>
            </a:r>
            <a:r>
              <a:rPr b="0" i="0" lang="en-US" sz="2200" u="none" cap="none" strike="noStrike">
                <a:solidFill>
                  <a:schemeClr val="dk1"/>
                </a:solidFill>
                <a:latin typeface="Arial"/>
                <a:ea typeface="Arial"/>
                <a:cs typeface="Arial"/>
                <a:sym typeface="Arial"/>
              </a:rPr>
              <a:t>, default, and </a:t>
            </a:r>
            <a:r>
              <a:rPr b="0" i="0" lang="en-US" sz="2200" u="none" cap="none" strike="noStrike">
                <a:solidFill>
                  <a:schemeClr val="dk1"/>
                </a:solidFill>
                <a:latin typeface="Courier New"/>
                <a:ea typeface="Courier New"/>
                <a:cs typeface="Courier New"/>
                <a:sym typeface="Courier New"/>
              </a:rPr>
              <a:t>public</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Override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virtual method invocation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a:t>
            </a:r>
            <a:r>
              <a:rPr b="0" i="0" lang="en-US" sz="2200" u="none" cap="none" strike="noStrike">
                <a:solidFill>
                  <a:schemeClr val="dk1"/>
                </a:solidFill>
                <a:latin typeface="Courier New"/>
                <a:ea typeface="Courier New"/>
                <a:cs typeface="Courier New"/>
                <a:sym typeface="Courier New"/>
              </a:rPr>
              <a:t>varargs</a:t>
            </a:r>
            <a:r>
              <a:rPr b="0" i="0" lang="en-US" sz="2200" u="none" cap="none" strike="noStrike">
                <a:solidFill>
                  <a:schemeClr val="dk1"/>
                </a:solidFill>
                <a:latin typeface="Arial"/>
                <a:ea typeface="Arial"/>
                <a:cs typeface="Arial"/>
                <a:sym typeface="Arial"/>
              </a:rPr>
              <a:t> to specify variable arguments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a:t>
            </a:r>
            <a:r>
              <a:rPr b="0" i="0" lang="en-US" sz="2200" u="none" cap="none" strike="noStrike">
                <a:solidFill>
                  <a:schemeClr val="dk1"/>
                </a:solidFill>
                <a:latin typeface="Courier New"/>
                <a:ea typeface="Courier New"/>
                <a:cs typeface="Courier New"/>
                <a:sym typeface="Courier New"/>
              </a:rPr>
              <a:t>instanceof</a:t>
            </a:r>
            <a:r>
              <a:rPr b="0" i="0" lang="en-US" sz="2200" u="none" cap="none" strike="noStrike">
                <a:solidFill>
                  <a:schemeClr val="dk1"/>
                </a:solidFill>
                <a:latin typeface="Arial"/>
                <a:ea typeface="Arial"/>
                <a:cs typeface="Arial"/>
                <a:sym typeface="Arial"/>
              </a:rPr>
              <a:t> operator to compare object types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upward and downward casts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Model business problems by using the </a:t>
            </a:r>
            <a:r>
              <a:rPr b="0" i="0" lang="en-US" sz="2200" u="none" cap="none" strike="noStrike">
                <a:solidFill>
                  <a:schemeClr val="dk1"/>
                </a:solidFill>
                <a:latin typeface="Courier New"/>
                <a:ea typeface="Courier New"/>
                <a:cs typeface="Courier New"/>
                <a:sym typeface="Courier New"/>
              </a:rPr>
              <a:t>static</a:t>
            </a:r>
            <a:r>
              <a:rPr b="0" i="0" lang="en-US" sz="2200" u="none" cap="none" strike="noStrike">
                <a:solidFill>
                  <a:schemeClr val="dk1"/>
                </a:solidFill>
                <a:latin typeface="Arial"/>
                <a:ea typeface="Arial"/>
                <a:cs typeface="Arial"/>
                <a:sym typeface="Arial"/>
              </a:rPr>
              <a:t> keyword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Implement the singleton design pattern</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737" name="Google Shape;737;p7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79"/>
          <p:cNvSpPr txBox="1"/>
          <p:nvPr>
            <p:ph type="title"/>
          </p:nvPr>
        </p:nvSpPr>
        <p:spPr>
          <a:xfrm>
            <a:off x="609600" y="439737"/>
            <a:ext cx="7918500" cy="4746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Access Control</a:t>
            </a:r>
            <a:endParaRPr/>
          </a:p>
        </p:txBody>
      </p:sp>
      <p:sp>
        <p:nvSpPr>
          <p:cNvPr id="744" name="Google Shape;744;p79"/>
          <p:cNvSpPr txBox="1"/>
          <p:nvPr>
            <p:ph idx="1" type="body"/>
          </p:nvPr>
        </p:nvSpPr>
        <p:spPr>
          <a:xfrm>
            <a:off x="609600" y="1066800"/>
            <a:ext cx="7918500" cy="18288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have seen the keywords </a:t>
            </a:r>
            <a:r>
              <a:rPr b="0" i="0" lang="en-US" sz="2200" u="none" cap="none" strike="noStrike">
                <a:solidFill>
                  <a:schemeClr val="dk1"/>
                </a:solidFill>
                <a:latin typeface="Courier New"/>
                <a:ea typeface="Courier New"/>
                <a:cs typeface="Courier New"/>
                <a:sym typeface="Courier New"/>
              </a:rPr>
              <a:t>public</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private</a:t>
            </a:r>
            <a:r>
              <a:rPr b="0" i="0" lang="en-US" sz="2200" u="none" cap="none" strike="noStrike">
                <a:solidFill>
                  <a:schemeClr val="dk1"/>
                </a:solidFill>
                <a:latin typeface="Arial"/>
                <a:ea typeface="Arial"/>
                <a:cs typeface="Arial"/>
                <a:sym typeface="Arial"/>
              </a:rPr>
              <a:t>. </a:t>
            </a:r>
            <a:endParaRPr/>
          </a:p>
          <a:p>
            <a:pPr indent="-460375" lvl="1" marL="574675" marR="0" rtl="0" algn="l">
              <a:lnSpc>
                <a:spcPct val="100000"/>
              </a:lnSpc>
              <a:spcBef>
                <a:spcPts val="1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There are four access levels that can be applied to data fields and methods. </a:t>
            </a:r>
            <a:endParaRPr/>
          </a:p>
          <a:p>
            <a:pPr indent="-460375" lvl="1" marL="574675" marR="0" rtl="0" algn="l">
              <a:lnSpc>
                <a:spcPct val="100000"/>
              </a:lnSpc>
              <a:spcBef>
                <a:spcPts val="150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Classes can be default (no modifier) or </a:t>
            </a:r>
            <a:r>
              <a:rPr b="0" i="0" lang="en-US" sz="2200" u="none" cap="none" strike="noStrike">
                <a:solidFill>
                  <a:schemeClr val="dk1"/>
                </a:solidFill>
                <a:latin typeface="Courier New"/>
                <a:ea typeface="Courier New"/>
                <a:cs typeface="Courier New"/>
                <a:sym typeface="Courier New"/>
              </a:rPr>
              <a:t>public</a:t>
            </a:r>
            <a:r>
              <a:rPr b="0" i="0" lang="en-US" sz="2200" u="none" cap="none" strike="noStrike">
                <a:solidFill>
                  <a:schemeClr val="dk1"/>
                </a:solidFill>
                <a:latin typeface="Arial"/>
                <a:ea typeface="Arial"/>
                <a:cs typeface="Arial"/>
                <a:sym typeface="Arial"/>
              </a:rPr>
              <a:t>.</a:t>
            </a:r>
            <a:endParaRPr/>
          </a:p>
          <a:p>
            <a:pPr indent="-460375" lvl="1" marL="574675" marR="0" rtl="0" algn="l">
              <a:lnSpc>
                <a:spcPct val="100000"/>
              </a:lnSpc>
              <a:spcBef>
                <a:spcPts val="90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7938" lvl="0" marL="7937" marR="0" rtl="0" algn="l">
              <a:spcBef>
                <a:spcPts val="840"/>
              </a:spcBef>
              <a:spcAft>
                <a:spcPts val="0"/>
              </a:spcAft>
              <a:buNone/>
            </a:pPr>
            <a:r>
              <a:t/>
            </a:r>
            <a:endParaRPr b="0" i="0" sz="2200" u="none" cap="none" strike="noStrike">
              <a:solidFill>
                <a:schemeClr val="dk1"/>
              </a:solidFill>
              <a:latin typeface="Arial"/>
              <a:ea typeface="Arial"/>
              <a:cs typeface="Arial"/>
              <a:sym typeface="Arial"/>
            </a:endParaRPr>
          </a:p>
        </p:txBody>
      </p:sp>
      <p:graphicFrame>
        <p:nvGraphicFramePr>
          <p:cNvPr id="745" name="Google Shape;745;p79"/>
          <p:cNvGraphicFramePr/>
          <p:nvPr/>
        </p:nvGraphicFramePr>
        <p:xfrm>
          <a:off x="685800" y="3124200"/>
          <a:ext cx="3000000" cy="3000000"/>
        </p:xfrm>
        <a:graphic>
          <a:graphicData uri="http://schemas.openxmlformats.org/drawingml/2006/table">
            <a:tbl>
              <a:tblPr>
                <a:noFill/>
                <a:tableStyleId>{A0095474-483F-4493-A76D-1D2E1571B2CC}</a:tableStyleId>
              </a:tblPr>
              <a:tblGrid>
                <a:gridCol w="1577975"/>
                <a:gridCol w="1574800"/>
                <a:gridCol w="1576375"/>
                <a:gridCol w="1576375"/>
                <a:gridCol w="1576375"/>
              </a:tblGrid>
              <a:tr h="969950">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Modifier (keyword)</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Same Class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Same Package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Subclass in Another Package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Universe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57150">
                      <a:solidFill>
                        <a:schemeClr val="dk1"/>
                      </a:solidFill>
                      <a:prstDash val="solid"/>
                      <a:round/>
                      <a:headEnd len="sm" w="sm" type="none"/>
                      <a:tailEnd len="sm" w="sm" type="none"/>
                    </a:lnB>
                    <a:solidFill>
                      <a:schemeClr val="accent2"/>
                    </a:solidFill>
                  </a:tcPr>
                </a:tc>
              </a:tr>
              <a:tr h="4794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private</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571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481000">
                <a:tc>
                  <a:txBody>
                    <a:bodyPr/>
                    <a:lstStyle/>
                    <a:p>
                      <a:pPr indent="0" lvl="0" marL="0" marR="0" rtl="0" algn="l">
                        <a:lnSpc>
                          <a:spcPct val="100000"/>
                        </a:lnSpc>
                        <a:spcBef>
                          <a:spcPts val="0"/>
                        </a:spcBef>
                        <a:spcAft>
                          <a:spcPts val="0"/>
                        </a:spcAft>
                        <a:buClr>
                          <a:schemeClr val="dk1"/>
                        </a:buClr>
                        <a:buSzPts val="1600"/>
                        <a:buFont typeface="Courier New"/>
                        <a:buNone/>
                      </a:pPr>
                      <a:r>
                        <a:rPr b="0" i="1" lang="en-US" sz="1600" u="none">
                          <a:solidFill>
                            <a:schemeClr val="dk1"/>
                          </a:solidFill>
                          <a:latin typeface="Courier New"/>
                          <a:ea typeface="Courier New"/>
                          <a:cs typeface="Courier New"/>
                          <a:sym typeface="Courier New"/>
                        </a:rPr>
                        <a:t>default</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4794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protected</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r>
                        <a:rPr b="0" i="0" lang="en-US" sz="2000" u="none">
                          <a:solidFill>
                            <a:schemeClr val="dk1"/>
                          </a:solidFill>
                          <a:latin typeface="Arial"/>
                          <a:ea typeface="Arial"/>
                          <a:cs typeface="Arial"/>
                          <a:sym typeface="Arial"/>
                        </a:rPr>
                        <a:t> </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r h="4794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public</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Yes</a:t>
                      </a:r>
                      <a:endParaRPr/>
                    </a:p>
                  </a:txBody>
                  <a:tcPr marT="73150" marB="73150" marR="73150" marL="731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DDDDD"/>
                    </a:solidFill>
                  </a:tcPr>
                </a:tc>
              </a:tr>
            </a:tbl>
          </a:graphicData>
        </a:graphic>
      </p:graphicFrame>
      <p:sp>
        <p:nvSpPr>
          <p:cNvPr id="746" name="Google Shape;746;p7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80"/>
          <p:cNvSpPr txBox="1"/>
          <p:nvPr/>
        </p:nvSpPr>
        <p:spPr>
          <a:xfrm>
            <a:off x="609600" y="3200400"/>
            <a:ext cx="79248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3" name="Google Shape;753;p80"/>
          <p:cNvSpPr txBox="1"/>
          <p:nvPr/>
        </p:nvSpPr>
        <p:spPr>
          <a:xfrm>
            <a:off x="609600" y="1295400"/>
            <a:ext cx="7924800" cy="1600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4" name="Google Shape;754;p80"/>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Protected Access Control: Example</a:t>
            </a:r>
            <a:endParaRPr/>
          </a:p>
        </p:txBody>
      </p:sp>
      <p:sp>
        <p:nvSpPr>
          <p:cNvPr id="755" name="Google Shape;755;p80"/>
          <p:cNvSpPr txBox="1"/>
          <p:nvPr>
            <p:ph idx="4294967295" type="body"/>
          </p:nvPr>
        </p:nvSpPr>
        <p:spPr>
          <a:xfrm>
            <a:off x="609600" y="1295400"/>
            <a:ext cx="7918500" cy="4956300"/>
          </a:xfrm>
          <a:prstGeom prst="rect">
            <a:avLst/>
          </a:prstGeom>
          <a:noFill/>
          <a:ln>
            <a:noFill/>
          </a:ln>
        </p:spPr>
        <p:txBody>
          <a:bodyPr anchorCtr="0" anchor="t" bIns="12700" lIns="12700" spcFirstLastPara="1" rIns="12700" wrap="square" tIns="12700">
            <a:noAutofit/>
          </a:bodyPr>
          <a:lstStyle/>
          <a:p>
            <a:pPr indent="-7937" lvl="0" marL="15875" marR="0" rtl="0" algn="l">
              <a:lnSpc>
                <a:spcPct val="100000"/>
              </a:lnSpc>
              <a:spcBef>
                <a:spcPts val="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package demo;</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Foo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protected int result = 20;</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int num= 25;</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package test;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import demo.Foo;</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Bar extends Foo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private int sum = 10;</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void reportSum ()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sum += result;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r>
              <a:rPr b="1" i="0" lang="en-US" sz="1800" u="none">
                <a:solidFill>
                  <a:srgbClr val="FF0000"/>
                </a:solidFill>
                <a:latin typeface="Courier New"/>
                <a:ea typeface="Courier New"/>
                <a:cs typeface="Courier New"/>
                <a:sym typeface="Courier New"/>
              </a:rPr>
              <a:t>sum +=num;</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 </a:t>
            </a:r>
            <a:endParaRPr/>
          </a:p>
        </p:txBody>
      </p:sp>
      <p:sp>
        <p:nvSpPr>
          <p:cNvPr id="756" name="Google Shape;756;p80"/>
          <p:cNvSpPr txBox="1"/>
          <p:nvPr/>
        </p:nvSpPr>
        <p:spPr>
          <a:xfrm>
            <a:off x="5181600" y="2133600"/>
            <a:ext cx="3124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subclass-friendly declaration </a:t>
            </a:r>
            <a:endParaRPr/>
          </a:p>
        </p:txBody>
      </p:sp>
      <p:sp>
        <p:nvSpPr>
          <p:cNvPr id="757" name="Google Shape;757;p80"/>
          <p:cNvSpPr txBox="1"/>
          <p:nvPr/>
        </p:nvSpPr>
        <p:spPr>
          <a:xfrm>
            <a:off x="5715000" y="5334000"/>
            <a:ext cx="15939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compiler error</a:t>
            </a:r>
            <a:endParaRPr/>
          </a:p>
        </p:txBody>
      </p:sp>
      <p:cxnSp>
        <p:nvCxnSpPr>
          <p:cNvPr id="758" name="Google Shape;758;p80"/>
          <p:cNvCxnSpPr/>
          <p:nvPr/>
        </p:nvCxnSpPr>
        <p:spPr>
          <a:xfrm rot="10800000">
            <a:off x="5029200" y="2133600"/>
            <a:ext cx="7620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759" name="Google Shape;759;p80"/>
          <p:cNvCxnSpPr/>
          <p:nvPr/>
        </p:nvCxnSpPr>
        <p:spPr>
          <a:xfrm rot="10800000">
            <a:off x="4038600" y="5334037"/>
            <a:ext cx="1676400" cy="185700"/>
          </a:xfrm>
          <a:prstGeom prst="bentConnector3">
            <a:avLst>
              <a:gd fmla="val 50000" name="adj1"/>
            </a:avLst>
          </a:prstGeom>
          <a:noFill/>
          <a:ln cap="flat" cmpd="sng" w="28575">
            <a:solidFill>
              <a:schemeClr val="dk1"/>
            </a:solidFill>
            <a:prstDash val="solid"/>
            <a:round/>
            <a:headEnd len="med" w="med" type="none"/>
            <a:tailEnd len="med" w="med" type="triangle"/>
          </a:ln>
        </p:spPr>
      </p:cxnSp>
      <p:sp>
        <p:nvSpPr>
          <p:cNvPr id="760" name="Google Shape;760;p8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81"/>
          <p:cNvSpPr txBox="1"/>
          <p:nvPr/>
        </p:nvSpPr>
        <p:spPr>
          <a:xfrm>
            <a:off x="533400" y="2057400"/>
            <a:ext cx="8001000" cy="1905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7" name="Google Shape;767;p81"/>
          <p:cNvSpPr txBox="1"/>
          <p:nvPr/>
        </p:nvSpPr>
        <p:spPr>
          <a:xfrm>
            <a:off x="533400" y="4114800"/>
            <a:ext cx="8001000" cy="2057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8" name="Google Shape;768;p81"/>
          <p:cNvSpPr txBox="1"/>
          <p:nvPr>
            <p:ph type="title"/>
          </p:nvPr>
        </p:nvSpPr>
        <p:spPr>
          <a:xfrm>
            <a:off x="609600" y="439737"/>
            <a:ext cx="7918500" cy="4746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Access Control: Good Practice</a:t>
            </a:r>
            <a:endParaRPr/>
          </a:p>
        </p:txBody>
      </p:sp>
      <p:sp>
        <p:nvSpPr>
          <p:cNvPr id="769" name="Google Shape;769;p81"/>
          <p:cNvSpPr txBox="1"/>
          <p:nvPr>
            <p:ph idx="1" type="body"/>
          </p:nvPr>
        </p:nvSpPr>
        <p:spPr>
          <a:xfrm>
            <a:off x="609600" y="1066800"/>
            <a:ext cx="7918500" cy="5122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000"/>
              <a:buFont typeface="Arial"/>
              <a:buNone/>
            </a:pPr>
            <a:r>
              <a:rPr b="0" i="0" lang="en-US" sz="2000" u="none">
                <a:solidFill>
                  <a:schemeClr val="dk1"/>
                </a:solidFill>
                <a:latin typeface="Arial"/>
                <a:ea typeface="Arial"/>
                <a:cs typeface="Arial"/>
                <a:sym typeface="Arial"/>
              </a:rPr>
              <a:t>A good </a:t>
            </a:r>
            <a:r>
              <a:rPr lang="en-US" sz="2000"/>
              <a:t>Lab </a:t>
            </a:r>
            <a:r>
              <a:rPr b="0" i="0" lang="en-US" sz="2000" u="none">
                <a:solidFill>
                  <a:schemeClr val="dk1"/>
                </a:solidFill>
                <a:latin typeface="Arial"/>
                <a:ea typeface="Arial"/>
                <a:cs typeface="Arial"/>
                <a:sym typeface="Arial"/>
              </a:rPr>
              <a:t>when working with fields is to make fields as inaccessible as possible, and provide clear intent for the use of fields through methods.</a:t>
            </a:r>
            <a:endParaRPr/>
          </a:p>
          <a:p>
            <a:pPr indent="-7937" lvl="0" marL="15875" marR="0" rtl="0" algn="l">
              <a:lnSpc>
                <a:spcPct val="100000"/>
              </a:lnSpc>
              <a:spcBef>
                <a:spcPts val="12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package demo;</a:t>
            </a:r>
            <a:endParaRPr/>
          </a:p>
          <a:p>
            <a:pPr indent="-7937" lvl="0" marL="15875" marR="0" rtl="0" algn="l">
              <a:lnSpc>
                <a:spcPct val="100000"/>
              </a:lnSpc>
              <a:spcBef>
                <a:spcPts val="28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public class Foo3 {</a:t>
            </a:r>
            <a:endParaRPr/>
          </a:p>
          <a:p>
            <a:pPr indent="-7937" lvl="0" marL="15875" marR="0" rtl="0" algn="l">
              <a:lnSpc>
                <a:spcPct val="100000"/>
              </a:lnSpc>
              <a:spcBef>
                <a:spcPts val="28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a:t>
            </a:r>
            <a:r>
              <a:rPr b="1" i="0" lang="en-US" sz="1400" u="none">
                <a:solidFill>
                  <a:schemeClr val="dk1"/>
                </a:solidFill>
                <a:latin typeface="Courier New"/>
                <a:ea typeface="Courier New"/>
                <a:cs typeface="Courier New"/>
                <a:sym typeface="Courier New"/>
              </a:rPr>
              <a:t>private</a:t>
            </a:r>
            <a:r>
              <a:rPr b="0" i="0" lang="en-US" sz="1400" u="none">
                <a:solidFill>
                  <a:schemeClr val="dk1"/>
                </a:solidFill>
                <a:latin typeface="Courier New"/>
                <a:ea typeface="Courier New"/>
                <a:cs typeface="Courier New"/>
                <a:sym typeface="Courier New"/>
              </a:rPr>
              <a:t> int result = 20;</a:t>
            </a:r>
            <a:endParaRPr/>
          </a:p>
          <a:p>
            <a:pPr indent="-7937" lvl="0" marL="15875" marR="0" rtl="0" algn="l">
              <a:lnSpc>
                <a:spcPct val="100000"/>
              </a:lnSpc>
              <a:spcBef>
                <a:spcPts val="28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a:t>
            </a:r>
            <a:r>
              <a:rPr b="1" i="0" lang="en-US" sz="1400" u="none">
                <a:solidFill>
                  <a:schemeClr val="dk1"/>
                </a:solidFill>
                <a:latin typeface="Courier New"/>
                <a:ea typeface="Courier New"/>
                <a:cs typeface="Courier New"/>
                <a:sym typeface="Courier New"/>
              </a:rPr>
              <a:t>protected</a:t>
            </a:r>
            <a:r>
              <a:rPr b="0" i="0" lang="en-US" sz="1400" u="none">
                <a:solidFill>
                  <a:schemeClr val="dk1"/>
                </a:solidFill>
                <a:latin typeface="Courier New"/>
                <a:ea typeface="Courier New"/>
                <a:cs typeface="Courier New"/>
                <a:sym typeface="Courier New"/>
              </a:rPr>
              <a:t> int getResult() { </a:t>
            </a:r>
            <a:endParaRPr/>
          </a:p>
          <a:p>
            <a:pPr indent="-7937" lvl="0" marL="15875" marR="0" rtl="0" algn="l">
              <a:lnSpc>
                <a:spcPct val="100000"/>
              </a:lnSpc>
              <a:spcBef>
                <a:spcPts val="28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return this.result;</a:t>
            </a:r>
            <a:endParaRPr/>
          </a:p>
          <a:p>
            <a:pPr indent="-7937" lvl="0" marL="15875" marR="0" rtl="0" algn="l">
              <a:lnSpc>
                <a:spcPct val="100000"/>
              </a:lnSpc>
              <a:spcBef>
                <a:spcPts val="28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28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120"/>
              </a:spcBef>
              <a:spcAft>
                <a:spcPts val="0"/>
              </a:spcAft>
              <a:buClr>
                <a:srgbClr val="000000"/>
              </a:buClr>
              <a:buSzPts val="600"/>
              <a:buFont typeface="Arial"/>
              <a:buNone/>
            </a:pPr>
            <a:r>
              <a:t/>
            </a:r>
            <a:endParaRPr b="0" i="0" sz="600" u="none">
              <a:solidFill>
                <a:schemeClr val="dk1"/>
              </a:solidFill>
              <a:latin typeface="Courier New"/>
              <a:ea typeface="Courier New"/>
              <a:cs typeface="Courier New"/>
              <a:sym typeface="Courier New"/>
            </a:endParaRPr>
          </a:p>
          <a:p>
            <a:pPr indent="7937" lvl="0" marL="7937" marR="0" rtl="0" algn="l">
              <a:lnSpc>
                <a:spcPct val="100000"/>
              </a:lnSpc>
              <a:spcBef>
                <a:spcPts val="120"/>
              </a:spcBef>
              <a:spcAft>
                <a:spcPts val="0"/>
              </a:spcAft>
              <a:buClr>
                <a:srgbClr val="000000"/>
              </a:buClr>
              <a:buSzPts val="600"/>
              <a:buFont typeface="Arial"/>
              <a:buNone/>
            </a:pPr>
            <a:r>
              <a:t/>
            </a:r>
            <a:endParaRPr b="0" i="0" sz="600" u="none">
              <a:solidFill>
                <a:schemeClr val="dk1"/>
              </a:solidFill>
              <a:latin typeface="Courier New"/>
              <a:ea typeface="Courier New"/>
              <a:cs typeface="Courier New"/>
              <a:sym typeface="Courier New"/>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package test;</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import demo.Foo3;</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public class Bar3 extends Foo3 {</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private int sum = 10;</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public void reportSum() {</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sum += getResult();</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00"/>
              </a:spcBef>
              <a:spcAft>
                <a:spcPts val="0"/>
              </a:spcAft>
              <a:buClr>
                <a:srgbClr val="000000"/>
              </a:buClr>
              <a:buSzPts val="200"/>
              <a:buFont typeface="Courier New"/>
              <a:buAutoNum type="arabicPlain"/>
            </a:pPr>
            <a:r>
              <a:rPr b="0" i="0" lang="en-US" sz="1400" u="none">
                <a:solidFill>
                  <a:schemeClr val="dk1"/>
                </a:solidFill>
                <a:latin typeface="Courier New"/>
                <a:ea typeface="Courier New"/>
                <a:cs typeface="Courier New"/>
                <a:sym typeface="Courier New"/>
              </a:rPr>
              <a:t> }</a:t>
            </a:r>
            <a:endParaRPr/>
          </a:p>
        </p:txBody>
      </p:sp>
      <p:sp>
        <p:nvSpPr>
          <p:cNvPr id="770" name="Google Shape;770;p8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82"/>
          <p:cNvSpPr txBox="1"/>
          <p:nvPr/>
        </p:nvSpPr>
        <p:spPr>
          <a:xfrm>
            <a:off x="533400" y="2209800"/>
            <a:ext cx="8001000" cy="2819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6" name="Google Shape;776;p8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Overriding Methods</a:t>
            </a:r>
            <a:endParaRPr/>
          </a:p>
        </p:txBody>
      </p:sp>
      <p:sp>
        <p:nvSpPr>
          <p:cNvPr id="777" name="Google Shape;777;p82"/>
          <p:cNvSpPr txBox="1"/>
          <p:nvPr>
            <p:ph idx="1" type="body"/>
          </p:nvPr>
        </p:nvSpPr>
        <p:spPr>
          <a:xfrm>
            <a:off x="609600" y="1447800"/>
            <a:ext cx="7918500" cy="3768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Consider a requirement to provide a String that represents some details about the </a:t>
            </a:r>
            <a:r>
              <a:rPr b="0" i="0" lang="en-US" sz="2200" u="none">
                <a:solidFill>
                  <a:schemeClr val="dk1"/>
                </a:solidFill>
                <a:latin typeface="Courier New"/>
                <a:ea typeface="Courier New"/>
                <a:cs typeface="Courier New"/>
                <a:sym typeface="Courier New"/>
              </a:rPr>
              <a:t>Employee</a:t>
            </a:r>
            <a:r>
              <a:rPr b="0" i="0" lang="en-US" sz="2200" u="none">
                <a:solidFill>
                  <a:schemeClr val="dk1"/>
                </a:solidFill>
                <a:latin typeface="Arial"/>
                <a:ea typeface="Arial"/>
                <a:cs typeface="Arial"/>
                <a:sym typeface="Arial"/>
              </a:rPr>
              <a:t> class fields.</a:t>
            </a:r>
            <a:endParaRPr/>
          </a:p>
          <a:p>
            <a:pPr indent="7937" lvl="0" marL="7937" marR="0" rtl="0" algn="l">
              <a:lnSpc>
                <a:spcPct val="100000"/>
              </a:lnSpc>
              <a:spcBef>
                <a:spcPts val="80"/>
              </a:spcBef>
              <a:spcAft>
                <a:spcPts val="0"/>
              </a:spcAft>
              <a:buClr>
                <a:srgbClr val="000000"/>
              </a:buClr>
              <a:buSzPts val="400"/>
              <a:buFont typeface="Arial"/>
              <a:buNone/>
            </a:pPr>
            <a:r>
              <a:t/>
            </a:r>
            <a:endParaRPr b="0" i="0" sz="400" u="non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3 public class Employee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4     private int empId;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5     private String name;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14     // Lines omitted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15 </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16     public String getDetails() {</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17       return "ID: " + empId + " Name: " + name;</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18     }</a:t>
            </a:r>
            <a:endParaRPr/>
          </a:p>
          <a:p>
            <a:pPr indent="7938" lvl="0" marL="7937" marR="0" rtl="0" algn="l">
              <a:spcBef>
                <a:spcPts val="360"/>
              </a:spcBef>
              <a:spcAft>
                <a:spcPts val="0"/>
              </a:spcAft>
              <a:buNone/>
            </a:pPr>
            <a:r>
              <a:t/>
            </a:r>
            <a:endParaRPr b="1" i="0" sz="1800" u="none">
              <a:solidFill>
                <a:schemeClr val="dk1"/>
              </a:solidFill>
              <a:latin typeface="Courier New"/>
              <a:ea typeface="Courier New"/>
              <a:cs typeface="Courier New"/>
              <a:sym typeface="Courier New"/>
            </a:endParaRPr>
          </a:p>
        </p:txBody>
      </p:sp>
      <p:sp>
        <p:nvSpPr>
          <p:cNvPr id="778" name="Google Shape;778;p8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83"/>
          <p:cNvSpPr txBox="1"/>
          <p:nvPr/>
        </p:nvSpPr>
        <p:spPr>
          <a:xfrm>
            <a:off x="457200" y="2514600"/>
            <a:ext cx="8077200" cy="29718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5" name="Google Shape;785;p8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Overriding Methods</a:t>
            </a:r>
            <a:endParaRPr/>
          </a:p>
        </p:txBody>
      </p:sp>
      <p:sp>
        <p:nvSpPr>
          <p:cNvPr id="786" name="Google Shape;786;p83"/>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In the </a:t>
            </a:r>
            <a:r>
              <a:rPr b="0" i="0" lang="en-US" sz="2200" u="none">
                <a:solidFill>
                  <a:schemeClr val="dk1"/>
                </a:solidFill>
                <a:latin typeface="Courier New"/>
                <a:ea typeface="Courier New"/>
                <a:cs typeface="Courier New"/>
                <a:sym typeface="Courier New"/>
              </a:rPr>
              <a:t>Manager</a:t>
            </a:r>
            <a:r>
              <a:rPr b="0" i="0" lang="en-US" sz="2200" u="none">
                <a:solidFill>
                  <a:schemeClr val="dk1"/>
                </a:solidFill>
                <a:latin typeface="Arial"/>
                <a:ea typeface="Arial"/>
                <a:cs typeface="Arial"/>
                <a:sym typeface="Arial"/>
              </a:rPr>
              <a:t> class, by creating a method with the same signature as the method in the </a:t>
            </a:r>
            <a:r>
              <a:rPr b="0" i="0" lang="en-US" sz="2200" u="none">
                <a:solidFill>
                  <a:schemeClr val="dk1"/>
                </a:solidFill>
                <a:latin typeface="Courier New"/>
                <a:ea typeface="Courier New"/>
                <a:cs typeface="Courier New"/>
                <a:sym typeface="Courier New"/>
              </a:rPr>
              <a:t>Employee</a:t>
            </a:r>
            <a:r>
              <a:rPr b="0" i="0" lang="en-US" sz="2200" u="none">
                <a:solidFill>
                  <a:schemeClr val="dk1"/>
                </a:solidFill>
                <a:latin typeface="Arial"/>
                <a:ea typeface="Arial"/>
                <a:cs typeface="Arial"/>
                <a:sym typeface="Arial"/>
              </a:rPr>
              <a:t> class, you are </a:t>
            </a:r>
            <a:r>
              <a:rPr b="0" i="1" lang="en-US" sz="2200" u="none">
                <a:solidFill>
                  <a:schemeClr val="dk1"/>
                </a:solidFill>
                <a:latin typeface="Arial"/>
                <a:ea typeface="Arial"/>
                <a:cs typeface="Arial"/>
                <a:sym typeface="Arial"/>
              </a:rPr>
              <a:t>overriding</a:t>
            </a:r>
            <a:r>
              <a:rPr b="0" i="0" lang="en-US" sz="2200" u="none">
                <a:solidFill>
                  <a:schemeClr val="dk1"/>
                </a:solidFill>
                <a:latin typeface="Arial"/>
                <a:ea typeface="Arial"/>
                <a:cs typeface="Arial"/>
                <a:sym typeface="Arial"/>
              </a:rPr>
              <a:t> the </a:t>
            </a:r>
            <a:r>
              <a:rPr b="0" i="0" lang="en-US" sz="2200" u="none">
                <a:solidFill>
                  <a:schemeClr val="dk1"/>
                </a:solidFill>
                <a:latin typeface="Courier New"/>
                <a:ea typeface="Courier New"/>
                <a:cs typeface="Courier New"/>
                <a:sym typeface="Courier New"/>
              </a:rPr>
              <a:t>getDetails</a:t>
            </a:r>
            <a:r>
              <a:rPr b="0" i="0" lang="en-US" sz="2200" u="none">
                <a:solidFill>
                  <a:schemeClr val="dk1"/>
                </a:solidFill>
                <a:latin typeface="Arial"/>
                <a:ea typeface="Arial"/>
                <a:cs typeface="Arial"/>
                <a:sym typeface="Arial"/>
              </a:rPr>
              <a:t> method: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3 public class Manager extends Employee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4     private String deptName;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17     // Lines omitted</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18 </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19     @Override</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20     public String getDetails() {</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21       return super.getDetails () + </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22         " Dept: " + deptName;</a:t>
            </a:r>
            <a:endParaRPr/>
          </a:p>
          <a:p>
            <a:pPr indent="7937" lvl="0" marL="7937" marR="0" rtl="0" algn="l">
              <a:lnSpc>
                <a:spcPct val="100000"/>
              </a:lnSpc>
              <a:spcBef>
                <a:spcPts val="360"/>
              </a:spcBef>
              <a:spcAft>
                <a:spcPts val="0"/>
              </a:spcAft>
              <a:buClr>
                <a:srgbClr val="000000"/>
              </a:buClr>
              <a:buSzPts val="1800"/>
              <a:buFont typeface="Arial"/>
              <a:buNone/>
            </a:pPr>
            <a:r>
              <a:rPr b="1" i="0" lang="en-US" sz="1800" u="none">
                <a:solidFill>
                  <a:schemeClr val="dk1"/>
                </a:solidFill>
                <a:latin typeface="Courier New"/>
                <a:ea typeface="Courier New"/>
                <a:cs typeface="Courier New"/>
                <a:sym typeface="Courier New"/>
              </a:rPr>
              <a:t>23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subclass can invoke a parent method by using the </a:t>
            </a:r>
            <a:r>
              <a:rPr b="0" i="0" lang="en-US" sz="2200" u="none">
                <a:solidFill>
                  <a:schemeClr val="dk1"/>
                </a:solidFill>
                <a:latin typeface="Courier New"/>
                <a:ea typeface="Courier New"/>
                <a:cs typeface="Courier New"/>
                <a:sym typeface="Courier New"/>
              </a:rPr>
              <a:t>super</a:t>
            </a:r>
            <a:r>
              <a:rPr b="0" i="0" lang="en-US" sz="2200" u="none">
                <a:solidFill>
                  <a:schemeClr val="dk1"/>
                </a:solidFill>
                <a:latin typeface="Arial"/>
                <a:ea typeface="Arial"/>
                <a:cs typeface="Arial"/>
                <a:sym typeface="Arial"/>
              </a:rPr>
              <a:t> keyword.</a:t>
            </a:r>
            <a:endParaRPr/>
          </a:p>
        </p:txBody>
      </p:sp>
      <p:sp>
        <p:nvSpPr>
          <p:cNvPr id="787" name="Google Shape;787;p8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4"/>
          <p:cNvSpPr txBox="1"/>
          <p:nvPr/>
        </p:nvSpPr>
        <p:spPr>
          <a:xfrm>
            <a:off x="457200" y="51816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4" name="Google Shape;794;p84"/>
          <p:cNvSpPr txBox="1"/>
          <p:nvPr/>
        </p:nvSpPr>
        <p:spPr>
          <a:xfrm>
            <a:off x="457200" y="1927225"/>
            <a:ext cx="7924800" cy="272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5" name="Google Shape;795;p8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Invoking an Overridden Method</a:t>
            </a:r>
            <a:endParaRPr/>
          </a:p>
        </p:txBody>
      </p:sp>
      <p:sp>
        <p:nvSpPr>
          <p:cNvPr id="796" name="Google Shape;796;p84"/>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Using the previous examples of </a:t>
            </a:r>
            <a:r>
              <a:rPr b="0" i="0" lang="en-US" sz="2200" u="none" cap="none" strike="noStrike">
                <a:solidFill>
                  <a:schemeClr val="dk1"/>
                </a:solidFill>
                <a:latin typeface="Courier New"/>
                <a:ea typeface="Courier New"/>
                <a:cs typeface="Courier New"/>
                <a:sym typeface="Courier New"/>
              </a:rPr>
              <a:t>Employee</a:t>
            </a:r>
            <a:r>
              <a:rPr b="0" i="0" lang="en-US" sz="2200" u="none" cap="none" strike="noStrike">
                <a:solidFill>
                  <a:schemeClr val="dk1"/>
                </a:solidFill>
                <a:latin typeface="Arial"/>
                <a:ea typeface="Arial"/>
                <a:cs typeface="Arial"/>
                <a:sym typeface="Arial"/>
              </a:rPr>
              <a:t> and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a:t>
            </a:r>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Employee e = new Employee(101, "Jim Smith",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"011-12-2345", 100_000.00);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8     Manager m = new Manager(102, "Joan Kern",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9         "012-23-4567", 110_450.54, "Marketing");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System.out.println(e.getDetails());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System.out.println(m.getDetails());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correct </a:t>
            </a:r>
            <a:r>
              <a:rPr b="0" i="0" lang="en-US" sz="2200" u="none" cap="none" strike="noStrike">
                <a:solidFill>
                  <a:schemeClr val="dk1"/>
                </a:solidFill>
                <a:latin typeface="Courier New"/>
                <a:ea typeface="Courier New"/>
                <a:cs typeface="Courier New"/>
                <a:sym typeface="Courier New"/>
              </a:rPr>
              <a:t>getDetails</a:t>
            </a:r>
            <a:r>
              <a:rPr b="0" i="0" lang="en-US" sz="2200" u="none" cap="none" strike="noStrike">
                <a:solidFill>
                  <a:schemeClr val="dk1"/>
                </a:solidFill>
                <a:latin typeface="Arial"/>
                <a:ea typeface="Arial"/>
                <a:cs typeface="Arial"/>
                <a:sym typeface="Arial"/>
              </a:rPr>
              <a:t> method of each class is called:</a:t>
            </a:r>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ID: 101 Name: Jim Smith</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ID: 102 Name: Joan Kern Dept: Marketing </a:t>
            </a:r>
            <a:endParaRPr/>
          </a:p>
        </p:txBody>
      </p:sp>
      <p:sp>
        <p:nvSpPr>
          <p:cNvPr id="797" name="Google Shape;797;p8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nvSpPr>
        <p:spPr>
          <a:xfrm>
            <a:off x="609600" y="51054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 name="Google Shape;126;p22"/>
          <p:cNvSpPr txBox="1"/>
          <p:nvPr/>
        </p:nvSpPr>
        <p:spPr>
          <a:xfrm>
            <a:off x="609600" y="1981200"/>
            <a:ext cx="7924800" cy="762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 name="Google Shape;127;p22"/>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How to Compile and Run</a:t>
            </a:r>
            <a:endParaRPr/>
          </a:p>
        </p:txBody>
      </p:sp>
      <p:sp>
        <p:nvSpPr>
          <p:cNvPr id="128" name="Google Shape;128;p22"/>
          <p:cNvSpPr txBox="1"/>
          <p:nvPr>
            <p:ph idx="1" type="body"/>
          </p:nvPr>
        </p:nvSpPr>
        <p:spPr>
          <a:xfrm>
            <a:off x="609600" y="1209675"/>
            <a:ext cx="7918450" cy="1751012"/>
          </a:xfrm>
          <a:prstGeom prst="rect">
            <a:avLst/>
          </a:prstGeom>
          <a:noFill/>
          <a:ln>
            <a:noFill/>
          </a:ln>
        </p:spPr>
        <p:txBody>
          <a:bodyPr anchorCtr="0" anchor="t" bIns="12700" lIns="12700" spcFirstLastPara="1" rIns="12700" wrap="square" tIns="12700">
            <a:noAutofit/>
          </a:bodyPr>
          <a:lstStyle/>
          <a:p>
            <a:pPr indent="7938" lvl="0" marL="7936"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Java class files must be compiled before running them. </a:t>
            </a:r>
            <a:br>
              <a:rPr b="0" i="0" lang="en-US" sz="2200" u="none">
                <a:solidFill>
                  <a:schemeClr val="dk1"/>
                </a:solidFill>
                <a:latin typeface="Arial"/>
                <a:ea typeface="Arial"/>
                <a:cs typeface="Arial"/>
                <a:sym typeface="Arial"/>
              </a:rPr>
            </a:br>
            <a:r>
              <a:rPr b="0" i="0" lang="en-US" sz="2200" u="none">
                <a:solidFill>
                  <a:schemeClr val="dk1"/>
                </a:solidFill>
                <a:latin typeface="Arial"/>
                <a:ea typeface="Arial"/>
                <a:cs typeface="Arial"/>
                <a:sym typeface="Arial"/>
              </a:rPr>
              <a:t>To compile a Java source file, use the Java compiler (</a:t>
            </a:r>
            <a:r>
              <a:rPr b="0" i="0" lang="en-US" sz="2200" u="none">
                <a:solidFill>
                  <a:schemeClr val="dk1"/>
                </a:solidFill>
                <a:latin typeface="Courier New"/>
                <a:ea typeface="Courier New"/>
                <a:cs typeface="Courier New"/>
                <a:sym typeface="Courier New"/>
              </a:rPr>
              <a:t>javac</a:t>
            </a:r>
            <a:r>
              <a:rPr b="0" i="0" lang="en-US" sz="2200" u="none">
                <a:solidFill>
                  <a:schemeClr val="dk1"/>
                </a:solidFill>
                <a:latin typeface="Arial"/>
                <a:ea typeface="Arial"/>
                <a:cs typeface="Arial"/>
                <a:sym typeface="Arial"/>
              </a:rPr>
              <a:t>).</a:t>
            </a:r>
            <a:endParaRPr/>
          </a:p>
          <a:p>
            <a:pPr indent="7938" lvl="0" marL="7936"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Arial"/>
              <a:ea typeface="Arial"/>
              <a:cs typeface="Arial"/>
              <a:sym typeface="Arial"/>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javac –cp &lt;path to other classes&gt; -d &lt;compiler output path&gt; &lt;path to source&gt;.java</a:t>
            </a:r>
            <a:endParaRPr/>
          </a:p>
          <a:p>
            <a:pPr indent="7938" lvl="0" marL="7936"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use the </a:t>
            </a:r>
            <a:r>
              <a:rPr b="0" i="0" lang="en-US" sz="2200" u="none" cap="none" strike="noStrike">
                <a:solidFill>
                  <a:schemeClr val="dk1"/>
                </a:solidFill>
                <a:latin typeface="Courier New"/>
                <a:ea typeface="Courier New"/>
                <a:cs typeface="Courier New"/>
                <a:sym typeface="Courier New"/>
              </a:rPr>
              <a:t>CLASSPATH</a:t>
            </a:r>
            <a:r>
              <a:rPr b="0" i="0" lang="en-US" sz="2200" u="none" cap="none" strike="noStrike">
                <a:solidFill>
                  <a:schemeClr val="dk1"/>
                </a:solidFill>
                <a:latin typeface="Arial"/>
                <a:ea typeface="Arial"/>
                <a:cs typeface="Arial"/>
                <a:sym typeface="Arial"/>
              </a:rPr>
              <a:t> environment variable to the directory above the location of the package hierarchy.</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After compiling the source .</a:t>
            </a:r>
            <a:r>
              <a:rPr b="0" i="0" lang="en-US" sz="2200" u="none" cap="none" strike="noStrike">
                <a:solidFill>
                  <a:schemeClr val="dk1"/>
                </a:solidFill>
                <a:latin typeface="Courier New"/>
                <a:ea typeface="Courier New"/>
                <a:cs typeface="Courier New"/>
                <a:sym typeface="Courier New"/>
              </a:rPr>
              <a:t>java</a:t>
            </a:r>
            <a:r>
              <a:rPr b="0" i="0" lang="en-US" sz="2200" u="none" cap="none" strike="noStrike">
                <a:solidFill>
                  <a:schemeClr val="dk1"/>
                </a:solidFill>
                <a:latin typeface="Arial"/>
                <a:ea typeface="Arial"/>
                <a:cs typeface="Arial"/>
                <a:sym typeface="Arial"/>
              </a:rPr>
              <a:t> file, a </a:t>
            </a:r>
            <a:r>
              <a:rPr b="0" i="0" lang="en-US" sz="2200" u="none" cap="none" strike="noStrike">
                <a:solidFill>
                  <a:schemeClr val="dk1"/>
                </a:solidFill>
                <a:latin typeface="Courier New"/>
                <a:ea typeface="Courier New"/>
                <a:cs typeface="Courier New"/>
                <a:sym typeface="Courier New"/>
              </a:rPr>
              <a:t>.class</a:t>
            </a:r>
            <a:r>
              <a:rPr b="0" i="0" lang="en-US" sz="2200" u="none" cap="none" strike="noStrike">
                <a:solidFill>
                  <a:schemeClr val="dk1"/>
                </a:solidFill>
                <a:latin typeface="Arial"/>
                <a:ea typeface="Arial"/>
                <a:cs typeface="Arial"/>
                <a:sym typeface="Arial"/>
              </a:rPr>
              <a:t> file is generated.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run the Java application, run it using the Java interpreter (</a:t>
            </a:r>
            <a:r>
              <a:rPr b="0" i="0" lang="en-US" sz="2200" u="none" cap="none" strike="noStrike">
                <a:solidFill>
                  <a:schemeClr val="dk1"/>
                </a:solidFill>
                <a:latin typeface="Courier New"/>
                <a:ea typeface="Courier New"/>
                <a:cs typeface="Courier New"/>
                <a:sym typeface="Courier New"/>
              </a:rPr>
              <a:t>java</a:t>
            </a:r>
            <a:r>
              <a:rPr b="0" i="0" lang="en-US" sz="2200" u="none" cap="none" strike="noStrike">
                <a:solidFill>
                  <a:schemeClr val="dk1"/>
                </a:solidFill>
                <a:latin typeface="Arial"/>
                <a:ea typeface="Arial"/>
                <a:cs typeface="Arial"/>
                <a:sym typeface="Arial"/>
              </a:rPr>
              <a:t>):</a:t>
            </a:r>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Arial"/>
              <a:ea typeface="Arial"/>
              <a:cs typeface="Arial"/>
              <a:sym typeface="Arial"/>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java –cp &lt;path to other classes&gt; &lt;package name&gt;.&lt;classname&gt;</a:t>
            </a:r>
            <a:endParaRPr/>
          </a:p>
          <a:p>
            <a:pPr indent="7938" lvl="0" marL="7938" marR="0" rtl="0" algn="l">
              <a:spcBef>
                <a:spcPts val="360"/>
              </a:spcBef>
              <a:spcAft>
                <a:spcPts val="0"/>
              </a:spcAft>
              <a:buNone/>
            </a:pPr>
            <a:r>
              <a:t/>
            </a:r>
            <a:endParaRPr b="0" i="0" sz="1800" u="none">
              <a:solidFill>
                <a:schemeClr val="dk1"/>
              </a:solidFill>
              <a:latin typeface="Courier New"/>
              <a:ea typeface="Courier New"/>
              <a:cs typeface="Courier New"/>
              <a:sym typeface="Courier New"/>
            </a:endParaRPr>
          </a:p>
        </p:txBody>
      </p:sp>
      <p:sp>
        <p:nvSpPr>
          <p:cNvPr id="129" name="Google Shape;129;p2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85"/>
          <p:cNvSpPr txBox="1"/>
          <p:nvPr/>
        </p:nvSpPr>
        <p:spPr>
          <a:xfrm>
            <a:off x="304800" y="4495800"/>
            <a:ext cx="80772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4" name="Google Shape;804;p85"/>
          <p:cNvSpPr txBox="1"/>
          <p:nvPr/>
        </p:nvSpPr>
        <p:spPr>
          <a:xfrm>
            <a:off x="457200" y="1905000"/>
            <a:ext cx="8077200" cy="1752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5" name="Google Shape;805;p8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Virtual Method Invocation</a:t>
            </a:r>
            <a:endParaRPr/>
          </a:p>
        </p:txBody>
      </p:sp>
      <p:sp>
        <p:nvSpPr>
          <p:cNvPr id="806" name="Google Shape;806;p85"/>
          <p:cNvSpPr txBox="1"/>
          <p:nvPr>
            <p:ph idx="1" type="body"/>
          </p:nvPr>
        </p:nvSpPr>
        <p:spPr>
          <a:xfrm>
            <a:off x="609600" y="1447800"/>
            <a:ext cx="7918500" cy="49434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What happens if you have the following?</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Employee e = new Manager(102, "Joan Kern",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"012-23-4567", 110_450.54, "Marketing");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8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9     System.out.println(e.getDetails());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During execution, the object’s runtime type is determined to be a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object:</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ID: 102 Name: Joan Kern Dept: Marketing</a:t>
            </a:r>
            <a:endParaRPr b="0" i="0" sz="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At run time, the method that is executed is referenced from a </a:t>
            </a:r>
            <a:r>
              <a:rPr b="0" i="0" lang="en-US" sz="2200" u="none" cap="none" strike="noStrike">
                <a:solidFill>
                  <a:schemeClr val="dk1"/>
                </a:solidFill>
                <a:latin typeface="Courier New"/>
                <a:ea typeface="Courier New"/>
                <a:cs typeface="Courier New"/>
                <a:sym typeface="Courier New"/>
              </a:rPr>
              <a:t>Manager</a:t>
            </a:r>
            <a:r>
              <a:rPr b="0" i="0" lang="en-US" sz="2200" u="none" cap="none" strike="noStrike">
                <a:solidFill>
                  <a:schemeClr val="dk1"/>
                </a:solidFill>
                <a:latin typeface="Arial"/>
                <a:ea typeface="Arial"/>
                <a:cs typeface="Arial"/>
                <a:sym typeface="Arial"/>
              </a:rPr>
              <a:t>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This is an aspect of polymorphism called </a:t>
            </a:r>
            <a:r>
              <a:rPr b="0" i="1" lang="en-US" sz="2200" u="none" cap="none" strike="noStrike">
                <a:solidFill>
                  <a:schemeClr val="dk1"/>
                </a:solidFill>
                <a:latin typeface="Arial"/>
                <a:ea typeface="Arial"/>
                <a:cs typeface="Arial"/>
                <a:sym typeface="Arial"/>
              </a:rPr>
              <a:t>virtual method invocation</a:t>
            </a:r>
            <a:r>
              <a:rPr b="0" i="0" lang="en-US" sz="2200" u="none" cap="none" strike="noStrike">
                <a:solidFill>
                  <a:schemeClr val="dk1"/>
                </a:solidFill>
                <a:latin typeface="Arial"/>
                <a:ea typeface="Arial"/>
                <a:cs typeface="Arial"/>
                <a:sym typeface="Arial"/>
              </a:rPr>
              <a:t>.</a:t>
            </a:r>
            <a:endParaRPr/>
          </a:p>
        </p:txBody>
      </p:sp>
      <p:sp>
        <p:nvSpPr>
          <p:cNvPr id="807" name="Google Shape;807;p8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86"/>
          <p:cNvSpPr txBox="1"/>
          <p:nvPr/>
        </p:nvSpPr>
        <p:spPr>
          <a:xfrm>
            <a:off x="533400" y="3419475"/>
            <a:ext cx="8001000" cy="26241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4" name="Google Shape;814;p86"/>
          <p:cNvSpPr txBox="1"/>
          <p:nvPr/>
        </p:nvSpPr>
        <p:spPr>
          <a:xfrm>
            <a:off x="533400" y="2157412"/>
            <a:ext cx="8001000" cy="1143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5" name="Google Shape;815;p8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Accessibility of Overriding Methods</a:t>
            </a:r>
            <a:endParaRPr/>
          </a:p>
        </p:txBody>
      </p:sp>
      <p:sp>
        <p:nvSpPr>
          <p:cNvPr id="816" name="Google Shape;816;p86"/>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overriding method cannot be less accessible than the method in the parent class.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Employee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other fields and methods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String getDetails() {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60"/>
              </a:spcBef>
              <a:spcAft>
                <a:spcPts val="0"/>
              </a:spcAft>
              <a:buClr>
                <a:srgbClr val="000000"/>
              </a:buClr>
              <a:buSzPts val="300"/>
              <a:buFont typeface="Arial"/>
              <a:buNone/>
            </a:pPr>
            <a:r>
              <a:t/>
            </a:r>
            <a:endParaRPr b="0" i="0" sz="300" u="none">
              <a:solidFill>
                <a:schemeClr val="dk1"/>
              </a:solidFill>
              <a:latin typeface="Courier New"/>
              <a:ea typeface="Courier New"/>
              <a:cs typeface="Courier New"/>
              <a:sym typeface="Courier New"/>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3 public class BadManager extends Employee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4     private String deptName;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 lines omitted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20     @Override</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21     private String getDetails() { // Compile error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22       return super.getDetails ()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23         " Dept: " + deptName;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a:t>
            </a:r>
            <a:endParaRPr/>
          </a:p>
          <a:p>
            <a:pPr indent="7938" lvl="0" marL="7937" marR="0" rtl="0" algn="l">
              <a:spcBef>
                <a:spcPts val="320"/>
              </a:spcBef>
              <a:spcAft>
                <a:spcPts val="0"/>
              </a:spcAft>
              <a:buNone/>
            </a:pPr>
            <a:r>
              <a:t/>
            </a:r>
            <a:endParaRPr b="0" i="0" sz="1600" u="none">
              <a:solidFill>
                <a:schemeClr val="dk1"/>
              </a:solidFill>
              <a:latin typeface="Courier New"/>
              <a:ea typeface="Courier New"/>
              <a:cs typeface="Courier New"/>
              <a:sym typeface="Courier New"/>
            </a:endParaRPr>
          </a:p>
        </p:txBody>
      </p:sp>
      <p:sp>
        <p:nvSpPr>
          <p:cNvPr id="817" name="Google Shape;817;p8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87"/>
          <p:cNvSpPr txBox="1"/>
          <p:nvPr/>
        </p:nvSpPr>
        <p:spPr>
          <a:xfrm>
            <a:off x="381000" y="2438400"/>
            <a:ext cx="8153400" cy="3810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4" name="Google Shape;824;p8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Applying Polymorphism</a:t>
            </a:r>
            <a:endParaRPr/>
          </a:p>
        </p:txBody>
      </p:sp>
      <p:sp>
        <p:nvSpPr>
          <p:cNvPr id="825" name="Google Shape;825;p87"/>
          <p:cNvSpPr txBox="1"/>
          <p:nvPr>
            <p:ph idx="1" type="body"/>
          </p:nvPr>
        </p:nvSpPr>
        <p:spPr>
          <a:xfrm>
            <a:off x="609600" y="1447800"/>
            <a:ext cx="7918500" cy="4832400"/>
          </a:xfrm>
          <a:prstGeom prst="rect">
            <a:avLst/>
          </a:prstGeom>
          <a:noFill/>
          <a:ln>
            <a:noFill/>
          </a:ln>
        </p:spPr>
        <p:txBody>
          <a:bodyPr anchorCtr="0" anchor="t" bIns="12700" lIns="12700" spcFirstLastPara="1" rIns="12700" wrap="square" tIns="12700">
            <a:noAutofit/>
          </a:bodyPr>
          <a:lstStyle/>
          <a:p>
            <a:pPr indent="7937" lvl="0" marL="7937" marR="0" rtl="0" algn="l">
              <a:lnSpc>
                <a:spcPct val="95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Suppose that you are asked to create a new class that calculates a bonus for employees based on their salary and their role (employee, manager, or engineer):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3 public class BadBonus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4   public double getBonusPercent(Employee 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return 0.01;</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8   public double getBonusPercent(Manager 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9     return 0.03;</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public double getBonusPercent(Engineer 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return 0.01;</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Lines omitted</a:t>
            </a:r>
            <a:endParaRPr/>
          </a:p>
        </p:txBody>
      </p:sp>
      <p:sp>
        <p:nvSpPr>
          <p:cNvPr id="826" name="Google Shape;826;p87"/>
          <p:cNvSpPr txBox="1"/>
          <p:nvPr/>
        </p:nvSpPr>
        <p:spPr>
          <a:xfrm rot="-1439688">
            <a:off x="6119822" y="3551302"/>
            <a:ext cx="1890798" cy="6475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800"/>
              <a:buFont typeface="Shadows Into Light"/>
              <a:buNone/>
            </a:pPr>
            <a:r>
              <a:rPr b="0" i="0" lang="en-US" sz="1800" u="none">
                <a:solidFill>
                  <a:srgbClr val="0000FF"/>
                </a:solidFill>
                <a:latin typeface="Shadows Into Light"/>
                <a:ea typeface="Shadows Into Light"/>
                <a:cs typeface="Shadows Into Light"/>
                <a:sym typeface="Shadows Into Light"/>
              </a:rPr>
              <a:t>not very</a:t>
            </a:r>
            <a:br>
              <a:rPr b="0" i="0" lang="en-US" sz="1800" u="none">
                <a:solidFill>
                  <a:srgbClr val="0000FF"/>
                </a:solidFill>
                <a:latin typeface="Shadows Into Light"/>
                <a:ea typeface="Shadows Into Light"/>
                <a:cs typeface="Shadows Into Light"/>
                <a:sym typeface="Shadows Into Light"/>
              </a:rPr>
            </a:br>
            <a:r>
              <a:rPr b="0" i="0" lang="en-US" sz="1800" u="none">
                <a:solidFill>
                  <a:srgbClr val="0000FF"/>
                </a:solidFill>
                <a:latin typeface="Shadows Into Light"/>
                <a:ea typeface="Shadows Into Light"/>
                <a:cs typeface="Shadows Into Light"/>
                <a:sym typeface="Shadows Into Light"/>
              </a:rPr>
              <a:t>object-oriented!</a:t>
            </a:r>
            <a:endParaRPr/>
          </a:p>
        </p:txBody>
      </p:sp>
      <p:sp>
        <p:nvSpPr>
          <p:cNvPr id="827" name="Google Shape;827;p8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8"/>
          <p:cNvSpPr txBox="1"/>
          <p:nvPr/>
        </p:nvSpPr>
        <p:spPr>
          <a:xfrm>
            <a:off x="457200" y="3657600"/>
            <a:ext cx="8077200" cy="13209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4" name="Google Shape;834;p88"/>
          <p:cNvSpPr txBox="1"/>
          <p:nvPr/>
        </p:nvSpPr>
        <p:spPr>
          <a:xfrm>
            <a:off x="457200" y="2197100"/>
            <a:ext cx="8077200" cy="1308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5" name="Google Shape;835;p8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Applying Polymorphism</a:t>
            </a:r>
            <a:endParaRPr/>
          </a:p>
        </p:txBody>
      </p:sp>
      <p:sp>
        <p:nvSpPr>
          <p:cNvPr id="836" name="Google Shape;836;p88"/>
          <p:cNvSpPr txBox="1"/>
          <p:nvPr>
            <p:ph idx="1" type="body"/>
          </p:nvPr>
        </p:nvSpPr>
        <p:spPr>
          <a:xfrm>
            <a:off x="609600" y="1447800"/>
            <a:ext cx="7918500" cy="4279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good </a:t>
            </a:r>
            <a:r>
              <a:rPr lang="en-US"/>
              <a:t>Lab </a:t>
            </a:r>
            <a:r>
              <a:rPr b="0" i="0" lang="en-US" sz="2200" u="none">
                <a:solidFill>
                  <a:schemeClr val="dk1"/>
                </a:solidFill>
                <a:latin typeface="Arial"/>
                <a:ea typeface="Arial"/>
                <a:cs typeface="Arial"/>
                <a:sym typeface="Arial"/>
              </a:rPr>
              <a:t>is to pass parameters and write methods that use the most generic possible form of your object.</a:t>
            </a:r>
            <a:endParaRPr/>
          </a:p>
          <a:p>
            <a:pPr indent="7937" lvl="0" marL="7937" marR="0" rtl="0" algn="l">
              <a:lnSpc>
                <a:spcPct val="100000"/>
              </a:lnSpc>
              <a:spcBef>
                <a:spcPts val="120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class GoodBonus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static double getBonusPercent(Employee 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Code here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In the Employee class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double calcBonus(){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return this.getSalary() * GoodBonus.getBonusPercent(this);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    </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One method will calculate the bonus for every type.</a:t>
            </a:r>
            <a:endParaRPr/>
          </a:p>
        </p:txBody>
      </p:sp>
      <p:sp>
        <p:nvSpPr>
          <p:cNvPr id="837" name="Google Shape;837;p8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89"/>
          <p:cNvSpPr txBox="1"/>
          <p:nvPr/>
        </p:nvSpPr>
        <p:spPr>
          <a:xfrm>
            <a:off x="609600" y="2162175"/>
            <a:ext cx="7924800" cy="33243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44" name="Google Shape;844;p8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the </a:t>
            </a:r>
            <a:r>
              <a:rPr b="1" i="0" lang="en-US" sz="2600" u="none" cap="none" strike="noStrike">
                <a:solidFill>
                  <a:schemeClr val="dk1"/>
                </a:solidFill>
                <a:latin typeface="Courier New"/>
                <a:ea typeface="Courier New"/>
                <a:cs typeface="Courier New"/>
                <a:sym typeface="Courier New"/>
              </a:rPr>
              <a:t>instanceof</a:t>
            </a:r>
            <a:r>
              <a:rPr b="1" i="0" lang="en-US" sz="2600" u="none" cap="none" strike="noStrike">
                <a:solidFill>
                  <a:schemeClr val="dk1"/>
                </a:solidFill>
                <a:latin typeface="Arial"/>
                <a:ea typeface="Arial"/>
                <a:cs typeface="Arial"/>
                <a:sym typeface="Arial"/>
              </a:rPr>
              <a:t> Keyword</a:t>
            </a:r>
            <a:endParaRPr/>
          </a:p>
        </p:txBody>
      </p:sp>
      <p:sp>
        <p:nvSpPr>
          <p:cNvPr id="845" name="Google Shape;845;p89"/>
          <p:cNvSpPr txBox="1"/>
          <p:nvPr>
            <p:ph idx="1" type="body"/>
          </p:nvPr>
        </p:nvSpPr>
        <p:spPr>
          <a:xfrm>
            <a:off x="609600" y="1447800"/>
            <a:ext cx="7918500" cy="4651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Java language provides the </a:t>
            </a:r>
            <a:r>
              <a:rPr b="0" i="0" lang="en-US" sz="2200" u="none">
                <a:solidFill>
                  <a:schemeClr val="dk1"/>
                </a:solidFill>
                <a:latin typeface="Courier New"/>
                <a:ea typeface="Courier New"/>
                <a:cs typeface="Courier New"/>
                <a:sym typeface="Courier New"/>
              </a:rPr>
              <a:t>instanceof</a:t>
            </a:r>
            <a:r>
              <a:rPr b="0" i="0" lang="en-US" sz="2200" u="none">
                <a:solidFill>
                  <a:schemeClr val="dk1"/>
                </a:solidFill>
                <a:latin typeface="Arial"/>
                <a:ea typeface="Arial"/>
                <a:cs typeface="Arial"/>
                <a:sym typeface="Arial"/>
              </a:rPr>
              <a:t> keyword to determine an object’s class type at run time.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3 public class GoodBonus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4   public static double getBonusPercent(Employee e){</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5     if (e instanceof Manager){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6       return 0.03;</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7     }else if (e instanceof Director){</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8       return 0.05;</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 9     }else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10       return 0.01;</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11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12   }</a:t>
            </a:r>
            <a:endParaRPr/>
          </a:p>
          <a:p>
            <a:pPr indent="-460375" lvl="1" marL="574675" marR="0" rtl="0" algn="l">
              <a:lnSpc>
                <a:spcPct val="100000"/>
              </a:lnSpc>
              <a:spcBef>
                <a:spcPts val="320"/>
              </a:spcBef>
              <a:spcAft>
                <a:spcPts val="0"/>
              </a:spcAft>
              <a:buClr>
                <a:srgbClr val="FF0000"/>
              </a:buClr>
              <a:buSzPts val="1600"/>
              <a:buFont typeface="Arial"/>
              <a:buNone/>
            </a:pPr>
            <a:r>
              <a:rPr b="0" i="0" lang="en-US" sz="1600" u="none" cap="none" strike="noStrike">
                <a:solidFill>
                  <a:schemeClr val="dk1"/>
                </a:solidFill>
                <a:latin typeface="Courier New"/>
                <a:ea typeface="Courier New"/>
                <a:cs typeface="Courier New"/>
                <a:sym typeface="Courier New"/>
              </a:rPr>
              <a:t>13 }</a:t>
            </a:r>
            <a:endParaRPr/>
          </a:p>
          <a:p>
            <a:pPr indent="-460375" lvl="1" marL="574675" marR="0" rtl="0" algn="l">
              <a:lnSpc>
                <a:spcPct val="100000"/>
              </a:lnSpc>
              <a:spcBef>
                <a:spcPts val="320"/>
              </a:spcBef>
              <a:spcAft>
                <a:spcPts val="0"/>
              </a:spcAft>
              <a:buClr>
                <a:srgbClr val="FF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7938" lvl="0" marL="7937" marR="0" rtl="0" algn="l">
              <a:spcBef>
                <a:spcPts val="320"/>
              </a:spcBef>
              <a:spcAft>
                <a:spcPts val="0"/>
              </a:spcAft>
              <a:buNone/>
            </a:pPr>
            <a:r>
              <a:t/>
            </a:r>
            <a:endParaRPr b="0" i="0" sz="1600" u="none" cap="none" strike="noStrike">
              <a:solidFill>
                <a:schemeClr val="dk1"/>
              </a:solidFill>
              <a:latin typeface="Courier New"/>
              <a:ea typeface="Courier New"/>
              <a:cs typeface="Courier New"/>
              <a:sym typeface="Courier New"/>
            </a:endParaRPr>
          </a:p>
        </p:txBody>
      </p:sp>
      <p:sp>
        <p:nvSpPr>
          <p:cNvPr id="846" name="Google Shape;846;p8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Overriding Object methods</a:t>
            </a:r>
            <a:endParaRPr/>
          </a:p>
        </p:txBody>
      </p:sp>
      <p:sp>
        <p:nvSpPr>
          <p:cNvPr id="853" name="Google Shape;853;p90"/>
          <p:cNvSpPr txBox="1"/>
          <p:nvPr>
            <p:ph idx="1" type="body"/>
          </p:nvPr>
        </p:nvSpPr>
        <p:spPr>
          <a:xfrm>
            <a:off x="615950" y="1447800"/>
            <a:ext cx="7918500" cy="46608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root class of every Java class is </a:t>
            </a:r>
            <a:r>
              <a:rPr b="0" i="0" lang="en-US" sz="2200" u="none">
                <a:solidFill>
                  <a:schemeClr val="dk1"/>
                </a:solidFill>
                <a:latin typeface="Courier New"/>
                <a:ea typeface="Courier New"/>
                <a:cs typeface="Courier New"/>
                <a:sym typeface="Courier New"/>
              </a:rPr>
              <a:t>java.lang.Object</a:t>
            </a:r>
            <a:r>
              <a:rPr b="0" i="0" lang="en-US" sz="2200" u="none">
                <a:solidFill>
                  <a:schemeClr val="dk1"/>
                </a:solidFill>
                <a:latin typeface="Arial"/>
                <a:ea typeface="Arial"/>
                <a:cs typeface="Arial"/>
                <a:sym typeface="Arial"/>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All classes will subclass </a:t>
            </a:r>
            <a:r>
              <a:rPr b="0" i="0" lang="en-US" sz="2200" u="none" cap="none" strike="noStrike">
                <a:solidFill>
                  <a:schemeClr val="dk1"/>
                </a:solidFill>
                <a:latin typeface="Courier New"/>
                <a:ea typeface="Courier New"/>
                <a:cs typeface="Courier New"/>
                <a:sym typeface="Courier New"/>
              </a:rPr>
              <a:t>Object</a:t>
            </a:r>
            <a:r>
              <a:rPr b="0" i="0" lang="en-US" sz="2200" u="none" cap="none" strike="noStrike">
                <a:solidFill>
                  <a:schemeClr val="dk1"/>
                </a:solidFill>
                <a:latin typeface="Arial"/>
                <a:ea typeface="Arial"/>
                <a:cs typeface="Arial"/>
                <a:sym typeface="Arial"/>
              </a:rPr>
              <a:t> by default.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do not have to declare that your class extends </a:t>
            </a:r>
            <a:r>
              <a:rPr b="0" i="0" lang="en-US" sz="2200" u="none" cap="none" strike="noStrike">
                <a:solidFill>
                  <a:schemeClr val="dk1"/>
                </a:solidFill>
                <a:latin typeface="Courier New"/>
                <a:ea typeface="Courier New"/>
                <a:cs typeface="Courier New"/>
                <a:sym typeface="Courier New"/>
              </a:rPr>
              <a:t>Object</a:t>
            </a:r>
            <a:r>
              <a:rPr b="0" i="0" lang="en-US" sz="2200" u="none" cap="none" strike="noStrike">
                <a:solidFill>
                  <a:schemeClr val="dk1"/>
                </a:solidFill>
                <a:latin typeface="Arial"/>
                <a:ea typeface="Arial"/>
                <a:cs typeface="Arial"/>
                <a:sym typeface="Arial"/>
              </a:rPr>
              <a:t>. The compiler does that for you.</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   is equivalent to </a:t>
            </a:r>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root class contains several nonfinal methods, but there are three that are important to consider overriding:</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toString</a:t>
            </a:r>
            <a:r>
              <a:rPr b="0"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Courier New"/>
                <a:ea typeface="Courier New"/>
                <a:cs typeface="Courier New"/>
                <a:sym typeface="Courier New"/>
              </a:rPr>
              <a:t>equals</a:t>
            </a:r>
            <a:r>
              <a:rPr b="0" i="0" lang="en-US" sz="2000" u="none" cap="none" strike="noStrike">
                <a:solidFill>
                  <a:schemeClr val="dk1"/>
                </a:solidFill>
                <a:latin typeface="Arial"/>
                <a:ea typeface="Arial"/>
                <a:cs typeface="Arial"/>
                <a:sym typeface="Arial"/>
              </a:rPr>
              <a:t>, and </a:t>
            </a:r>
            <a:r>
              <a:rPr b="0" i="0" lang="en-US" sz="2000" u="none" cap="none" strike="noStrike">
                <a:solidFill>
                  <a:schemeClr val="dk1"/>
                </a:solidFill>
                <a:latin typeface="Courier New"/>
                <a:ea typeface="Courier New"/>
                <a:cs typeface="Courier New"/>
                <a:sym typeface="Courier New"/>
              </a:rPr>
              <a:t>hashCode</a:t>
            </a:r>
            <a:endParaRPr/>
          </a:p>
        </p:txBody>
      </p:sp>
      <p:sp>
        <p:nvSpPr>
          <p:cNvPr id="854" name="Google Shape;854;p90"/>
          <p:cNvSpPr txBox="1"/>
          <p:nvPr/>
        </p:nvSpPr>
        <p:spPr>
          <a:xfrm>
            <a:off x="685800" y="3124200"/>
            <a:ext cx="7162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public class Employee { //... }</a:t>
            </a:r>
            <a:endParaRPr/>
          </a:p>
        </p:txBody>
      </p:sp>
      <p:sp>
        <p:nvSpPr>
          <p:cNvPr id="855" name="Google Shape;855;p90"/>
          <p:cNvSpPr txBox="1"/>
          <p:nvPr/>
        </p:nvSpPr>
        <p:spPr>
          <a:xfrm>
            <a:off x="685800" y="4419600"/>
            <a:ext cx="7162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public class Employee extends Object { //... }</a:t>
            </a:r>
            <a:endParaRPr/>
          </a:p>
        </p:txBody>
      </p:sp>
      <p:sp>
        <p:nvSpPr>
          <p:cNvPr id="856" name="Google Shape;856;p9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91"/>
          <p:cNvSpPr txBox="1"/>
          <p:nvPr/>
        </p:nvSpPr>
        <p:spPr>
          <a:xfrm>
            <a:off x="609600" y="2209800"/>
            <a:ext cx="7924800" cy="9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3" name="Google Shape;863;p91"/>
          <p:cNvSpPr txBox="1"/>
          <p:nvPr/>
        </p:nvSpPr>
        <p:spPr>
          <a:xfrm>
            <a:off x="609600" y="3725862"/>
            <a:ext cx="7924800" cy="1273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4" name="Google Shape;864;p9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Object</a:t>
            </a:r>
            <a:r>
              <a:rPr b="1" i="0" lang="en-US" sz="2600" u="none" cap="none" strike="noStrike">
                <a:solidFill>
                  <a:schemeClr val="dk1"/>
                </a:solidFill>
                <a:latin typeface="Arial"/>
                <a:ea typeface="Arial"/>
                <a:cs typeface="Arial"/>
                <a:sym typeface="Arial"/>
              </a:rPr>
              <a:t> </a:t>
            </a:r>
            <a:r>
              <a:rPr b="1" i="0" lang="en-US" sz="2600" u="none" cap="none" strike="noStrike">
                <a:solidFill>
                  <a:schemeClr val="dk1"/>
                </a:solidFill>
                <a:latin typeface="Courier New"/>
                <a:ea typeface="Courier New"/>
                <a:cs typeface="Courier New"/>
                <a:sym typeface="Courier New"/>
              </a:rPr>
              <a:t>toString</a:t>
            </a:r>
            <a:r>
              <a:rPr b="1" i="0" lang="en-US" sz="2600" u="none" cap="none" strike="noStrike">
                <a:solidFill>
                  <a:schemeClr val="dk1"/>
                </a:solidFill>
                <a:latin typeface="Arial"/>
                <a:ea typeface="Arial"/>
                <a:cs typeface="Arial"/>
                <a:sym typeface="Arial"/>
              </a:rPr>
              <a:t> Method</a:t>
            </a:r>
            <a:endParaRPr/>
          </a:p>
        </p:txBody>
      </p:sp>
      <p:sp>
        <p:nvSpPr>
          <p:cNvPr id="865" name="Google Shape;865;p91"/>
          <p:cNvSpPr txBox="1"/>
          <p:nvPr>
            <p:ph idx="1" type="body"/>
          </p:nvPr>
        </p:nvSpPr>
        <p:spPr>
          <a:xfrm>
            <a:off x="609600" y="1447800"/>
            <a:ext cx="7918500" cy="4402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toString</a:t>
            </a:r>
            <a:r>
              <a:rPr b="0" i="0" lang="en-US" sz="2200" u="none">
                <a:solidFill>
                  <a:schemeClr val="dk1"/>
                </a:solidFill>
                <a:latin typeface="Arial"/>
                <a:ea typeface="Arial"/>
                <a:cs typeface="Arial"/>
                <a:sym typeface="Arial"/>
              </a:rPr>
              <a:t> method returns a String representation of the object.</a:t>
            </a:r>
            <a:endParaRPr b="0" i="0" sz="2200" u="none">
              <a:solidFill>
                <a:schemeClr val="dk1"/>
              </a:solidFill>
              <a:latin typeface="Arial"/>
              <a:ea typeface="Arial"/>
              <a:cs typeface="Arial"/>
              <a:sym typeface="Arial"/>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Employee e = new Employee (101, "Jim Kern",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System.out.println (e);</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You can use </a:t>
            </a:r>
            <a:r>
              <a:rPr b="0" i="0" lang="en-US" sz="2200" u="none" cap="none" strike="noStrike">
                <a:solidFill>
                  <a:schemeClr val="dk1"/>
                </a:solidFill>
                <a:latin typeface="Courier New"/>
                <a:ea typeface="Courier New"/>
                <a:cs typeface="Courier New"/>
                <a:sym typeface="Courier New"/>
              </a:rPr>
              <a:t>toString</a:t>
            </a:r>
            <a:r>
              <a:rPr b="0" i="0" lang="en-US" sz="2200" u="none" cap="none" strike="noStrike">
                <a:solidFill>
                  <a:schemeClr val="dk1"/>
                </a:solidFill>
                <a:latin typeface="Arial"/>
                <a:ea typeface="Arial"/>
                <a:cs typeface="Arial"/>
                <a:sym typeface="Arial"/>
              </a:rPr>
              <a:t> to provide instance information:</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String toString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return "Employee id:  " + empId + "\n"+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"Employee name:" + 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This is a better approach to getting details about your class than creating your own </a:t>
            </a:r>
            <a:r>
              <a:rPr b="0" i="0" lang="en-US" sz="2200" u="none" cap="none" strike="noStrike">
                <a:solidFill>
                  <a:schemeClr val="dk1"/>
                </a:solidFill>
                <a:latin typeface="Courier New"/>
                <a:ea typeface="Courier New"/>
                <a:cs typeface="Courier New"/>
                <a:sym typeface="Courier New"/>
              </a:rPr>
              <a:t>getDetails</a:t>
            </a:r>
            <a:r>
              <a:rPr b="0" i="0" lang="en-US" sz="2200" u="none" cap="none" strike="noStrike">
                <a:solidFill>
                  <a:schemeClr val="dk1"/>
                </a:solidFill>
                <a:latin typeface="Arial"/>
                <a:ea typeface="Arial"/>
                <a:cs typeface="Arial"/>
                <a:sym typeface="Arial"/>
              </a:rPr>
              <a:t> method.</a:t>
            </a:r>
            <a:endParaRPr/>
          </a:p>
        </p:txBody>
      </p:sp>
      <p:sp>
        <p:nvSpPr>
          <p:cNvPr id="866" name="Google Shape;866;p9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92"/>
          <p:cNvSpPr txBox="1"/>
          <p:nvPr/>
        </p:nvSpPr>
        <p:spPr>
          <a:xfrm>
            <a:off x="609600" y="5518150"/>
            <a:ext cx="7924800" cy="381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3" name="Google Shape;873;p92"/>
          <p:cNvSpPr txBox="1"/>
          <p:nvPr/>
        </p:nvSpPr>
        <p:spPr>
          <a:xfrm>
            <a:off x="609600" y="2971800"/>
            <a:ext cx="7924800" cy="1676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4" name="Google Shape;874;p9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Object equals </a:t>
            </a:r>
            <a:r>
              <a:rPr b="1" i="0" lang="en-US" sz="2600" u="none" cap="none" strike="noStrike">
                <a:solidFill>
                  <a:schemeClr val="dk1"/>
                </a:solidFill>
                <a:latin typeface="Arial"/>
                <a:ea typeface="Arial"/>
                <a:cs typeface="Arial"/>
                <a:sym typeface="Arial"/>
              </a:rPr>
              <a:t>Method</a:t>
            </a:r>
            <a:endParaRPr/>
          </a:p>
        </p:txBody>
      </p:sp>
      <p:sp>
        <p:nvSpPr>
          <p:cNvPr id="875" name="Google Shape;875;p92"/>
          <p:cNvSpPr txBox="1"/>
          <p:nvPr>
            <p:ph idx="1" type="body"/>
          </p:nvPr>
        </p:nvSpPr>
        <p:spPr>
          <a:xfrm>
            <a:off x="609600" y="1371600"/>
            <a:ext cx="8077200" cy="4864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Object</a:t>
            </a:r>
            <a:r>
              <a:rPr b="0" i="0" lang="en-US" sz="2200" u="none">
                <a:solidFill>
                  <a:schemeClr val="dk1"/>
                </a:solidFill>
                <a:latin typeface="Arial"/>
                <a:ea typeface="Arial"/>
                <a:cs typeface="Arial"/>
                <a:sym typeface="Arial"/>
              </a:rPr>
              <a:t> </a:t>
            </a:r>
            <a:r>
              <a:rPr b="0" i="0" lang="en-US" sz="2200" u="none">
                <a:solidFill>
                  <a:schemeClr val="dk1"/>
                </a:solidFill>
                <a:latin typeface="Courier New"/>
                <a:ea typeface="Courier New"/>
                <a:cs typeface="Courier New"/>
                <a:sym typeface="Courier New"/>
              </a:rPr>
              <a:t>equals</a:t>
            </a:r>
            <a:r>
              <a:rPr b="0" i="0" lang="en-US" sz="2200" u="none">
                <a:solidFill>
                  <a:schemeClr val="dk1"/>
                </a:solidFill>
                <a:latin typeface="Arial"/>
                <a:ea typeface="Arial"/>
                <a:cs typeface="Arial"/>
                <a:sym typeface="Arial"/>
              </a:rPr>
              <a:t> method compares only object references.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If there are two objects x and y in any class, x is equal to y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if and only if x and y refer to the same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Employee x = new Employee (1,"Sue","111-11-1111",10.0);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Employee y = x;</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x.equals (y); // true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Employee z = new Employee (1,"Sue","111-11-1111",10.0);</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x.equals (z); // false!</a:t>
            </a:r>
            <a:endParaRPr/>
          </a:p>
          <a:p>
            <a:pPr indent="7937" lvl="0" marL="7937" marR="0" rtl="0" algn="l">
              <a:lnSpc>
                <a:spcPct val="100000"/>
              </a:lnSpc>
              <a:spcBef>
                <a:spcPts val="100"/>
              </a:spcBef>
              <a:spcAft>
                <a:spcPts val="0"/>
              </a:spcAft>
              <a:buClr>
                <a:srgbClr val="000000"/>
              </a:buClr>
              <a:buSzPts val="500"/>
              <a:buFont typeface="Arial"/>
              <a:buNone/>
            </a:pPr>
            <a:r>
              <a:t/>
            </a:r>
            <a:endParaRPr b="0" i="0" sz="5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Because what we really want is to test the contents of the Employee object, we need to override the </a:t>
            </a:r>
            <a:r>
              <a:rPr b="0" i="0" lang="en-US" sz="2200" u="none" cap="none" strike="noStrike">
                <a:solidFill>
                  <a:schemeClr val="dk1"/>
                </a:solidFill>
                <a:latin typeface="Courier New"/>
                <a:ea typeface="Courier New"/>
                <a:cs typeface="Courier New"/>
                <a:sym typeface="Courier New"/>
              </a:rPr>
              <a:t>equals</a:t>
            </a:r>
            <a:r>
              <a:rPr b="0" i="0" lang="en-US" sz="2200" u="none" cap="none" strike="noStrike">
                <a:solidFill>
                  <a:schemeClr val="dk1"/>
                </a:solidFill>
                <a:latin typeface="Arial"/>
                <a:ea typeface="Arial"/>
                <a:cs typeface="Arial"/>
                <a:sym typeface="Arial"/>
              </a:rPr>
              <a:t> method:</a:t>
            </a:r>
            <a:endParaRPr/>
          </a:p>
          <a:p>
            <a:pPr indent="-428625" lvl="1" marL="574675" marR="0" rtl="0" algn="l">
              <a:lnSpc>
                <a:spcPct val="100000"/>
              </a:lnSpc>
              <a:spcBef>
                <a:spcPts val="100"/>
              </a:spcBef>
              <a:spcAft>
                <a:spcPts val="0"/>
              </a:spcAft>
              <a:buClr>
                <a:srgbClr val="FF0000"/>
              </a:buClr>
              <a:buSzPts val="500"/>
              <a:buFont typeface="Arial"/>
              <a:buNone/>
            </a:pPr>
            <a:r>
              <a:t/>
            </a:r>
            <a:endParaRPr b="0" i="0" sz="500" u="none" cap="none" strike="noStrike">
              <a:solidFill>
                <a:schemeClr val="dk1"/>
              </a:solidFill>
              <a:latin typeface="Arial"/>
              <a:ea typeface="Arial"/>
              <a:cs typeface="Arial"/>
              <a:sym typeface="Arial"/>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boolean equals (Object o) { ... }</a:t>
            </a:r>
            <a:endParaRPr/>
          </a:p>
          <a:p>
            <a:pPr indent="7938" lvl="0" marL="7937" marR="0" rtl="0" algn="l">
              <a:spcBef>
                <a:spcPts val="360"/>
              </a:spcBef>
              <a:spcAft>
                <a:spcPts val="0"/>
              </a:spcAft>
              <a:buNone/>
            </a:pPr>
            <a:r>
              <a:t/>
            </a:r>
            <a:endParaRPr b="0" i="0" sz="1800" u="none">
              <a:solidFill>
                <a:schemeClr val="dk1"/>
              </a:solidFill>
              <a:latin typeface="Courier New"/>
              <a:ea typeface="Courier New"/>
              <a:cs typeface="Courier New"/>
              <a:sym typeface="Courier New"/>
            </a:endParaRPr>
          </a:p>
        </p:txBody>
      </p:sp>
      <p:sp>
        <p:nvSpPr>
          <p:cNvPr id="876" name="Google Shape;876;p9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93"/>
          <p:cNvSpPr txBox="1"/>
          <p:nvPr/>
        </p:nvSpPr>
        <p:spPr>
          <a:xfrm>
            <a:off x="609600" y="2160587"/>
            <a:ext cx="7924800" cy="3886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3" name="Google Shape;883;p9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Overriding </a:t>
            </a:r>
            <a:r>
              <a:rPr b="1" i="0" lang="en-US" sz="2600" u="none" cap="none" strike="noStrike">
                <a:solidFill>
                  <a:schemeClr val="dk1"/>
                </a:solidFill>
                <a:latin typeface="Courier New"/>
                <a:ea typeface="Courier New"/>
                <a:cs typeface="Courier New"/>
                <a:sym typeface="Courier New"/>
              </a:rPr>
              <a:t>equals</a:t>
            </a:r>
            <a:r>
              <a:rPr b="1" i="0" lang="en-US" sz="2600" u="none" cap="none" strike="noStrike">
                <a:solidFill>
                  <a:schemeClr val="dk1"/>
                </a:solidFill>
                <a:latin typeface="Arial"/>
                <a:ea typeface="Arial"/>
                <a:cs typeface="Arial"/>
                <a:sym typeface="Arial"/>
              </a:rPr>
              <a:t> in </a:t>
            </a:r>
            <a:r>
              <a:rPr b="1" i="0" lang="en-US" sz="2600" u="none" cap="none" strike="noStrike">
                <a:solidFill>
                  <a:schemeClr val="dk1"/>
                </a:solidFill>
                <a:latin typeface="Courier New"/>
                <a:ea typeface="Courier New"/>
                <a:cs typeface="Courier New"/>
                <a:sym typeface="Courier New"/>
              </a:rPr>
              <a:t>Employee</a:t>
            </a:r>
            <a:endParaRPr/>
          </a:p>
        </p:txBody>
      </p:sp>
      <p:sp>
        <p:nvSpPr>
          <p:cNvPr id="884" name="Google Shape;884;p93"/>
          <p:cNvSpPr txBox="1"/>
          <p:nvPr>
            <p:ph idx="1" type="body"/>
          </p:nvPr>
        </p:nvSpPr>
        <p:spPr>
          <a:xfrm>
            <a:off x="609600" y="1436687"/>
            <a:ext cx="7918500" cy="4543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An example of overriding the </a:t>
            </a:r>
            <a:r>
              <a:rPr b="0" i="0" lang="en-US" sz="2200" u="none">
                <a:solidFill>
                  <a:schemeClr val="dk1"/>
                </a:solidFill>
                <a:latin typeface="Courier New"/>
                <a:ea typeface="Courier New"/>
                <a:cs typeface="Courier New"/>
                <a:sym typeface="Courier New"/>
              </a:rPr>
              <a:t>equals</a:t>
            </a:r>
            <a:r>
              <a:rPr b="0" i="0" lang="en-US" sz="2200" u="none">
                <a:solidFill>
                  <a:schemeClr val="dk1"/>
                </a:solidFill>
                <a:latin typeface="Arial"/>
                <a:ea typeface="Arial"/>
                <a:cs typeface="Arial"/>
                <a:sym typeface="Arial"/>
              </a:rPr>
              <a:t> method in the </a:t>
            </a:r>
            <a:r>
              <a:rPr b="0" i="0" lang="en-US" sz="2200" u="none">
                <a:solidFill>
                  <a:schemeClr val="dk1"/>
                </a:solidFill>
                <a:latin typeface="Courier New"/>
                <a:ea typeface="Courier New"/>
                <a:cs typeface="Courier New"/>
                <a:sym typeface="Courier New"/>
              </a:rPr>
              <a:t>Employee </a:t>
            </a:r>
            <a:r>
              <a:rPr b="0" i="0" lang="en-US" sz="2200" u="none">
                <a:solidFill>
                  <a:schemeClr val="dk1"/>
                </a:solidFill>
                <a:latin typeface="Arial"/>
                <a:ea typeface="Arial"/>
                <a:cs typeface="Arial"/>
                <a:sym typeface="Arial"/>
              </a:rPr>
              <a:t>class compares every field for equality:</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@Override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boolean equals (Object o)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boolean result = false;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if ((o != null) &amp;&amp; (o instanceof Employee))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Employee e = (Employee)o;</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if ((e.empId == this.empId) &amp;&amp;</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(e.name.equals(this.name)) &amp;&amp;</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(e.ssn.equals(this.ssn)) &amp;&amp;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(e.salary == this.salary))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result = true;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     return result;</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885" name="Google Shape;885;p93"/>
          <p:cNvSpPr txBox="1"/>
          <p:nvPr/>
        </p:nvSpPr>
        <p:spPr>
          <a:xfrm>
            <a:off x="838200" y="2198687"/>
            <a:ext cx="1295400" cy="2286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6" name="Google Shape;886;p9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94"/>
          <p:cNvSpPr txBox="1"/>
          <p:nvPr/>
        </p:nvSpPr>
        <p:spPr>
          <a:xfrm>
            <a:off x="609600" y="2590800"/>
            <a:ext cx="7924800" cy="32004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3" name="Google Shape;893;p9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Overriding </a:t>
            </a:r>
            <a:r>
              <a:rPr b="1" i="0" lang="en-US" sz="2600" u="none" cap="none" strike="noStrike">
                <a:solidFill>
                  <a:schemeClr val="dk1"/>
                </a:solidFill>
                <a:latin typeface="Courier New"/>
                <a:ea typeface="Courier New"/>
                <a:cs typeface="Courier New"/>
                <a:sym typeface="Courier New"/>
              </a:rPr>
              <a:t>Object</a:t>
            </a:r>
            <a:r>
              <a:rPr b="1" i="0" lang="en-US" sz="2600" u="none" cap="none" strike="noStrike">
                <a:solidFill>
                  <a:schemeClr val="dk1"/>
                </a:solidFill>
                <a:latin typeface="Arial"/>
                <a:ea typeface="Arial"/>
                <a:cs typeface="Arial"/>
                <a:sym typeface="Arial"/>
              </a:rPr>
              <a:t> </a:t>
            </a:r>
            <a:r>
              <a:rPr b="1" i="0" lang="en-US" sz="2600" u="none" cap="none" strike="noStrike">
                <a:solidFill>
                  <a:schemeClr val="dk1"/>
                </a:solidFill>
                <a:latin typeface="Courier New"/>
                <a:ea typeface="Courier New"/>
                <a:cs typeface="Courier New"/>
                <a:sym typeface="Courier New"/>
              </a:rPr>
              <a:t>hashCode</a:t>
            </a:r>
            <a:endParaRPr/>
          </a:p>
        </p:txBody>
      </p:sp>
      <p:sp>
        <p:nvSpPr>
          <p:cNvPr id="894" name="Google Shape;894;p94"/>
          <p:cNvSpPr txBox="1"/>
          <p:nvPr>
            <p:ph idx="1" type="body"/>
          </p:nvPr>
        </p:nvSpPr>
        <p:spPr>
          <a:xfrm>
            <a:off x="609600" y="1447800"/>
            <a:ext cx="7918500" cy="4340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general contract for </a:t>
            </a:r>
            <a:r>
              <a:rPr b="0" i="0" lang="en-US" sz="2200" u="none">
                <a:solidFill>
                  <a:schemeClr val="dk1"/>
                </a:solidFill>
                <a:latin typeface="Courier New"/>
                <a:ea typeface="Courier New"/>
                <a:cs typeface="Courier New"/>
                <a:sym typeface="Courier New"/>
              </a:rPr>
              <a:t>Object</a:t>
            </a:r>
            <a:r>
              <a:rPr b="0" i="0" lang="en-US" sz="2200" u="none">
                <a:solidFill>
                  <a:schemeClr val="dk1"/>
                </a:solidFill>
                <a:latin typeface="Arial"/>
                <a:ea typeface="Arial"/>
                <a:cs typeface="Arial"/>
                <a:sym typeface="Arial"/>
              </a:rPr>
              <a:t> states that if two objects are considered equal (using the </a:t>
            </a:r>
            <a:r>
              <a:rPr b="0" i="0" lang="en-US" sz="2200" u="none">
                <a:solidFill>
                  <a:schemeClr val="dk1"/>
                </a:solidFill>
                <a:latin typeface="Courier New"/>
                <a:ea typeface="Courier New"/>
                <a:cs typeface="Courier New"/>
                <a:sym typeface="Courier New"/>
              </a:rPr>
              <a:t>equals</a:t>
            </a:r>
            <a:r>
              <a:rPr b="0" i="0" lang="en-US" sz="2200" u="none">
                <a:solidFill>
                  <a:schemeClr val="dk1"/>
                </a:solidFill>
                <a:latin typeface="Arial"/>
                <a:ea typeface="Arial"/>
                <a:cs typeface="Arial"/>
                <a:sym typeface="Arial"/>
              </a:rPr>
              <a:t> method), then integer hashcode returned for the two objects should also be equal.</a:t>
            </a:r>
            <a:endParaRPr/>
          </a:p>
          <a:p>
            <a:pPr indent="7937" lvl="0" marL="7937" marR="0" rtl="0" algn="l">
              <a:lnSpc>
                <a:spcPct val="100000"/>
              </a:lnSpc>
              <a:spcBef>
                <a:spcPts val="160"/>
              </a:spcBef>
              <a:spcAft>
                <a:spcPts val="0"/>
              </a:spcAft>
              <a:buClr>
                <a:srgbClr val="000000"/>
              </a:buClr>
              <a:buSzPts val="800"/>
              <a:buFont typeface="Arial"/>
              <a:buNone/>
            </a:pPr>
            <a:r>
              <a:t/>
            </a:r>
            <a:endParaRPr b="0" i="0" sz="800" u="none">
              <a:solidFill>
                <a:schemeClr val="dk1"/>
              </a:solidFill>
              <a:latin typeface="Arial"/>
              <a:ea typeface="Arial"/>
              <a:cs typeface="Arial"/>
              <a:sym typeface="Arial"/>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@Override //generated by NetBeans</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public int hashCode() {</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int hash = 7;</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hash = 83 * hash + this.empId;</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hash = 83 * hash + Objects.hashCode(this.name);</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hash = 83 * hash + Objects.hashCode(this.ssn);</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hash = 83 * hash + (int) (Double.doubleToLongBits(this.salary) ^ (Double.doubleToLongBits(this.salary) &gt;&gt;&gt; 32));</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return hash;</a:t>
            </a:r>
            <a:endParaRPr/>
          </a:p>
          <a:p>
            <a:pPr indent="-7937" lvl="0" marL="15875" marR="0" rtl="0" algn="l">
              <a:lnSpc>
                <a:spcPct val="100000"/>
              </a:lnSpc>
              <a:spcBef>
                <a:spcPts val="320"/>
              </a:spcBef>
              <a:spcAft>
                <a:spcPts val="0"/>
              </a:spcAft>
              <a:buClr>
                <a:srgbClr val="000000"/>
              </a:buClr>
              <a:buSzPts val="200"/>
              <a:buFont typeface="Courier New"/>
              <a:buAutoNum type="arabicPlain"/>
            </a:pPr>
            <a:r>
              <a:rPr b="0" i="0" lang="en-US" sz="1600" u="none">
                <a:solidFill>
                  <a:schemeClr val="dk1"/>
                </a:solidFill>
                <a:latin typeface="Courier New"/>
                <a:ea typeface="Courier New"/>
                <a:cs typeface="Courier New"/>
                <a:sym typeface="Courier New"/>
              </a:rPr>
              <a:t> }</a:t>
            </a:r>
            <a:endParaRPr/>
          </a:p>
        </p:txBody>
      </p:sp>
      <p:sp>
        <p:nvSpPr>
          <p:cNvPr id="895" name="Google Shape;895;p9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nvSpPr>
        <p:spPr>
          <a:xfrm>
            <a:off x="609600" y="3548062"/>
            <a:ext cx="7924800" cy="1100137"/>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 name="Google Shape;136;p23"/>
          <p:cNvSpPr txBox="1"/>
          <p:nvPr/>
        </p:nvSpPr>
        <p:spPr>
          <a:xfrm>
            <a:off x="609600" y="2185987"/>
            <a:ext cx="7924800" cy="557212"/>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 name="Google Shape;137;p23"/>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How to Compile and Run: Example</a:t>
            </a:r>
            <a:endParaRPr/>
          </a:p>
        </p:txBody>
      </p:sp>
      <p:sp>
        <p:nvSpPr>
          <p:cNvPr id="138" name="Google Shape;138;p23"/>
          <p:cNvSpPr txBox="1"/>
          <p:nvPr>
            <p:ph idx="1" type="body"/>
          </p:nvPr>
        </p:nvSpPr>
        <p:spPr>
          <a:xfrm>
            <a:off x="609600" y="1447800"/>
            <a:ext cx="7918450" cy="4395787"/>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Assume that the class shown in the notes is in the directory </a:t>
            </a:r>
            <a:r>
              <a:rPr b="0" i="0" lang="en-US" sz="2200" u="none" cap="none" strike="noStrike">
                <a:solidFill>
                  <a:schemeClr val="dk1"/>
                </a:solidFill>
                <a:latin typeface="Courier New"/>
                <a:ea typeface="Courier New"/>
                <a:cs typeface="Courier New"/>
                <a:sym typeface="Courier New"/>
              </a:rPr>
              <a:t>test</a:t>
            </a:r>
            <a:r>
              <a:rPr b="0" i="0" lang="en-US" sz="2200" u="none" cap="none" strike="noStrike">
                <a:solidFill>
                  <a:schemeClr val="dk1"/>
                </a:solidFill>
                <a:latin typeface="Arial"/>
                <a:ea typeface="Arial"/>
                <a:cs typeface="Arial"/>
                <a:sym typeface="Arial"/>
              </a:rPr>
              <a:t> in the path </a:t>
            </a:r>
            <a:r>
              <a:rPr b="0" i="0" lang="en-US" sz="2200" u="none" cap="none" strike="noStrike">
                <a:solidFill>
                  <a:schemeClr val="dk1"/>
                </a:solidFill>
                <a:latin typeface="Courier New"/>
                <a:ea typeface="Courier New"/>
                <a:cs typeface="Courier New"/>
                <a:sym typeface="Courier New"/>
              </a:rPr>
              <a:t>/home/oracle</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Courier New"/>
              <a:ea typeface="Courier New"/>
              <a:cs typeface="Courier New"/>
              <a:sym typeface="Courier New"/>
            </a:endParaRPr>
          </a:p>
          <a:p>
            <a:pPr indent="-4095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javac HelloWorld.java</a:t>
            </a:r>
            <a:endParaRPr/>
          </a:p>
          <a:p>
            <a:pPr indent="-460375" lvl="1" marL="574675" marR="0" rtl="0" algn="l">
              <a:lnSpc>
                <a:spcPct val="100000"/>
              </a:lnSpc>
              <a:spcBef>
                <a:spcPts val="160"/>
              </a:spcBef>
              <a:spcAft>
                <a:spcPts val="0"/>
              </a:spcAft>
              <a:buClr>
                <a:srgbClr val="FF0000"/>
              </a:buClr>
              <a:buSzPts val="800"/>
              <a:buFont typeface="Arial"/>
              <a:buNone/>
            </a:pPr>
            <a:r>
              <a:t/>
            </a:r>
            <a:endParaRPr b="0" i="0" sz="800" u="none" cap="none" strike="noStrik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To run the application, you use the interpreter and the class name:</a:t>
            </a:r>
            <a:endParaRPr/>
          </a:p>
          <a:p>
            <a:pPr indent="-447675" lvl="1" marL="574675" marR="0" rtl="0" algn="l">
              <a:lnSpc>
                <a:spcPct val="100000"/>
              </a:lnSpc>
              <a:spcBef>
                <a:spcPts val="40"/>
              </a:spcBef>
              <a:spcAft>
                <a:spcPts val="0"/>
              </a:spcAft>
              <a:buClr>
                <a:srgbClr val="FF0000"/>
              </a:buClr>
              <a:buSzPts val="200"/>
              <a:buFont typeface="Arial"/>
              <a:buNone/>
            </a:pPr>
            <a:r>
              <a:t/>
            </a:r>
            <a:endParaRPr b="0" i="0" sz="200" u="none" cap="none" strike="noStrike">
              <a:solidFill>
                <a:schemeClr val="dk1"/>
              </a:solidFill>
              <a:latin typeface="Arial"/>
              <a:ea typeface="Arial"/>
              <a:cs typeface="Arial"/>
              <a:sym typeface="Arial"/>
            </a:endParaRPr>
          </a:p>
          <a:p>
            <a:pPr indent="7938" lvl="0" marL="7936" marR="0" rtl="0" algn="l">
              <a:lnSpc>
                <a:spcPct val="100000"/>
              </a:lnSpc>
              <a:spcBef>
                <a:spcPts val="220"/>
              </a:spcBef>
              <a:spcAft>
                <a:spcPts val="0"/>
              </a:spcAft>
              <a:buClr>
                <a:srgbClr val="000000"/>
              </a:buClr>
              <a:buSzPts val="1100"/>
              <a:buFont typeface="Arial"/>
              <a:buNone/>
            </a:pPr>
            <a:r>
              <a:t/>
            </a:r>
            <a:endParaRPr b="0" i="0" sz="1100" u="none">
              <a:solidFill>
                <a:schemeClr val="dk1"/>
              </a:solidFill>
              <a:latin typeface="Courier New"/>
              <a:ea typeface="Courier New"/>
              <a:cs typeface="Courier New"/>
              <a:sym typeface="Courier New"/>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java HelloWorld</a:t>
            </a:r>
            <a:endParaRPr/>
          </a:p>
          <a:p>
            <a:pPr indent="7938" lvl="0" marL="7936"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Hello World</a:t>
            </a:r>
            <a:endParaRPr/>
          </a:p>
          <a:p>
            <a:pPr indent="7938" lvl="0" marL="7936"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advantage of an IDE like NetBeans is that management of the class path, compilation, and running the Java application are handled through the tool.</a:t>
            </a:r>
            <a:endParaRPr/>
          </a:p>
        </p:txBody>
      </p:sp>
      <p:sp>
        <p:nvSpPr>
          <p:cNvPr id="139" name="Google Shape;139;p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95"/>
          <p:cNvSpPr txBox="1"/>
          <p:nvPr/>
        </p:nvSpPr>
        <p:spPr>
          <a:xfrm>
            <a:off x="609600" y="4679950"/>
            <a:ext cx="7924800" cy="1219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2" name="Google Shape;902;p95"/>
          <p:cNvSpPr txBox="1"/>
          <p:nvPr/>
        </p:nvSpPr>
        <p:spPr>
          <a:xfrm>
            <a:off x="609600" y="2165350"/>
            <a:ext cx="7924800" cy="1492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3" name="Google Shape;903;p9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Methods Using Variable Arguments</a:t>
            </a:r>
            <a:endParaRPr/>
          </a:p>
        </p:txBody>
      </p:sp>
      <p:sp>
        <p:nvSpPr>
          <p:cNvPr id="904" name="Google Shape;904;p95"/>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variation of method overloading is when you need a method that takes any number of arguments of the same type: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public class Statistics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float average (int x1, int x2)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float average (int x1, int x2, int x3)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public float average (int x1, int x2, int x3, int x4) {}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These three overloaded methods share the same functionality. It would be nice to collapse these methods into one method.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rgbClr val="000000"/>
                </a:solidFill>
                <a:latin typeface="Courier New"/>
                <a:ea typeface="Courier New"/>
                <a:cs typeface="Courier New"/>
                <a:sym typeface="Courier New"/>
              </a:rPr>
              <a:t> Statistics stats = new Statistics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rgbClr val="000000"/>
                </a:solidFill>
                <a:latin typeface="Courier New"/>
                <a:ea typeface="Courier New"/>
                <a:cs typeface="Courier New"/>
                <a:sym typeface="Courier New"/>
              </a:rPr>
              <a:t> float avg1 = stats.average(100, 200);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rgbClr val="000000"/>
                </a:solidFill>
                <a:latin typeface="Courier New"/>
                <a:ea typeface="Courier New"/>
                <a:cs typeface="Courier New"/>
                <a:sym typeface="Courier New"/>
              </a:rPr>
              <a:t> float avg2 = stats.average(100, 200, 300);</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rgbClr val="000000"/>
                </a:solidFill>
                <a:latin typeface="Courier New"/>
                <a:ea typeface="Courier New"/>
                <a:cs typeface="Courier New"/>
                <a:sym typeface="Courier New"/>
              </a:rPr>
              <a:t> float avg3 = stats.average(100, 200, 300, 400);</a:t>
            </a:r>
            <a:endParaRPr/>
          </a:p>
          <a:p>
            <a:pPr indent="7938" lvl="0" marL="7937" marR="0" rtl="0" algn="l">
              <a:spcBef>
                <a:spcPts val="320"/>
              </a:spcBef>
              <a:spcAft>
                <a:spcPts val="0"/>
              </a:spcAft>
              <a:buNone/>
            </a:pPr>
            <a:r>
              <a:t/>
            </a:r>
            <a:endParaRPr b="0" i="0" sz="1600" u="none">
              <a:solidFill>
                <a:srgbClr val="000000"/>
              </a:solidFill>
              <a:latin typeface="Courier New"/>
              <a:ea typeface="Courier New"/>
              <a:cs typeface="Courier New"/>
              <a:sym typeface="Courier New"/>
            </a:endParaRPr>
          </a:p>
        </p:txBody>
      </p:sp>
      <p:sp>
        <p:nvSpPr>
          <p:cNvPr id="905" name="Google Shape;905;p9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96"/>
          <p:cNvSpPr txBox="1"/>
          <p:nvPr/>
        </p:nvSpPr>
        <p:spPr>
          <a:xfrm>
            <a:off x="609600" y="2036762"/>
            <a:ext cx="7924800" cy="29925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2" name="Google Shape;912;p9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Methods Using Variable Arguments</a:t>
            </a:r>
            <a:endParaRPr/>
          </a:p>
        </p:txBody>
      </p:sp>
      <p:sp>
        <p:nvSpPr>
          <p:cNvPr id="913" name="Google Shape;913;p96"/>
          <p:cNvSpPr txBox="1"/>
          <p:nvPr>
            <p:ph idx="1" type="body"/>
          </p:nvPr>
        </p:nvSpPr>
        <p:spPr>
          <a:xfrm>
            <a:off x="609600" y="1295400"/>
            <a:ext cx="7918500" cy="17511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provides a feature called </a:t>
            </a:r>
            <a:r>
              <a:rPr b="0" i="1" lang="en-US" sz="2200" u="none" cap="none" strike="noStrike">
                <a:solidFill>
                  <a:schemeClr val="dk1"/>
                </a:solidFill>
                <a:latin typeface="Arial"/>
                <a:ea typeface="Arial"/>
                <a:cs typeface="Arial"/>
                <a:sym typeface="Arial"/>
              </a:rPr>
              <a:t>varargs</a:t>
            </a:r>
            <a:r>
              <a:rPr b="0" i="0" lang="en-US" sz="2200" u="none" cap="none" strike="noStrike">
                <a:solidFill>
                  <a:schemeClr val="dk1"/>
                </a:solidFill>
                <a:latin typeface="Arial"/>
                <a:ea typeface="Arial"/>
                <a:cs typeface="Arial"/>
                <a:sym typeface="Arial"/>
              </a:rPr>
              <a:t> or </a:t>
            </a:r>
            <a:r>
              <a:rPr b="0" i="1" lang="en-US" sz="2200" u="none" cap="none" strike="noStrike">
                <a:solidFill>
                  <a:schemeClr val="dk1"/>
                </a:solidFill>
                <a:latin typeface="Arial"/>
                <a:ea typeface="Arial"/>
                <a:cs typeface="Arial"/>
                <a:sym typeface="Arial"/>
              </a:rPr>
              <a:t>variable arguments</a:t>
            </a:r>
            <a:r>
              <a:rPr b="0" i="0" lang="en-US" sz="2200" u="none" cap="none" strike="noStrike">
                <a:solidFill>
                  <a:schemeClr val="dk1"/>
                </a:solidFill>
                <a:latin typeface="Arial"/>
                <a:ea typeface="Arial"/>
                <a:cs typeface="Arial"/>
                <a:sym typeface="Arial"/>
              </a:rPr>
              <a:t>.</a:t>
            </a:r>
            <a:endParaRPr/>
          </a:p>
          <a:p>
            <a:pPr indent="-441325" lvl="1" marL="574675" marR="0" rtl="0" algn="l">
              <a:lnSpc>
                <a:spcPct val="100000"/>
              </a:lnSpc>
              <a:spcBef>
                <a:spcPts val="60"/>
              </a:spcBef>
              <a:spcAft>
                <a:spcPts val="0"/>
              </a:spcAft>
              <a:buClr>
                <a:srgbClr val="FF0000"/>
              </a:buClr>
              <a:buSzPts val="300"/>
              <a:buFont typeface="Arial"/>
              <a:buNone/>
            </a:pPr>
            <a:r>
              <a:t/>
            </a:r>
            <a:endParaRPr b="0" i="0" sz="300" u="none" cap="none" strike="noStrike">
              <a:solidFill>
                <a:schemeClr val="dk1"/>
              </a:solidFill>
              <a:latin typeface="Arial"/>
              <a:ea typeface="Arial"/>
              <a:cs typeface="Arial"/>
              <a:sym typeface="Arial"/>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public class Statistics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r>
              <a:rPr b="1" i="0" lang="en-US" sz="1800" u="none">
                <a:solidFill>
                  <a:schemeClr val="dk1"/>
                </a:solidFill>
                <a:latin typeface="Courier New"/>
                <a:ea typeface="Courier New"/>
                <a:cs typeface="Courier New"/>
                <a:sym typeface="Courier New"/>
              </a:rPr>
              <a:t>public float average(int... nums) </a:t>
            </a:r>
            <a:r>
              <a:rPr b="0" i="0" lang="en-US" sz="1800" u="none">
                <a:solidFill>
                  <a:schemeClr val="dk1"/>
                </a:solidFill>
                <a:latin typeface="Courier New"/>
                <a:ea typeface="Courier New"/>
                <a:cs typeface="Courier New"/>
                <a:sym typeface="Courier New"/>
              </a:rPr>
              <a:t>{</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int sum = 0;</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for (int x : nums) {  // iterate int array nums</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sum += x;</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return ((float) sum / nums.length);</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7937" lvl="0" marL="15875" marR="0" rtl="0" algn="l">
              <a:lnSpc>
                <a:spcPct val="100000"/>
              </a:lnSpc>
              <a:spcBef>
                <a:spcPts val="360"/>
              </a:spcBef>
              <a:spcAft>
                <a:spcPts val="0"/>
              </a:spcAft>
              <a:buClr>
                <a:srgbClr val="000000"/>
              </a:buClr>
              <a:buSzPts val="200"/>
              <a:buFont typeface="Courier New"/>
              <a:buAutoNum type="arabicPlain"/>
            </a:pPr>
            <a:r>
              <a:rPr b="0" i="0" lang="en-US" sz="1800" u="none">
                <a:solidFill>
                  <a:schemeClr val="dk1"/>
                </a:solidFill>
                <a:latin typeface="Courier New"/>
                <a:ea typeface="Courier New"/>
                <a:cs typeface="Courier New"/>
                <a:sym typeface="Courier New"/>
              </a:rPr>
              <a:t>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Note that the </a:t>
            </a:r>
            <a:r>
              <a:rPr b="0" i="0" lang="en-US" sz="2200" u="none" cap="none" strike="noStrike">
                <a:solidFill>
                  <a:schemeClr val="dk1"/>
                </a:solidFill>
                <a:latin typeface="Courier New"/>
                <a:ea typeface="Courier New"/>
                <a:cs typeface="Courier New"/>
                <a:sym typeface="Courier New"/>
              </a:rPr>
              <a:t>nums</a:t>
            </a:r>
            <a:r>
              <a:rPr b="0" i="0" lang="en-US" sz="2200" u="none" cap="none" strike="noStrike">
                <a:solidFill>
                  <a:schemeClr val="dk1"/>
                </a:solidFill>
                <a:latin typeface="Arial"/>
                <a:ea typeface="Arial"/>
                <a:cs typeface="Arial"/>
                <a:sym typeface="Arial"/>
              </a:rPr>
              <a:t> argument is actually an array object of type </a:t>
            </a:r>
            <a:r>
              <a:rPr b="0" i="0" lang="en-US" sz="2200" u="none" cap="none" strike="noStrike">
                <a:solidFill>
                  <a:schemeClr val="dk1"/>
                </a:solidFill>
                <a:latin typeface="Courier New"/>
                <a:ea typeface="Courier New"/>
                <a:cs typeface="Courier New"/>
                <a:sym typeface="Courier New"/>
              </a:rPr>
              <a:t>int[]</a:t>
            </a:r>
            <a:r>
              <a:rPr b="0" i="0" lang="en-US" sz="2200" u="none" cap="none" strike="noStrike">
                <a:solidFill>
                  <a:schemeClr val="dk1"/>
                </a:solidFill>
                <a:latin typeface="Arial"/>
                <a:ea typeface="Arial"/>
                <a:cs typeface="Arial"/>
                <a:sym typeface="Arial"/>
              </a:rPr>
              <a:t>. This permits the method to iterate over and allow any number of elements.</a:t>
            </a:r>
            <a:endParaRPr/>
          </a:p>
        </p:txBody>
      </p:sp>
      <p:sp>
        <p:nvSpPr>
          <p:cNvPr id="914" name="Google Shape;914;p96"/>
          <p:cNvSpPr/>
          <p:nvPr/>
        </p:nvSpPr>
        <p:spPr>
          <a:xfrm>
            <a:off x="6705600" y="1676400"/>
            <a:ext cx="2133600" cy="762000"/>
          </a:xfrm>
          <a:prstGeom prst="wedgeRectCallout">
            <a:avLst>
              <a:gd fmla="val -11867" name="adj1"/>
              <a:gd fmla="val 20309"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varargs notation treats the </a:t>
            </a:r>
            <a:r>
              <a:rPr b="0" i="0" lang="en-US" sz="1400" u="none">
                <a:solidFill>
                  <a:schemeClr val="dk1"/>
                </a:solidFill>
                <a:latin typeface="Courier New"/>
                <a:ea typeface="Courier New"/>
                <a:cs typeface="Courier New"/>
                <a:sym typeface="Courier New"/>
              </a:rPr>
              <a:t>nums </a:t>
            </a:r>
            <a:r>
              <a:rPr b="0" i="0" lang="en-US" sz="1400" u="none">
                <a:solidFill>
                  <a:schemeClr val="dk1"/>
                </a:solidFill>
                <a:latin typeface="Arial"/>
                <a:ea typeface="Arial"/>
                <a:cs typeface="Arial"/>
                <a:sym typeface="Arial"/>
              </a:rPr>
              <a:t>parameter as an array.</a:t>
            </a:r>
            <a:endParaRPr/>
          </a:p>
        </p:txBody>
      </p:sp>
      <p:sp>
        <p:nvSpPr>
          <p:cNvPr id="915" name="Google Shape;915;p9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97"/>
          <p:cNvSpPr txBox="1"/>
          <p:nvPr/>
        </p:nvSpPr>
        <p:spPr>
          <a:xfrm>
            <a:off x="533400" y="2514600"/>
            <a:ext cx="7924800" cy="2895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2" name="Google Shape;922;p9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Casting Object References</a:t>
            </a:r>
            <a:endParaRPr/>
          </a:p>
        </p:txBody>
      </p:sp>
      <p:sp>
        <p:nvSpPr>
          <p:cNvPr id="923" name="Google Shape;923;p97"/>
          <p:cNvSpPr txBox="1"/>
          <p:nvPr>
            <p:ph idx="1" type="body"/>
          </p:nvPr>
        </p:nvSpPr>
        <p:spPr>
          <a:xfrm>
            <a:off x="609600" y="1447800"/>
            <a:ext cx="7620000" cy="47403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After using the </a:t>
            </a:r>
            <a:r>
              <a:rPr b="0" i="0" lang="en-US" sz="2200" u="none">
                <a:solidFill>
                  <a:schemeClr val="dk1"/>
                </a:solidFill>
                <a:latin typeface="Courier New"/>
                <a:ea typeface="Courier New"/>
                <a:cs typeface="Courier New"/>
                <a:sym typeface="Courier New"/>
              </a:rPr>
              <a:t>instanceof</a:t>
            </a:r>
            <a:r>
              <a:rPr b="0" i="0" lang="en-US" sz="2200" u="none">
                <a:solidFill>
                  <a:schemeClr val="dk1"/>
                </a:solidFill>
                <a:latin typeface="Arial"/>
                <a:ea typeface="Arial"/>
                <a:cs typeface="Arial"/>
                <a:sym typeface="Arial"/>
              </a:rPr>
              <a:t> operator to verify that the object you received as an argument is a subclass, you can access the full functionality of the object by casting the reference: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4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Employee e = new Manager(102, "Joan Kern",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"012-23-4567", 110_450.54, "Marketing");</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8     if (e instanceof Manager){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9       Manager m = (Manager) e;</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10       m.setDeptName("HR");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11       System.out.println(m.getDetails());</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13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Without the cast to </a:t>
            </a:r>
            <a:r>
              <a:rPr b="0" i="0" lang="en-US" sz="2200" u="none">
                <a:solidFill>
                  <a:schemeClr val="dk1"/>
                </a:solidFill>
                <a:latin typeface="Courier New"/>
                <a:ea typeface="Courier New"/>
                <a:cs typeface="Courier New"/>
                <a:sym typeface="Courier New"/>
              </a:rPr>
              <a:t>Manager</a:t>
            </a:r>
            <a:r>
              <a:rPr b="0" i="0" lang="en-US" sz="2200" u="none">
                <a:solidFill>
                  <a:schemeClr val="dk1"/>
                </a:solidFill>
                <a:latin typeface="Arial"/>
                <a:ea typeface="Arial"/>
                <a:cs typeface="Arial"/>
                <a:sym typeface="Arial"/>
              </a:rPr>
              <a:t>, the </a:t>
            </a:r>
            <a:r>
              <a:rPr b="0" i="0" lang="en-US" sz="2200" u="none">
                <a:solidFill>
                  <a:schemeClr val="dk1"/>
                </a:solidFill>
                <a:latin typeface="Courier New"/>
                <a:ea typeface="Courier New"/>
                <a:cs typeface="Courier New"/>
                <a:sym typeface="Courier New"/>
              </a:rPr>
              <a:t>setDeptName</a:t>
            </a:r>
            <a:r>
              <a:rPr b="0" i="0" lang="en-US" sz="2200" u="none">
                <a:solidFill>
                  <a:schemeClr val="dk1"/>
                </a:solidFill>
                <a:latin typeface="Arial"/>
                <a:ea typeface="Arial"/>
                <a:cs typeface="Arial"/>
                <a:sym typeface="Arial"/>
              </a:rPr>
              <a:t> method would not compile.</a:t>
            </a:r>
            <a:endParaRPr/>
          </a:p>
        </p:txBody>
      </p:sp>
      <p:sp>
        <p:nvSpPr>
          <p:cNvPr id="924" name="Google Shape;924;p9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98"/>
          <p:cNvSpPr txBox="1"/>
          <p:nvPr/>
        </p:nvSpPr>
        <p:spPr>
          <a:xfrm>
            <a:off x="609600" y="2159000"/>
            <a:ext cx="7924800" cy="609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1" name="Google Shape;931;p98"/>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Upward Casting Rules</a:t>
            </a:r>
            <a:endParaRPr/>
          </a:p>
        </p:txBody>
      </p:sp>
      <p:sp>
        <p:nvSpPr>
          <p:cNvPr id="932" name="Google Shape;932;p98"/>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Upward casts are always permitted and do not require a cast operator.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Director d = new Director();</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Manager m = new Manager();</a:t>
            </a:r>
            <a:endParaRPr/>
          </a:p>
        </p:txBody>
      </p:sp>
      <p:pic>
        <p:nvPicPr>
          <p:cNvPr descr="subclass3.bmp" id="933" name="Google Shape;933;p98"/>
          <p:cNvPicPr preferRelativeResize="0"/>
          <p:nvPr/>
        </p:nvPicPr>
        <p:blipFill rotWithShape="1">
          <a:blip r:embed="rId3">
            <a:alphaModFix/>
          </a:blip>
          <a:srcRect b="0" l="0" r="0" t="0"/>
          <a:stretch/>
        </p:blipFill>
        <p:spPr>
          <a:xfrm>
            <a:off x="3700462" y="2790825"/>
            <a:ext cx="1781175" cy="3457575"/>
          </a:xfrm>
          <a:prstGeom prst="rect">
            <a:avLst/>
          </a:prstGeom>
          <a:noFill/>
          <a:ln>
            <a:noFill/>
          </a:ln>
        </p:spPr>
      </p:pic>
      <p:sp>
        <p:nvSpPr>
          <p:cNvPr id="934" name="Google Shape;934;p98"/>
          <p:cNvSpPr txBox="1"/>
          <p:nvPr/>
        </p:nvSpPr>
        <p:spPr>
          <a:xfrm>
            <a:off x="423862" y="3657600"/>
            <a:ext cx="2900400" cy="3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Employee e = m; // OK</a:t>
            </a:r>
            <a:endParaRPr/>
          </a:p>
        </p:txBody>
      </p:sp>
      <p:sp>
        <p:nvSpPr>
          <p:cNvPr id="935" name="Google Shape;935;p98"/>
          <p:cNvSpPr txBox="1"/>
          <p:nvPr/>
        </p:nvSpPr>
        <p:spPr>
          <a:xfrm>
            <a:off x="623887" y="4919662"/>
            <a:ext cx="26526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Manager m = d; // OK</a:t>
            </a:r>
            <a:endParaRPr/>
          </a:p>
        </p:txBody>
      </p:sp>
      <p:sp>
        <p:nvSpPr>
          <p:cNvPr id="936" name="Google Shape;936;p98"/>
          <p:cNvSpPr txBox="1"/>
          <p:nvPr/>
        </p:nvSpPr>
        <p:spPr>
          <a:xfrm>
            <a:off x="5986462" y="4343400"/>
            <a:ext cx="27765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Employee e = d; // OK</a:t>
            </a:r>
            <a:endParaRPr/>
          </a:p>
        </p:txBody>
      </p:sp>
      <p:sp>
        <p:nvSpPr>
          <p:cNvPr id="937" name="Google Shape;937;p98"/>
          <p:cNvSpPr/>
          <p:nvPr/>
        </p:nvSpPr>
        <p:spPr>
          <a:xfrm rot="10800000">
            <a:off x="3395662" y="4648200"/>
            <a:ext cx="457200" cy="838200"/>
          </a:xfrm>
          <a:prstGeom prst="curvedLeftArrow">
            <a:avLst>
              <a:gd fmla="val 15709" name="adj1"/>
              <a:gd fmla="val 20127" name="adj2"/>
              <a:gd fmla="val 5400" name="adj3"/>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8" name="Google Shape;938;p98"/>
          <p:cNvSpPr/>
          <p:nvPr/>
        </p:nvSpPr>
        <p:spPr>
          <a:xfrm rot="10800000">
            <a:off x="3395662" y="3429000"/>
            <a:ext cx="457200" cy="838200"/>
          </a:xfrm>
          <a:prstGeom prst="curvedLeftArrow">
            <a:avLst>
              <a:gd fmla="val 15709" name="adj1"/>
              <a:gd fmla="val 20127" name="adj2"/>
              <a:gd fmla="val 5400" name="adj3"/>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9" name="Google Shape;939;p98"/>
          <p:cNvSpPr/>
          <p:nvPr/>
        </p:nvSpPr>
        <p:spPr>
          <a:xfrm flipH="1" rot="10800000">
            <a:off x="5303837" y="3352800"/>
            <a:ext cx="609600" cy="2133600"/>
          </a:xfrm>
          <a:prstGeom prst="curvedLeftArrow">
            <a:avLst>
              <a:gd fmla="val 18514" name="adj1"/>
              <a:gd fmla="val 20828" name="adj2"/>
              <a:gd fmla="val 5400" name="adj3"/>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40" name="Google Shape;940;p9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99"/>
          <p:cNvSpPr txBox="1"/>
          <p:nvPr/>
        </p:nvSpPr>
        <p:spPr>
          <a:xfrm>
            <a:off x="457200" y="2084387"/>
            <a:ext cx="8229600" cy="17526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5     Employee e = new Manager(102, "Joan Kern", </a:t>
            </a:r>
            <a:endParaRPr/>
          </a:p>
          <a:p>
            <a:pPr indent="-342900" lvl="0" marL="342900" marR="0" rtl="0" algn="l">
              <a:lnSpc>
                <a:spcPct val="100000"/>
              </a:lnSpc>
              <a:spcBef>
                <a:spcPts val="32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6         "012-23-4567", 110_450.54, "Marketing");</a:t>
            </a:r>
            <a:endParaRPr/>
          </a:p>
          <a:p>
            <a:pPr indent="-342900" lvl="0" marL="342900" marR="0" rtl="0" algn="l">
              <a:lnSpc>
                <a:spcPct val="100000"/>
              </a:lnSpc>
              <a:spcBef>
                <a:spcPts val="32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7     </a:t>
            </a:r>
            <a:endParaRPr/>
          </a:p>
          <a:p>
            <a:pPr indent="-342900" lvl="0" marL="342900" marR="0" rtl="0" algn="l">
              <a:lnSpc>
                <a:spcPct val="100000"/>
              </a:lnSpc>
              <a:spcBef>
                <a:spcPts val="32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 8     Manager m = (Manager)e; // ok</a:t>
            </a:r>
            <a:endParaRPr/>
          </a:p>
          <a:p>
            <a:pPr indent="-342900" lvl="0" marL="342900" marR="0" rtl="0" algn="l">
              <a:lnSpc>
                <a:spcPct val="100000"/>
              </a:lnSpc>
              <a:spcBef>
                <a:spcPts val="320"/>
              </a:spcBef>
              <a:spcAft>
                <a:spcPts val="0"/>
              </a:spcAft>
              <a:buClr>
                <a:schemeClr val="dk1"/>
              </a:buClr>
              <a:buSzPts val="1600"/>
              <a:buFont typeface="Courier New"/>
              <a:buNone/>
            </a:pPr>
            <a:r>
              <a:rPr b="1" i="0" lang="en-US" sz="1600" u="none">
                <a:solidFill>
                  <a:schemeClr val="dk1"/>
                </a:solidFill>
                <a:latin typeface="Courier New"/>
                <a:ea typeface="Courier New"/>
                <a:cs typeface="Courier New"/>
                <a:sym typeface="Courier New"/>
              </a:rPr>
              <a:t> 9     Engineer eng = (Manager)e; // Compile error</a:t>
            </a:r>
            <a:endParaRPr/>
          </a:p>
          <a:p>
            <a:pPr indent="-342900" lvl="0" marL="342900" marR="0" rtl="0" algn="l">
              <a:lnSpc>
                <a:spcPct val="100000"/>
              </a:lnSpc>
              <a:spcBef>
                <a:spcPts val="32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10     System.out.println(m.getDetails());</a:t>
            </a:r>
            <a:endParaRPr/>
          </a:p>
        </p:txBody>
      </p:sp>
      <p:sp>
        <p:nvSpPr>
          <p:cNvPr id="947" name="Google Shape;947;p9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Downward Casting Rules</a:t>
            </a:r>
            <a:endParaRPr/>
          </a:p>
        </p:txBody>
      </p:sp>
      <p:sp>
        <p:nvSpPr>
          <p:cNvPr id="948" name="Google Shape;948;p99"/>
          <p:cNvSpPr txBox="1"/>
          <p:nvPr>
            <p:ph idx="1" type="body"/>
          </p:nvPr>
        </p:nvSpPr>
        <p:spPr>
          <a:xfrm>
            <a:off x="609600" y="1322387"/>
            <a:ext cx="7918500" cy="703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For downward casts, the compiler must be satisfied that the cast is possible.</a:t>
            </a:r>
            <a:endParaRPr/>
          </a:p>
        </p:txBody>
      </p:sp>
      <p:grpSp>
        <p:nvGrpSpPr>
          <p:cNvPr id="949" name="Google Shape;949;p99"/>
          <p:cNvGrpSpPr/>
          <p:nvPr/>
        </p:nvGrpSpPr>
        <p:grpSpPr>
          <a:xfrm>
            <a:off x="3777805" y="3757548"/>
            <a:ext cx="1306449" cy="653224"/>
            <a:chOff x="0" y="0"/>
            <a:chExt cx="2147483647" cy="2147483647"/>
          </a:xfrm>
        </p:grpSpPr>
        <p:sp>
          <p:nvSpPr>
            <p:cNvPr id="950" name="Google Shape;950;p99"/>
            <p:cNvSpPr txBox="1"/>
            <p:nvPr/>
          </p:nvSpPr>
          <p:spPr>
            <a:xfrm>
              <a:off x="0" y="0"/>
              <a:ext cx="2147483647" cy="2147483647"/>
            </a:xfrm>
            <a:prstGeom prst="rect">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1" name="Google Shape;951;p99"/>
            <p:cNvSpPr txBox="1"/>
            <p:nvPr/>
          </p:nvSpPr>
          <p:spPr>
            <a:xfrm>
              <a:off x="119304745" y="477218982"/>
              <a:ext cx="1895390686" cy="1156509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Employee</a:t>
              </a:r>
              <a:endParaRPr/>
            </a:p>
          </p:txBody>
        </p:sp>
      </p:grpSp>
      <p:grpSp>
        <p:nvGrpSpPr>
          <p:cNvPr id="952" name="Google Shape;952;p99"/>
          <p:cNvGrpSpPr/>
          <p:nvPr/>
        </p:nvGrpSpPr>
        <p:grpSpPr>
          <a:xfrm>
            <a:off x="3669371" y="4599559"/>
            <a:ext cx="1309473" cy="580644"/>
            <a:chOff x="0" y="0"/>
            <a:chExt cx="2147483647" cy="2147483647"/>
          </a:xfrm>
        </p:grpSpPr>
        <p:sp>
          <p:nvSpPr>
            <p:cNvPr id="953" name="Google Shape;953;p99"/>
            <p:cNvSpPr txBox="1"/>
            <p:nvPr/>
          </p:nvSpPr>
          <p:spPr>
            <a:xfrm>
              <a:off x="0" y="0"/>
              <a:ext cx="2147483647" cy="2147483647"/>
            </a:xfrm>
            <a:prstGeom prst="rect">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4" name="Google Shape;954;p99"/>
            <p:cNvSpPr txBox="1"/>
            <p:nvPr/>
          </p:nvSpPr>
          <p:spPr>
            <a:xfrm>
              <a:off x="215703283" y="268434790"/>
              <a:ext cx="1710726414" cy="13010736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Manager</a:t>
              </a:r>
              <a:endParaRPr/>
            </a:p>
          </p:txBody>
        </p:sp>
      </p:grpSp>
      <p:grpSp>
        <p:nvGrpSpPr>
          <p:cNvPr id="955" name="Google Shape;955;p99"/>
          <p:cNvGrpSpPr/>
          <p:nvPr/>
        </p:nvGrpSpPr>
        <p:grpSpPr>
          <a:xfrm>
            <a:off x="3672395" y="5390451"/>
            <a:ext cx="1306449" cy="653225"/>
            <a:chOff x="0" y="0"/>
            <a:chExt cx="2147483647" cy="2147483647"/>
          </a:xfrm>
        </p:grpSpPr>
        <p:sp>
          <p:nvSpPr>
            <p:cNvPr id="956" name="Google Shape;956;p99"/>
            <p:cNvSpPr txBox="1"/>
            <p:nvPr/>
          </p:nvSpPr>
          <p:spPr>
            <a:xfrm>
              <a:off x="0" y="0"/>
              <a:ext cx="2147483647" cy="2147483647"/>
            </a:xfrm>
            <a:prstGeom prst="rect">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7" name="Google Shape;957;p99"/>
            <p:cNvSpPr txBox="1"/>
            <p:nvPr/>
          </p:nvSpPr>
          <p:spPr>
            <a:xfrm>
              <a:off x="255653533" y="477218982"/>
              <a:ext cx="1554058826" cy="1156509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Director</a:t>
              </a:r>
              <a:endParaRPr/>
            </a:p>
          </p:txBody>
        </p:sp>
      </p:grpSp>
      <p:cxnSp>
        <p:nvCxnSpPr>
          <p:cNvPr id="958" name="Google Shape;958;p99"/>
          <p:cNvCxnSpPr/>
          <p:nvPr/>
        </p:nvCxnSpPr>
        <p:spPr>
          <a:xfrm rot="10800000">
            <a:off x="4648200" y="4598987"/>
            <a:ext cx="0" cy="228600"/>
          </a:xfrm>
          <a:prstGeom prst="straightConnector1">
            <a:avLst/>
          </a:prstGeom>
          <a:noFill/>
          <a:ln cap="flat" cmpd="sng" w="28575">
            <a:solidFill>
              <a:schemeClr val="dk1"/>
            </a:solidFill>
            <a:prstDash val="solid"/>
            <a:miter lim="800000"/>
            <a:headEnd len="med" w="med" type="none"/>
            <a:tailEnd len="med" w="med" type="triangle"/>
          </a:ln>
        </p:spPr>
      </p:cxnSp>
      <p:cxnSp>
        <p:nvCxnSpPr>
          <p:cNvPr id="959" name="Google Shape;959;p99"/>
          <p:cNvCxnSpPr/>
          <p:nvPr/>
        </p:nvCxnSpPr>
        <p:spPr>
          <a:xfrm rot="10800000">
            <a:off x="4651375" y="5414962"/>
            <a:ext cx="0" cy="228600"/>
          </a:xfrm>
          <a:prstGeom prst="straightConnector1">
            <a:avLst/>
          </a:prstGeom>
          <a:noFill/>
          <a:ln cap="flat" cmpd="sng" w="28575">
            <a:solidFill>
              <a:schemeClr val="dk1"/>
            </a:solidFill>
            <a:prstDash val="solid"/>
            <a:miter lim="800000"/>
            <a:headEnd len="med" w="med" type="none"/>
            <a:tailEnd len="med" w="med" type="triangle"/>
          </a:ln>
        </p:spPr>
      </p:cxnSp>
      <p:grpSp>
        <p:nvGrpSpPr>
          <p:cNvPr id="960" name="Google Shape;960;p99"/>
          <p:cNvGrpSpPr/>
          <p:nvPr/>
        </p:nvGrpSpPr>
        <p:grpSpPr>
          <a:xfrm>
            <a:off x="5652642" y="4595748"/>
            <a:ext cx="1306449" cy="653224"/>
            <a:chOff x="0" y="0"/>
            <a:chExt cx="2147483647" cy="2147483647"/>
          </a:xfrm>
        </p:grpSpPr>
        <p:sp>
          <p:nvSpPr>
            <p:cNvPr id="961" name="Google Shape;961;p99"/>
            <p:cNvSpPr txBox="1"/>
            <p:nvPr/>
          </p:nvSpPr>
          <p:spPr>
            <a:xfrm>
              <a:off x="0" y="0"/>
              <a:ext cx="2147483647" cy="2147483647"/>
            </a:xfrm>
            <a:prstGeom prst="rect">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2" name="Google Shape;962;p99"/>
            <p:cNvSpPr txBox="1"/>
            <p:nvPr/>
          </p:nvSpPr>
          <p:spPr>
            <a:xfrm>
              <a:off x="221568605" y="477218982"/>
              <a:ext cx="1734764868" cy="1156509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Engineer</a:t>
              </a:r>
              <a:endParaRPr/>
            </a:p>
          </p:txBody>
        </p:sp>
      </p:grpSp>
      <p:cxnSp>
        <p:nvCxnSpPr>
          <p:cNvPr id="963" name="Google Shape;963;p99"/>
          <p:cNvCxnSpPr/>
          <p:nvPr/>
        </p:nvCxnSpPr>
        <p:spPr>
          <a:xfrm rot="10800000">
            <a:off x="5334136" y="4256086"/>
            <a:ext cx="1188900" cy="495300"/>
          </a:xfrm>
          <a:prstGeom prst="bentConnector2">
            <a:avLst/>
          </a:prstGeom>
          <a:noFill/>
          <a:ln cap="flat" cmpd="sng" w="28575">
            <a:solidFill>
              <a:schemeClr val="dk1"/>
            </a:solidFill>
            <a:prstDash val="solid"/>
            <a:round/>
            <a:headEnd len="med" w="med" type="none"/>
            <a:tailEnd len="med" w="med" type="triangle"/>
          </a:ln>
        </p:spPr>
      </p:cxnSp>
      <p:sp>
        <p:nvSpPr>
          <p:cNvPr id="964" name="Google Shape;964;p99"/>
          <p:cNvSpPr/>
          <p:nvPr/>
        </p:nvSpPr>
        <p:spPr>
          <a:xfrm flipH="1">
            <a:off x="5227637" y="4979987"/>
            <a:ext cx="762000" cy="228600"/>
          </a:xfrm>
          <a:prstGeom prst="leftArrow">
            <a:avLst>
              <a:gd fmla="val 3240" name="adj1"/>
              <a:gd fmla="val 50000" name="adj2"/>
            </a:avLst>
          </a:prstGeom>
          <a:solidFill>
            <a:schemeClr val="accent1">
              <a:alpha val="49800"/>
            </a:schemeClr>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cnt205585.gif" id="965" name="Google Shape;965;p99"/>
          <p:cNvPicPr preferRelativeResize="0"/>
          <p:nvPr/>
        </p:nvPicPr>
        <p:blipFill rotWithShape="1">
          <a:blip r:embed="rId3">
            <a:alphaModFix/>
          </a:blip>
          <a:srcRect b="0" l="0" r="0" t="0"/>
          <a:stretch/>
        </p:blipFill>
        <p:spPr>
          <a:xfrm>
            <a:off x="5380037" y="4903787"/>
            <a:ext cx="319087" cy="365125"/>
          </a:xfrm>
          <a:prstGeom prst="rect">
            <a:avLst/>
          </a:prstGeom>
          <a:noFill/>
          <a:ln>
            <a:noFill/>
          </a:ln>
        </p:spPr>
      </p:pic>
      <p:sp>
        <p:nvSpPr>
          <p:cNvPr id="966" name="Google Shape;966;p9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0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ourier New"/>
                <a:ea typeface="Courier New"/>
                <a:cs typeface="Courier New"/>
                <a:sym typeface="Courier New"/>
              </a:rPr>
              <a:t>static</a:t>
            </a:r>
            <a:r>
              <a:rPr b="1" i="0" lang="en-US" sz="2600" u="none" cap="none" strike="noStrike">
                <a:solidFill>
                  <a:schemeClr val="dk1"/>
                </a:solidFill>
                <a:latin typeface="Arial"/>
                <a:ea typeface="Arial"/>
                <a:cs typeface="Arial"/>
                <a:sym typeface="Arial"/>
              </a:rPr>
              <a:t> Keyword</a:t>
            </a:r>
            <a:endParaRPr/>
          </a:p>
        </p:txBody>
      </p:sp>
      <p:sp>
        <p:nvSpPr>
          <p:cNvPr id="973" name="Google Shape;973;p100"/>
          <p:cNvSpPr txBox="1"/>
          <p:nvPr>
            <p:ph idx="1" type="body"/>
          </p:nvPr>
        </p:nvSpPr>
        <p:spPr>
          <a:xfrm>
            <a:off x="609600" y="1447800"/>
            <a:ext cx="7918500" cy="3411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a:t>
            </a:r>
            <a:r>
              <a:rPr b="0" i="0" lang="en-US" sz="2200" u="none">
                <a:solidFill>
                  <a:schemeClr val="dk1"/>
                </a:solidFill>
                <a:latin typeface="Courier New"/>
                <a:ea typeface="Courier New"/>
                <a:cs typeface="Courier New"/>
                <a:sym typeface="Courier New"/>
              </a:rPr>
              <a:t>static</a:t>
            </a:r>
            <a:r>
              <a:rPr b="0" i="0" lang="en-US" sz="2200" u="none">
                <a:solidFill>
                  <a:schemeClr val="dk1"/>
                </a:solidFill>
                <a:latin typeface="Arial"/>
                <a:ea typeface="Arial"/>
                <a:cs typeface="Arial"/>
                <a:sym typeface="Arial"/>
              </a:rPr>
              <a:t> modifier is used to declare fields and methods as class-level resources.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Static class members: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 be used without object instances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used when a problem is best solved without objects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used when objects of the same type need to share fields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Should </a:t>
            </a:r>
            <a:r>
              <a:rPr b="0" i="1" lang="en-US" sz="2200" u="none" cap="none" strike="noStrike">
                <a:solidFill>
                  <a:schemeClr val="dk1"/>
                </a:solidFill>
                <a:latin typeface="Arial"/>
                <a:ea typeface="Arial"/>
                <a:cs typeface="Arial"/>
                <a:sym typeface="Arial"/>
              </a:rPr>
              <a:t>not</a:t>
            </a:r>
            <a:r>
              <a:rPr b="0" i="0" lang="en-US" sz="2200" u="none" cap="none" strike="noStrike">
                <a:solidFill>
                  <a:schemeClr val="dk1"/>
                </a:solidFill>
                <a:latin typeface="Arial"/>
                <a:ea typeface="Arial"/>
                <a:cs typeface="Arial"/>
                <a:sym typeface="Arial"/>
              </a:rPr>
              <a:t> be used to bypass the object-oriented features of Java unless there is a good reason</a:t>
            </a:r>
            <a:endParaRPr/>
          </a:p>
        </p:txBody>
      </p:sp>
      <p:sp>
        <p:nvSpPr>
          <p:cNvPr id="974" name="Google Shape;974;p10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0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Static Methods</a:t>
            </a:r>
            <a:endParaRPr/>
          </a:p>
        </p:txBody>
      </p:sp>
      <p:sp>
        <p:nvSpPr>
          <p:cNvPr id="981" name="Google Shape;981;p101"/>
          <p:cNvSpPr txBox="1"/>
          <p:nvPr>
            <p:ph idx="1" type="body"/>
          </p:nvPr>
        </p:nvSpPr>
        <p:spPr>
          <a:xfrm>
            <a:off x="609600" y="1447800"/>
            <a:ext cx="7918500" cy="3848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Static methods are methods that can be called even if the class they are declared in has not been instantiated.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Static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called class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useful for APIs that are not object oriented</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Courier New"/>
                <a:ea typeface="Courier New"/>
                <a:cs typeface="Courier New"/>
                <a:sym typeface="Courier New"/>
              </a:rPr>
              <a:t>java.lang.Math</a:t>
            </a:r>
            <a:r>
              <a:rPr b="0" i="0" lang="en-US" sz="2000" u="none" cap="none" strike="noStrike">
                <a:solidFill>
                  <a:schemeClr val="dk1"/>
                </a:solidFill>
                <a:latin typeface="Arial"/>
                <a:ea typeface="Arial"/>
                <a:cs typeface="Arial"/>
                <a:sym typeface="Arial"/>
              </a:rPr>
              <a:t> contains many static methods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Are commonly used in place of constructors to perform tasks related to object initialization</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Cannot access nonstatic members within the same class</a:t>
            </a:r>
            <a:endParaRPr/>
          </a:p>
          <a:p>
            <a:pPr indent="7938" lvl="0" marL="7937" marR="0" rtl="0" algn="l">
              <a:spcBef>
                <a:spcPts val="440"/>
              </a:spcBef>
              <a:spcAft>
                <a:spcPts val="0"/>
              </a:spcAft>
              <a:buNone/>
            </a:pPr>
            <a:r>
              <a:t/>
            </a:r>
            <a:endParaRPr b="0" i="0" sz="2200" u="none" cap="none" strike="noStrike">
              <a:solidFill>
                <a:schemeClr val="dk1"/>
              </a:solidFill>
              <a:latin typeface="Arial"/>
              <a:ea typeface="Arial"/>
              <a:cs typeface="Arial"/>
              <a:sym typeface="Arial"/>
            </a:endParaRPr>
          </a:p>
        </p:txBody>
      </p:sp>
      <p:sp>
        <p:nvSpPr>
          <p:cNvPr id="982" name="Google Shape;982;p10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02"/>
          <p:cNvSpPr txBox="1"/>
          <p:nvPr>
            <p:ph type="title"/>
          </p:nvPr>
        </p:nvSpPr>
        <p:spPr>
          <a:xfrm>
            <a:off x="311700" y="593367"/>
            <a:ext cx="8520600" cy="7635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Static Variables and Methods: Example</a:t>
            </a:r>
            <a:endParaRPr/>
          </a:p>
        </p:txBody>
      </p:sp>
      <p:sp>
        <p:nvSpPr>
          <p:cNvPr id="989" name="Google Shape;989;p102"/>
          <p:cNvSpPr txBox="1"/>
          <p:nvPr/>
        </p:nvSpPr>
        <p:spPr>
          <a:xfrm>
            <a:off x="228600" y="1524000"/>
            <a:ext cx="8686800" cy="35052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457200" lvl="0" marL="45720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3 public class A01MathTest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4   public static void main(String[] args)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5     System.out.println("Random: " + Math.random() * 10);</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6     System.out.println("Square root: " + Math.sqrt(9.0));</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7     System.out.println("Rounded random: " +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8         Math.round(Math.random()*100));</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9     System.out.println("Abs: " + Math.abs(-9));</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10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11 }</a:t>
            </a:r>
            <a:endParaRPr/>
          </a:p>
        </p:txBody>
      </p:sp>
      <p:sp>
        <p:nvSpPr>
          <p:cNvPr id="990" name="Google Shape;990;p10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03"/>
          <p:cNvSpPr txBox="1"/>
          <p:nvPr/>
        </p:nvSpPr>
        <p:spPr>
          <a:xfrm>
            <a:off x="457200" y="2590800"/>
            <a:ext cx="8077200" cy="34290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7" name="Google Shape;997;p10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Implementing Static Methods</a:t>
            </a:r>
            <a:endParaRPr/>
          </a:p>
        </p:txBody>
      </p:sp>
      <p:sp>
        <p:nvSpPr>
          <p:cNvPr id="998" name="Google Shape;998;p103"/>
          <p:cNvSpPr txBox="1"/>
          <p:nvPr>
            <p:ph idx="1" type="body"/>
          </p:nvPr>
        </p:nvSpPr>
        <p:spPr>
          <a:xfrm>
            <a:off x="609600" y="1447800"/>
            <a:ext cx="7918500" cy="4500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 the static keyword before the method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The method has parameters and return types like normal</a:t>
            </a:r>
            <a:endParaRPr/>
          </a:p>
          <a:p>
            <a:pPr indent="-320675" lvl="1" marL="574675" marR="0" rtl="0" algn="l">
              <a:lnSpc>
                <a:spcPct val="100000"/>
              </a:lnSpc>
              <a:spcBef>
                <a:spcPts val="440"/>
              </a:spcBef>
              <a:spcAft>
                <a:spcPts val="0"/>
              </a:spcAft>
              <a:buClr>
                <a:srgbClr val="FF0000"/>
              </a:buClr>
              <a:buSzPts val="2200"/>
              <a:buFont typeface="Arial"/>
              <a:buNone/>
            </a:pPr>
            <a:r>
              <a:t/>
            </a:r>
            <a:endParaRPr b="0" i="0" sz="2200" u="none" cap="none" strike="noStrike">
              <a:solidFill>
                <a:schemeClr val="dk1"/>
              </a:solidFill>
              <a:latin typeface="Arial"/>
              <a:ea typeface="Arial"/>
              <a:cs typeface="Arial"/>
              <a:sym typeface="Arial"/>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3 import java.time.LocalDate;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4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5 public class StaticHelper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6     </a:t>
            </a:r>
            <a:endParaRPr/>
          </a:p>
          <a:p>
            <a:pPr indent="-460375" lvl="1" marL="574675" marR="0" rtl="0" algn="l">
              <a:lnSpc>
                <a:spcPct val="100000"/>
              </a:lnSpc>
              <a:spcBef>
                <a:spcPts val="360"/>
              </a:spcBef>
              <a:spcAft>
                <a:spcPts val="0"/>
              </a:spcAft>
              <a:buClr>
                <a:srgbClr val="FF0000"/>
              </a:buClr>
              <a:buSzPts val="1800"/>
              <a:buFont typeface="Arial"/>
              <a:buNone/>
            </a:pPr>
            <a:r>
              <a:rPr b="1" i="0" lang="en-US" sz="1800" u="none" cap="none" strike="noStrike">
                <a:solidFill>
                  <a:schemeClr val="dk1"/>
                </a:solidFill>
                <a:latin typeface="Courier New"/>
                <a:ea typeface="Courier New"/>
                <a:cs typeface="Courier New"/>
                <a:sym typeface="Courier New"/>
              </a:rPr>
              <a:t> 7     public static void printMessage(String message)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8         System.out.println("Messsage for "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 9          LocalDate.now() + ": " + message);</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10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11     </a:t>
            </a:r>
            <a:endParaRPr/>
          </a:p>
          <a:p>
            <a:pPr indent="-460375" lvl="1" marL="574675" marR="0" rtl="0" algn="l">
              <a:lnSpc>
                <a:spcPct val="100000"/>
              </a:lnSpc>
              <a:spcBef>
                <a:spcPts val="360"/>
              </a:spcBef>
              <a:spcAft>
                <a:spcPts val="0"/>
              </a:spcAft>
              <a:buClr>
                <a:srgbClr val="FF0000"/>
              </a:buClr>
              <a:buSzPts val="1800"/>
              <a:buFont typeface="Arial"/>
              <a:buNone/>
            </a:pPr>
            <a:r>
              <a:rPr b="0" i="0" lang="en-US" sz="1800" u="none" cap="none" strike="noStrike">
                <a:solidFill>
                  <a:schemeClr val="dk1"/>
                </a:solidFill>
                <a:latin typeface="Courier New"/>
                <a:ea typeface="Courier New"/>
                <a:cs typeface="Courier New"/>
                <a:sym typeface="Courier New"/>
              </a:rPr>
              <a:t>12 }</a:t>
            </a:r>
            <a:endParaRPr/>
          </a:p>
        </p:txBody>
      </p:sp>
      <p:sp>
        <p:nvSpPr>
          <p:cNvPr id="999" name="Google Shape;999;p10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04"/>
          <p:cNvSpPr txBox="1"/>
          <p:nvPr/>
        </p:nvSpPr>
        <p:spPr>
          <a:xfrm>
            <a:off x="457200" y="1371600"/>
            <a:ext cx="80772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6" name="Google Shape;1006;p104"/>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Calling Static Methods</a:t>
            </a:r>
            <a:endParaRPr/>
          </a:p>
        </p:txBody>
      </p:sp>
      <p:sp>
        <p:nvSpPr>
          <p:cNvPr id="1007" name="Google Shape;1007;p104"/>
          <p:cNvSpPr txBox="1"/>
          <p:nvPr>
            <p:ph idx="1" type="body"/>
          </p:nvPr>
        </p:nvSpPr>
        <p:spPr>
          <a:xfrm>
            <a:off x="609600" y="1447800"/>
            <a:ext cx="7918500" cy="29685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double d = Math.random();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StaticHelper.printMessage("Hello");</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calling static methods, you should: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Qualify the location of the method with a class name if the method is located in a different class than the caller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Not required for methods within the same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Avoid using an object reference to call a static method</a:t>
            </a:r>
            <a:endParaRPr/>
          </a:p>
        </p:txBody>
      </p:sp>
      <p:sp>
        <p:nvSpPr>
          <p:cNvPr id="1008" name="Google Shape;1008;p10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nvSpPr>
        <p:spPr>
          <a:xfrm>
            <a:off x="609600" y="2819400"/>
            <a:ext cx="7924800" cy="457200"/>
          </a:xfrm>
          <a:prstGeom prst="rect">
            <a:avLst/>
          </a:prstGeom>
          <a:solidFill>
            <a:srgbClr val="DDDDDD"/>
          </a:solid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6" name="Google Shape;146;p24"/>
          <p:cNvSpPr txBox="1"/>
          <p:nvPr>
            <p:ph type="title"/>
          </p:nvPr>
        </p:nvSpPr>
        <p:spPr>
          <a:xfrm>
            <a:off x="609600" y="439737"/>
            <a:ext cx="791845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Code Blocks</a:t>
            </a:r>
            <a:endParaRPr/>
          </a:p>
        </p:txBody>
      </p:sp>
      <p:sp>
        <p:nvSpPr>
          <p:cNvPr id="147" name="Google Shape;147;p24"/>
          <p:cNvSpPr txBox="1"/>
          <p:nvPr>
            <p:ph idx="1" type="body"/>
          </p:nvPr>
        </p:nvSpPr>
        <p:spPr>
          <a:xfrm>
            <a:off x="609600" y="1219200"/>
            <a:ext cx="7918450" cy="1751012"/>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Every class declaration is enclosed in a code block.</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Method declarations are enclosed in code blocks.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Java fields and methods have block (or class) scope.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Code blocks are defined in braces:</a:t>
            </a:r>
            <a:endParaRPr/>
          </a:p>
          <a:p>
            <a:pPr indent="7938" lvl="0" marL="7936" marR="0" rtl="0" algn="l">
              <a:lnSpc>
                <a:spcPct val="100000"/>
              </a:lnSpc>
              <a:spcBef>
                <a:spcPts val="480"/>
              </a:spcBef>
              <a:spcAft>
                <a:spcPts val="0"/>
              </a:spcAft>
              <a:buClr>
                <a:srgbClr val="000000"/>
              </a:buClr>
              <a:buSzPts val="2400"/>
              <a:buFont typeface="Arial"/>
              <a:buNone/>
            </a:pPr>
            <a:r>
              <a:rPr b="0" i="0" lang="en-US" sz="2400" u="none">
                <a:solidFill>
                  <a:schemeClr val="dk1"/>
                </a:solidFill>
                <a:latin typeface="Courier New"/>
                <a:ea typeface="Courier New"/>
                <a:cs typeface="Courier New"/>
                <a:sym typeface="Courier New"/>
              </a:rPr>
              <a:t> { }</a:t>
            </a:r>
            <a:endParaRPr/>
          </a:p>
          <a:p>
            <a:pPr indent="-460375" lvl="1" marL="574675" marR="0" rtl="0" algn="l">
              <a:lnSpc>
                <a:spcPct val="100000"/>
              </a:lnSpc>
              <a:spcBef>
                <a:spcPts val="1200"/>
              </a:spcBef>
              <a:spcAft>
                <a:spcPts val="0"/>
              </a:spcAft>
              <a:buClr>
                <a:srgbClr val="FF0000"/>
              </a:buClr>
              <a:buSzPts val="2200"/>
              <a:buFont typeface="Arial"/>
              <a:buNone/>
            </a:pPr>
            <a:r>
              <a:rPr b="0" i="0" lang="en-US" sz="2200" u="none" cap="none" strike="noStrike">
                <a:solidFill>
                  <a:schemeClr val="dk1"/>
                </a:solidFill>
                <a:latin typeface="Arial"/>
                <a:ea typeface="Arial"/>
                <a:cs typeface="Arial"/>
                <a:sym typeface="Arial"/>
              </a:rPr>
              <a:t>	Example:</a:t>
            </a:r>
            <a:endParaRPr/>
          </a:p>
        </p:txBody>
      </p:sp>
      <p:sp>
        <p:nvSpPr>
          <p:cNvPr id="148" name="Google Shape;148;p24"/>
          <p:cNvSpPr txBox="1"/>
          <p:nvPr/>
        </p:nvSpPr>
        <p:spPr>
          <a:xfrm>
            <a:off x="990600" y="3927475"/>
            <a:ext cx="7191375" cy="1939925"/>
          </a:xfrm>
          <a:prstGeom prst="rect">
            <a:avLst/>
          </a:prstGeom>
          <a:solidFill>
            <a:srgbClr val="DDDDDD"/>
          </a:solidFill>
          <a:ln cap="flat" cmpd="sng" w="28575">
            <a:solidFill>
              <a:schemeClr val="lt2"/>
            </a:solidFill>
            <a:prstDash val="solid"/>
            <a:miter lim="800000"/>
            <a:headEnd len="sm" w="sm" type="none"/>
            <a:tailEnd len="sm" w="sm" type="none"/>
          </a:ln>
        </p:spPr>
        <p:txBody>
          <a:bodyPr anchorCtr="0" anchor="t" bIns="44450" lIns="90475" spcFirstLastPara="1" rIns="90475" wrap="square" tIns="44450">
            <a:noAutofit/>
          </a:bodyPr>
          <a:lstStyle/>
          <a:p>
            <a:pPr indent="0" lvl="0" marL="0" marR="0" rtl="0" algn="l">
              <a:lnSpc>
                <a:spcPct val="125000"/>
              </a:lnSpc>
              <a:spcBef>
                <a:spcPts val="0"/>
              </a:spcBef>
              <a:spcAft>
                <a:spcPts val="0"/>
              </a:spcAft>
              <a:buClr>
                <a:schemeClr val="lt2"/>
              </a:buClr>
              <a:buSzPts val="1800"/>
              <a:buFont typeface="Courier New"/>
              <a:buNone/>
            </a:pPr>
            <a:r>
              <a:rPr b="0" i="0" lang="en-US" sz="1800" u="none">
                <a:solidFill>
                  <a:schemeClr val="lt2"/>
                </a:solidFill>
                <a:latin typeface="Courier New"/>
                <a:ea typeface="Courier New"/>
                <a:cs typeface="Courier New"/>
                <a:sym typeface="Courier New"/>
              </a:rPr>
              <a:t>public class SayHello </a:t>
            </a:r>
            <a:r>
              <a:rPr b="0" i="0" lang="en-US" sz="1800" u="sng">
                <a:solidFill>
                  <a:schemeClr val="dk1"/>
                </a:solidFill>
                <a:latin typeface="Courier New"/>
                <a:ea typeface="Courier New"/>
                <a:cs typeface="Courier New"/>
                <a:sym typeface="Courier New"/>
              </a:rPr>
              <a:t>{</a:t>
            </a:r>
            <a:endParaRPr/>
          </a:p>
          <a:p>
            <a:pPr indent="0" lvl="0" marL="0" marR="0" rtl="0" algn="l">
              <a:lnSpc>
                <a:spcPct val="125000"/>
              </a:lnSpc>
              <a:spcBef>
                <a:spcPts val="18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public static void main(String[] args) </a:t>
            </a:r>
            <a:r>
              <a:rPr b="0" i="0" lang="en-US" sz="1800" u="sng">
                <a:solidFill>
                  <a:schemeClr val="dk1"/>
                </a:solidFill>
                <a:latin typeface="Courier New"/>
                <a:ea typeface="Courier New"/>
                <a:cs typeface="Courier New"/>
                <a:sym typeface="Courier New"/>
              </a:rPr>
              <a:t>{</a:t>
            </a:r>
            <a:endParaRPr/>
          </a:p>
          <a:p>
            <a:pPr indent="0" lvl="0" marL="0" marR="0" rtl="0" algn="l">
              <a:lnSpc>
                <a:spcPct val="125000"/>
              </a:lnSpc>
              <a:spcBef>
                <a:spcPts val="18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System.out.println("Hello world")</a:t>
            </a:r>
            <a:r>
              <a:rPr b="0" i="0" lang="en-US" sz="1800" u="sng">
                <a:solidFill>
                  <a:schemeClr val="dk1"/>
                </a:solidFill>
                <a:latin typeface="Courier New"/>
                <a:ea typeface="Courier New"/>
                <a:cs typeface="Courier New"/>
                <a:sym typeface="Courier New"/>
              </a:rPr>
              <a:t>;</a:t>
            </a:r>
            <a:endParaRPr b="0" i="0" sz="1800" u="none">
              <a:solidFill>
                <a:schemeClr val="dk1"/>
              </a:solidFill>
              <a:latin typeface="Courier New"/>
              <a:ea typeface="Courier New"/>
              <a:cs typeface="Courier New"/>
              <a:sym typeface="Courier New"/>
            </a:endParaRPr>
          </a:p>
          <a:p>
            <a:pPr indent="0" lvl="0" marL="0" marR="0" rtl="0" algn="l">
              <a:lnSpc>
                <a:spcPct val="125000"/>
              </a:lnSpc>
              <a:spcBef>
                <a:spcPts val="180"/>
              </a:spcBef>
              <a:spcAft>
                <a:spcPts val="0"/>
              </a:spcAft>
              <a:buClr>
                <a:schemeClr val="dk1"/>
              </a:buClr>
              <a:buSzPts val="1800"/>
              <a:buFont typeface="Courier New"/>
              <a:buNone/>
            </a:pPr>
            <a:r>
              <a:rPr b="0" i="1" lang="en-US" sz="1800" u="none">
                <a:solidFill>
                  <a:schemeClr val="dk1"/>
                </a:solidFill>
                <a:latin typeface="Courier New"/>
                <a:ea typeface="Courier New"/>
                <a:cs typeface="Courier New"/>
                <a:sym typeface="Courier New"/>
              </a:rPr>
              <a:t>    </a:t>
            </a:r>
            <a:r>
              <a:rPr b="0" i="0" lang="en-US" sz="1800" u="sng">
                <a:solidFill>
                  <a:schemeClr val="dk1"/>
                </a:solidFill>
                <a:latin typeface="Courier New"/>
                <a:ea typeface="Courier New"/>
                <a:cs typeface="Courier New"/>
                <a:sym typeface="Courier New"/>
              </a:rPr>
              <a:t>}</a:t>
            </a:r>
            <a:endParaRPr b="0" i="0" sz="1800" u="none">
              <a:solidFill>
                <a:schemeClr val="dk1"/>
              </a:solidFill>
              <a:latin typeface="Courier New"/>
              <a:ea typeface="Courier New"/>
              <a:cs typeface="Courier New"/>
              <a:sym typeface="Courier New"/>
            </a:endParaRPr>
          </a:p>
          <a:p>
            <a:pPr indent="0" lvl="0" marL="0" marR="0" rtl="0" algn="l">
              <a:lnSpc>
                <a:spcPct val="125000"/>
              </a:lnSpc>
              <a:spcBef>
                <a:spcPts val="180"/>
              </a:spcBef>
              <a:spcAft>
                <a:spcPts val="0"/>
              </a:spcAft>
              <a:buClr>
                <a:schemeClr val="dk1"/>
              </a:buClr>
              <a:buSzPts val="1800"/>
              <a:buFont typeface="Courier New"/>
              <a:buNone/>
            </a:pPr>
            <a:r>
              <a:rPr b="0" i="0" lang="en-US" sz="1800" u="sng">
                <a:solidFill>
                  <a:schemeClr val="dk1"/>
                </a:solidFill>
                <a:latin typeface="Courier New"/>
                <a:ea typeface="Courier New"/>
                <a:cs typeface="Courier New"/>
                <a:sym typeface="Courier New"/>
              </a:rPr>
              <a:t>}</a:t>
            </a:r>
            <a:endParaRPr/>
          </a:p>
        </p:txBody>
      </p:sp>
      <p:sp>
        <p:nvSpPr>
          <p:cNvPr id="149" name="Google Shape;149;p24"/>
          <p:cNvSpPr/>
          <p:nvPr/>
        </p:nvSpPr>
        <p:spPr>
          <a:xfrm>
            <a:off x="1409700" y="4175125"/>
            <a:ext cx="6453187" cy="1462087"/>
          </a:xfrm>
          <a:custGeom>
            <a:rect b="b" l="l" r="r" t="t"/>
            <a:pathLst>
              <a:path extrusionOk="0" h="921" w="4065">
                <a:moveTo>
                  <a:pt x="2008" y="0"/>
                </a:moveTo>
                <a:lnTo>
                  <a:pt x="4064" y="0"/>
                </a:lnTo>
                <a:lnTo>
                  <a:pt x="4064" y="920"/>
                </a:lnTo>
                <a:lnTo>
                  <a:pt x="0" y="920"/>
                </a:lnTo>
              </a:path>
            </a:pathLst>
          </a:custGeom>
          <a:noFill/>
          <a:ln cap="rnd" cmpd="sng" w="28575">
            <a:solidFill>
              <a:srgbClr val="000000"/>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0" name="Google Shape;150;p24"/>
          <p:cNvSpPr/>
          <p:nvPr/>
        </p:nvSpPr>
        <p:spPr>
          <a:xfrm>
            <a:off x="1790700" y="4543425"/>
            <a:ext cx="5780087" cy="763587"/>
          </a:xfrm>
          <a:custGeom>
            <a:rect b="b" l="l" r="r" t="t"/>
            <a:pathLst>
              <a:path extrusionOk="0" h="481" w="3641">
                <a:moveTo>
                  <a:pt x="3336" y="0"/>
                </a:moveTo>
                <a:lnTo>
                  <a:pt x="3640" y="0"/>
                </a:lnTo>
                <a:lnTo>
                  <a:pt x="3640" y="480"/>
                </a:lnTo>
                <a:lnTo>
                  <a:pt x="0" y="480"/>
                </a:lnTo>
              </a:path>
            </a:pathLst>
          </a:custGeom>
          <a:noFill/>
          <a:ln cap="rnd" cmpd="sng" w="28575">
            <a:solidFill>
              <a:schemeClr val="dk2"/>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1" name="Google Shape;151;p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05"/>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Static Variables</a:t>
            </a:r>
            <a:endParaRPr/>
          </a:p>
        </p:txBody>
      </p:sp>
      <p:sp>
        <p:nvSpPr>
          <p:cNvPr id="1015" name="Google Shape;1015;p105"/>
          <p:cNvSpPr txBox="1"/>
          <p:nvPr>
            <p:ph idx="1" type="body"/>
          </p:nvPr>
        </p:nvSpPr>
        <p:spPr>
          <a:xfrm>
            <a:off x="609600" y="1447800"/>
            <a:ext cx="7918500" cy="3779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Static variables are variables that can be accessed even if the class they are declared in has not been instantiated. </a:t>
            </a:r>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Static variables are: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Called class variables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Limited to a single copy per JVM</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Useful for containing shared data</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Static methods store data in static variables.</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All object instances share a single copy of any static variables.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Initialized when the containing class is first loaded</a:t>
            </a:r>
            <a:endParaRPr/>
          </a:p>
        </p:txBody>
      </p:sp>
      <p:sp>
        <p:nvSpPr>
          <p:cNvPr id="1016" name="Google Shape;1016;p10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06"/>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Defining Static Variables</a:t>
            </a:r>
            <a:endParaRPr/>
          </a:p>
        </p:txBody>
      </p:sp>
      <p:sp>
        <p:nvSpPr>
          <p:cNvPr id="1023" name="Google Shape;1023;p106"/>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8" lvl="0" marL="7937" marR="0" rtl="0" algn="l">
              <a:spcBef>
                <a:spcPts val="0"/>
              </a:spcBef>
              <a:spcAft>
                <a:spcPts val="0"/>
              </a:spcAft>
              <a:buNone/>
            </a:pPr>
            <a:r>
              <a:t/>
            </a:r>
            <a:endParaRPr sz="2200">
              <a:solidFill>
                <a:schemeClr val="dk1"/>
              </a:solidFill>
              <a:latin typeface="Arial"/>
              <a:ea typeface="Arial"/>
              <a:cs typeface="Arial"/>
              <a:sym typeface="Arial"/>
            </a:endParaRPr>
          </a:p>
        </p:txBody>
      </p:sp>
      <p:sp>
        <p:nvSpPr>
          <p:cNvPr id="1024" name="Google Shape;1024;p106"/>
          <p:cNvSpPr txBox="1"/>
          <p:nvPr/>
        </p:nvSpPr>
        <p:spPr>
          <a:xfrm>
            <a:off x="609600" y="1371600"/>
            <a:ext cx="7886700" cy="3886200"/>
          </a:xfrm>
          <a:prstGeom prst="rect">
            <a:avLst/>
          </a:prstGeom>
          <a:solidFill>
            <a:srgbClr val="DDDDDD"/>
          </a:solidFill>
          <a:ln cap="flat" cmpd="sng" w="28575">
            <a:solidFill>
              <a:srgbClr val="000000"/>
            </a:solidFill>
            <a:prstDash val="solid"/>
            <a:miter lim="800000"/>
            <a:headEnd len="sm" w="sm" type="none"/>
            <a:tailEnd len="sm" w="sm" type="none"/>
          </a:ln>
        </p:spPr>
        <p:txBody>
          <a:bodyPr anchorCtr="0" anchor="ctr" bIns="9125" lIns="92075" spcFirstLastPara="1" rIns="92075" wrap="square" tIns="9125">
            <a:noAutofit/>
          </a:bodyPr>
          <a:lstStyle/>
          <a:p>
            <a:pPr indent="-457200" lvl="0" marL="457200" marR="0" rtl="0" algn="l">
              <a:lnSpc>
                <a:spcPct val="100000"/>
              </a:lnSpc>
              <a:spcBef>
                <a:spcPts val="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4 public class StaticCounter {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5     private static int counter = 0;</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6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7     public static int getCount()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8         return counter;</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 9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10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11     public static void increment(){</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12       counter++;</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13     }</a:t>
            </a:r>
            <a:endParaRPr/>
          </a:p>
          <a:p>
            <a:pPr indent="-457200" lvl="0" marL="457200" marR="0" rtl="0" algn="l">
              <a:lnSpc>
                <a:spcPct val="100000"/>
              </a:lnSpc>
              <a:spcBef>
                <a:spcPts val="360"/>
              </a:spcBef>
              <a:spcAft>
                <a:spcPts val="0"/>
              </a:spcAft>
              <a:buClr>
                <a:schemeClr val="dk1"/>
              </a:buClr>
              <a:buSzPts val="1800"/>
              <a:buFont typeface="Courier New"/>
              <a:buNone/>
            </a:pPr>
            <a:r>
              <a:rPr b="0" i="0" lang="en-US" sz="1800" u="none">
                <a:solidFill>
                  <a:schemeClr val="dk1"/>
                </a:solidFill>
                <a:latin typeface="Courier New"/>
                <a:ea typeface="Courier New"/>
                <a:cs typeface="Courier New"/>
                <a:sym typeface="Courier New"/>
              </a:rPr>
              <a:t>14 }</a:t>
            </a:r>
            <a:endParaRPr/>
          </a:p>
        </p:txBody>
      </p:sp>
      <p:sp>
        <p:nvSpPr>
          <p:cNvPr id="1025" name="Google Shape;1025;p106"/>
          <p:cNvSpPr/>
          <p:nvPr/>
        </p:nvSpPr>
        <p:spPr>
          <a:xfrm>
            <a:off x="6324600" y="2743200"/>
            <a:ext cx="1693800" cy="514500"/>
          </a:xfrm>
          <a:prstGeom prst="wedgeRectCallout">
            <a:avLst>
              <a:gd fmla="val -17180" name="adj1"/>
              <a:gd fmla="val -25265"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Only one copy in memory</a:t>
            </a:r>
            <a:endParaRPr/>
          </a:p>
        </p:txBody>
      </p:sp>
      <p:sp>
        <p:nvSpPr>
          <p:cNvPr id="1026" name="Google Shape;1026;p10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07"/>
          <p:cNvSpPr txBox="1"/>
          <p:nvPr/>
        </p:nvSpPr>
        <p:spPr>
          <a:xfrm>
            <a:off x="457200" y="1905000"/>
            <a:ext cx="8077200" cy="1981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3" name="Google Shape;1033;p107"/>
          <p:cNvSpPr txBox="1"/>
          <p:nvPr/>
        </p:nvSpPr>
        <p:spPr>
          <a:xfrm>
            <a:off x="457200" y="1371600"/>
            <a:ext cx="8077200" cy="381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4" name="Google Shape;1034;p107"/>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Using Static Variables</a:t>
            </a:r>
            <a:endParaRPr/>
          </a:p>
        </p:txBody>
      </p:sp>
      <p:sp>
        <p:nvSpPr>
          <p:cNvPr id="1035" name="Google Shape;1035;p107"/>
          <p:cNvSpPr txBox="1"/>
          <p:nvPr>
            <p:ph idx="1" type="body"/>
          </p:nvPr>
        </p:nvSpPr>
        <p:spPr>
          <a:xfrm>
            <a:off x="609600" y="1447800"/>
            <a:ext cx="7924800" cy="4673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double p = Math.PI;</a:t>
            </a:r>
            <a:endParaRPr/>
          </a:p>
          <a:p>
            <a:pPr indent="7937" lvl="0" marL="7937" marR="0" rtl="0" algn="l">
              <a:lnSpc>
                <a:spcPct val="100000"/>
              </a:lnSpc>
              <a:spcBef>
                <a:spcPts val="320"/>
              </a:spcBef>
              <a:spcAft>
                <a:spcPts val="0"/>
              </a:spcAft>
              <a:buClr>
                <a:srgbClr val="000000"/>
              </a:buClr>
              <a:buSzPts val="1600"/>
              <a:buFont typeface="Arial"/>
              <a:buNone/>
            </a:pPr>
            <a:r>
              <a:t/>
            </a:r>
            <a:endParaRPr b="0" i="0" sz="1600" u="none">
              <a:solidFill>
                <a:schemeClr val="dk1"/>
              </a:solidFill>
              <a:latin typeface="Courier New"/>
              <a:ea typeface="Courier New"/>
              <a:cs typeface="Courier New"/>
              <a:sym typeface="Courier New"/>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public static void main(String[] args)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System.out.println("Start: " + StaticCounter.getCount());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7     StaticCounter.increment();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8     StaticCounter.increment();</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9     System.out.println("End: " + StaticCounter.getCount());</a:t>
            </a:r>
            <a:endParaRPr/>
          </a:p>
          <a:p>
            <a:pPr indent="-7937" lvl="0" marL="15875" marR="0" rtl="0" algn="l">
              <a:lnSpc>
                <a:spcPct val="100000"/>
              </a:lnSpc>
              <a:spcBef>
                <a:spcPts val="320"/>
              </a:spcBef>
              <a:spcAft>
                <a:spcPts val="0"/>
              </a:spcAft>
              <a:buClr>
                <a:srgbClr val="000000"/>
              </a:buClr>
              <a:buSzPts val="1600"/>
              <a:buFont typeface="Arial"/>
              <a:buAutoNum type="arabicPlain" startAt="10"/>
            </a:pPr>
            <a:r>
              <a:rPr b="0" i="0" lang="en-US" sz="1600" u="none">
                <a:solidFill>
                  <a:schemeClr val="dk1"/>
                </a:solidFill>
                <a:latin typeface="Courier New"/>
                <a:ea typeface="Courier New"/>
                <a:cs typeface="Courier New"/>
                <a:sym typeface="Courier New"/>
              </a:rPr>
              <a:t>}</a:t>
            </a:r>
            <a:endParaRPr/>
          </a:p>
          <a:p>
            <a:pPr indent="7937" lvl="0" marL="7937" marR="0" rtl="0" algn="l">
              <a:lnSpc>
                <a:spcPct val="100000"/>
              </a:lnSpc>
              <a:spcBef>
                <a:spcPts val="440"/>
              </a:spcBef>
              <a:spcAft>
                <a:spcPts val="0"/>
              </a:spcAft>
              <a:buClr>
                <a:srgbClr val="000000"/>
              </a:buClr>
              <a:buSzPts val="2200"/>
              <a:buFont typeface="Arial"/>
              <a:buNone/>
            </a:pPr>
            <a:r>
              <a:t/>
            </a:r>
            <a:endParaRPr b="0" i="0" sz="2200" u="none">
              <a:solidFill>
                <a:schemeClr val="dk1"/>
              </a:solidFill>
              <a:latin typeface="Arial"/>
              <a:ea typeface="Arial"/>
              <a:cs typeface="Arial"/>
              <a:sym typeface="Arial"/>
            </a:endParaRPr>
          </a:p>
          <a:p>
            <a:pPr indent="7937" lvl="0" marL="7937" marR="0" rtl="0" algn="l">
              <a:lnSpc>
                <a:spcPct val="100000"/>
              </a:lnSpc>
              <a:spcBef>
                <a:spcPts val="44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When accessing static variables, you should: </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Qualify the location of the variable with a class name if the variable is located in a different class than the caller</a:t>
            </a:r>
            <a:endParaRPr/>
          </a:p>
          <a:p>
            <a:pPr indent="-331787" lvl="2" marL="1020762" marR="0" rtl="0" algn="l">
              <a:lnSpc>
                <a:spcPct val="100000"/>
              </a:lnSpc>
              <a:spcBef>
                <a:spcPts val="400"/>
              </a:spcBef>
              <a:spcAft>
                <a:spcPts val="0"/>
              </a:spcAft>
              <a:buClr>
                <a:srgbClr val="FF0000"/>
              </a:buClr>
              <a:buSzPts val="2000"/>
              <a:buFont typeface="Arial"/>
              <a:buChar char="–"/>
            </a:pPr>
            <a:r>
              <a:rPr b="0" i="0" lang="en-US" sz="2000" u="none" cap="none" strike="noStrike">
                <a:solidFill>
                  <a:schemeClr val="dk1"/>
                </a:solidFill>
                <a:latin typeface="Arial"/>
                <a:ea typeface="Arial"/>
                <a:cs typeface="Arial"/>
                <a:sym typeface="Arial"/>
              </a:rPr>
              <a:t>Not required for variables within the same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Avoid using an object reference to access a static variable</a:t>
            </a:r>
            <a:endParaRPr/>
          </a:p>
        </p:txBody>
      </p:sp>
      <p:sp>
        <p:nvSpPr>
          <p:cNvPr id="1036" name="Google Shape;1036;p10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08"/>
          <p:cNvSpPr txBox="1"/>
          <p:nvPr/>
        </p:nvSpPr>
        <p:spPr>
          <a:xfrm>
            <a:off x="539750" y="1693862"/>
            <a:ext cx="8077200" cy="45720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3" name="Google Shape;1043;p108"/>
          <p:cNvSpPr txBox="1"/>
          <p:nvPr>
            <p:ph type="title"/>
          </p:nvPr>
        </p:nvSpPr>
        <p:spPr>
          <a:xfrm>
            <a:off x="609600" y="381000"/>
            <a:ext cx="7918500" cy="4746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Static Initializers</a:t>
            </a:r>
            <a:endParaRPr/>
          </a:p>
        </p:txBody>
      </p:sp>
      <p:sp>
        <p:nvSpPr>
          <p:cNvPr id="1044" name="Google Shape;1044;p108"/>
          <p:cNvSpPr txBox="1"/>
          <p:nvPr>
            <p:ph idx="1" type="body"/>
          </p:nvPr>
        </p:nvSpPr>
        <p:spPr>
          <a:xfrm>
            <a:off x="615950" y="984250"/>
            <a:ext cx="8223300" cy="5097600"/>
          </a:xfrm>
          <a:prstGeom prst="rect">
            <a:avLst/>
          </a:prstGeom>
          <a:noFill/>
          <a:ln>
            <a:noFill/>
          </a:ln>
        </p:spPr>
        <p:txBody>
          <a:bodyPr anchorCtr="0" anchor="t" bIns="12700" lIns="12700" spcFirstLastPara="1" rIns="12700" wrap="square" tIns="12700">
            <a:noAutofit/>
          </a:bodyPr>
          <a:lstStyle/>
          <a:p>
            <a:pPr indent="-460375" lvl="1" marL="574675" marR="0" rtl="0" algn="l">
              <a:lnSpc>
                <a:spcPct val="100000"/>
              </a:lnSpc>
              <a:spcBef>
                <a:spcPts val="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Static initializer block is a code block prefixed by the </a:t>
            </a:r>
            <a:r>
              <a:rPr b="0" i="0" lang="en-US" sz="2200" u="none" cap="none" strike="noStrike">
                <a:solidFill>
                  <a:schemeClr val="dk1"/>
                </a:solidFill>
                <a:latin typeface="Courier New"/>
                <a:ea typeface="Courier New"/>
                <a:cs typeface="Courier New"/>
                <a:sym typeface="Courier New"/>
              </a:rPr>
              <a:t>static</a:t>
            </a:r>
            <a:r>
              <a:rPr b="0" i="0" lang="en-US" sz="2200" u="none" cap="none" strike="noStrike">
                <a:solidFill>
                  <a:schemeClr val="dk1"/>
                </a:solidFill>
                <a:latin typeface="Arial"/>
                <a:ea typeface="Arial"/>
                <a:cs typeface="Arial"/>
                <a:sym typeface="Arial"/>
              </a:rPr>
              <a:t> keyword.</a:t>
            </a:r>
            <a:endParaRPr/>
          </a:p>
          <a:p>
            <a:pPr indent="7937" lvl="0" marL="7937" marR="0" rtl="0" algn="l">
              <a:lnSpc>
                <a:spcPct val="100000"/>
              </a:lnSpc>
              <a:spcBef>
                <a:spcPts val="60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3 public class A04StaticInitializerTest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4   private static final boolean[] switches = new boolean[5];</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 5   </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6   static{</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7     System.out.println("Initializing...");</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8     for (int i=0; i&lt;5; i++){</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 9       switches[i] = true;</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10     }</a:t>
            </a:r>
            <a:endParaRPr/>
          </a:p>
          <a:p>
            <a:pPr indent="7937" lvl="0" marL="7937" marR="0" rtl="0" algn="l">
              <a:lnSpc>
                <a:spcPct val="100000"/>
              </a:lnSpc>
              <a:spcBef>
                <a:spcPts val="280"/>
              </a:spcBef>
              <a:spcAft>
                <a:spcPts val="0"/>
              </a:spcAft>
              <a:buClr>
                <a:srgbClr val="000000"/>
              </a:buClr>
              <a:buSzPts val="1400"/>
              <a:buFont typeface="Arial"/>
              <a:buNone/>
            </a:pPr>
            <a:r>
              <a:rPr b="1" i="0" lang="en-US" sz="1400" u="none">
                <a:solidFill>
                  <a:schemeClr val="dk1"/>
                </a:solidFill>
                <a:latin typeface="Courier New"/>
                <a:ea typeface="Courier New"/>
                <a:cs typeface="Courier New"/>
                <a:sym typeface="Courier New"/>
              </a:rPr>
              <a:t>11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12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13   public static void main(String[] args)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14     switches[1] = false; switches[2] = false;</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15     System.out.print("Switch settings: ");</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16     for (boolean curSwitch:switches){</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17       if (curSwitch){System.out.print("1");}</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18       else {System.out.print("0");}</a:t>
            </a:r>
            <a:endParaRPr/>
          </a:p>
          <a:p>
            <a:pPr indent="7937" lvl="0" marL="7937" marR="0" rtl="0" algn="l">
              <a:lnSpc>
                <a:spcPct val="100000"/>
              </a:lnSpc>
              <a:spcBef>
                <a:spcPts val="280"/>
              </a:spcBef>
              <a:spcAft>
                <a:spcPts val="0"/>
              </a:spcAft>
              <a:buClr>
                <a:srgbClr val="000000"/>
              </a:buClr>
              <a:buSzPts val="1400"/>
              <a:buFont typeface="Arial"/>
              <a:buNone/>
            </a:pPr>
            <a:r>
              <a:rPr b="0" i="0" lang="en-US" sz="1400" u="none">
                <a:solidFill>
                  <a:schemeClr val="dk1"/>
                </a:solidFill>
                <a:latin typeface="Courier New"/>
                <a:ea typeface="Courier New"/>
                <a:cs typeface="Courier New"/>
                <a:sym typeface="Courier New"/>
              </a:rPr>
              <a:t>19     }</a:t>
            </a:r>
            <a:endParaRPr/>
          </a:p>
        </p:txBody>
      </p:sp>
      <p:sp>
        <p:nvSpPr>
          <p:cNvPr id="1045" name="Google Shape;1045;p108"/>
          <p:cNvSpPr/>
          <p:nvPr/>
        </p:nvSpPr>
        <p:spPr>
          <a:xfrm>
            <a:off x="5873750" y="2279650"/>
            <a:ext cx="1524000" cy="685800"/>
          </a:xfrm>
          <a:prstGeom prst="wedgeRectCallout">
            <a:avLst>
              <a:gd fmla="val -9701" name="adj1"/>
              <a:gd fmla="val 9163" name="adj2"/>
            </a:avLst>
          </a:prstGeom>
          <a:solidFill>
            <a:srgbClr val="FFFFCC"/>
          </a:solidFill>
          <a:ln cap="flat"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static initialization block</a:t>
            </a:r>
            <a:endParaRPr/>
          </a:p>
        </p:txBody>
      </p:sp>
      <p:sp>
        <p:nvSpPr>
          <p:cNvPr id="1046" name="Google Shape;1046;p10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09"/>
          <p:cNvSpPr txBox="1"/>
          <p:nvPr/>
        </p:nvSpPr>
        <p:spPr>
          <a:xfrm>
            <a:off x="609600" y="2551112"/>
            <a:ext cx="7924800" cy="8382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3" name="Google Shape;1053;p109"/>
          <p:cNvSpPr txBox="1"/>
          <p:nvPr/>
        </p:nvSpPr>
        <p:spPr>
          <a:xfrm>
            <a:off x="609600" y="3962400"/>
            <a:ext cx="7924800" cy="1676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4" name="Google Shape;1054;p109"/>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Static Imports</a:t>
            </a:r>
            <a:endParaRPr/>
          </a:p>
        </p:txBody>
      </p:sp>
      <p:sp>
        <p:nvSpPr>
          <p:cNvPr id="1055" name="Google Shape;1055;p109"/>
          <p:cNvSpPr txBox="1"/>
          <p:nvPr>
            <p:ph idx="1" type="body"/>
          </p:nvPr>
        </p:nvSpPr>
        <p:spPr>
          <a:xfrm>
            <a:off x="609600" y="1447800"/>
            <a:ext cx="7918500" cy="17511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A static import statement makes the static members of a class available under their simple name.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Given either of the following lines:</a:t>
            </a:r>
            <a:endParaRPr b="0" i="0" sz="18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50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static java.lang.Math.random;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import static java.lang.Math.*;</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Calling the </a:t>
            </a:r>
            <a:r>
              <a:rPr b="0" i="0" lang="en-US" sz="2200" u="none" cap="none" strike="noStrike">
                <a:solidFill>
                  <a:schemeClr val="dk1"/>
                </a:solidFill>
                <a:latin typeface="Courier New"/>
                <a:ea typeface="Courier New"/>
                <a:cs typeface="Courier New"/>
                <a:sym typeface="Courier New"/>
              </a:rPr>
              <a:t>Math.random()</a:t>
            </a:r>
            <a:r>
              <a:rPr b="0" i="0" lang="en-US" sz="2200" u="none" cap="none" strike="noStrike">
                <a:solidFill>
                  <a:schemeClr val="dk1"/>
                </a:solidFill>
                <a:latin typeface="Arial"/>
                <a:ea typeface="Arial"/>
                <a:cs typeface="Arial"/>
                <a:sym typeface="Arial"/>
              </a:rPr>
              <a:t>method can be written as:</a:t>
            </a:r>
            <a:endParaRPr b="0" i="0" sz="1800" u="none" cap="none" strike="noStrik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StaticImport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static void main(String[] args)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double d = random();</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1056" name="Google Shape;1056;p10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10"/>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Design Patterns</a:t>
            </a:r>
            <a:endParaRPr/>
          </a:p>
        </p:txBody>
      </p:sp>
      <p:sp>
        <p:nvSpPr>
          <p:cNvPr id="1063" name="Google Shape;1063;p110"/>
          <p:cNvSpPr txBox="1"/>
          <p:nvPr>
            <p:ph idx="1" type="body"/>
          </p:nvPr>
        </p:nvSpPr>
        <p:spPr>
          <a:xfrm>
            <a:off x="609600" y="1447800"/>
            <a:ext cx="7918500" cy="25986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Design patterns are:</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Reusable solutions to common software development problems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Documented in pattern catalogs</a:t>
            </a:r>
            <a:endParaRPr/>
          </a:p>
          <a:p>
            <a:pPr indent="-331787" lvl="2" marL="1020762" marR="0" rtl="0" algn="l">
              <a:lnSpc>
                <a:spcPct val="100000"/>
              </a:lnSpc>
              <a:spcBef>
                <a:spcPts val="400"/>
              </a:spcBef>
              <a:spcAft>
                <a:spcPts val="0"/>
              </a:spcAft>
              <a:buClr>
                <a:srgbClr val="FF0000"/>
              </a:buClr>
              <a:buSzPts val="2000"/>
              <a:buFont typeface="Arial"/>
              <a:buChar char="–"/>
            </a:pPr>
            <a:r>
              <a:rPr b="0" i="1" lang="en-US" sz="2000" u="none" cap="none" strike="noStrike">
                <a:solidFill>
                  <a:schemeClr val="dk1"/>
                </a:solidFill>
                <a:latin typeface="Arial"/>
                <a:ea typeface="Arial"/>
                <a:cs typeface="Arial"/>
                <a:sym typeface="Arial"/>
              </a:rPr>
              <a:t>Design Patterns: Elements of Reusable Object-Oriented Software</a:t>
            </a:r>
            <a:r>
              <a:rPr b="0" i="0" lang="en-US" sz="2000" u="none" cap="none" strike="noStrike">
                <a:solidFill>
                  <a:schemeClr val="dk1"/>
                </a:solidFill>
                <a:latin typeface="Arial"/>
                <a:ea typeface="Arial"/>
                <a:cs typeface="Arial"/>
                <a:sym typeface="Arial"/>
              </a:rPr>
              <a:t>, written by Erich Gamma et al. (the “Gang of Four”)</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 vocabulary used to discuss design</a:t>
            </a:r>
            <a:endParaRPr/>
          </a:p>
        </p:txBody>
      </p:sp>
      <p:sp>
        <p:nvSpPr>
          <p:cNvPr id="1064" name="Google Shape;1064;p11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111"/>
          <p:cNvSpPr txBox="1"/>
          <p:nvPr/>
        </p:nvSpPr>
        <p:spPr>
          <a:xfrm>
            <a:off x="609600" y="2438400"/>
            <a:ext cx="7924800" cy="33528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1" name="Google Shape;1071;p111"/>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Singleton Pattern</a:t>
            </a:r>
            <a:endParaRPr/>
          </a:p>
        </p:txBody>
      </p:sp>
      <p:sp>
        <p:nvSpPr>
          <p:cNvPr id="1072" name="Google Shape;1072;p111"/>
          <p:cNvSpPr txBox="1"/>
          <p:nvPr>
            <p:ph idx="1" type="body"/>
          </p:nvPr>
        </p:nvSpPr>
        <p:spPr>
          <a:xfrm>
            <a:off x="609600" y="1447800"/>
            <a:ext cx="7918500" cy="49530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The singleton design pattern details a class implementation that can be instantiated only once.</a:t>
            </a:r>
            <a:endParaRPr/>
          </a:p>
          <a:p>
            <a:pPr indent="7937" lvl="0" marL="7937" marR="0" rtl="0" algn="l">
              <a:lnSpc>
                <a:spcPct val="100000"/>
              </a:lnSpc>
              <a:spcBef>
                <a:spcPts val="360"/>
              </a:spcBef>
              <a:spcAft>
                <a:spcPts val="0"/>
              </a:spcAft>
              <a:buClr>
                <a:srgbClr val="000000"/>
              </a:buClr>
              <a:buSzPts val="1800"/>
              <a:buFont typeface="Arial"/>
              <a:buNone/>
            </a:pPr>
            <a:r>
              <a:t/>
            </a:r>
            <a:endParaRPr b="0" i="0" sz="1800" u="none">
              <a:solidFill>
                <a:schemeClr val="dk1"/>
              </a:solidFill>
              <a:latin typeface="Courier New"/>
              <a:ea typeface="Courier New"/>
              <a:cs typeface="Courier New"/>
              <a:sym typeface="Courier New"/>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public class SingletonClass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static final SingletonClass instance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new SingletonClass();</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private SingletonClass()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public static SingletonClass getInstance()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return instance;</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    }   </a:t>
            </a:r>
            <a:endParaRPr/>
          </a:p>
          <a:p>
            <a:pPr indent="7937" lvl="0" marL="7937" marR="0" rtl="0" algn="l">
              <a:lnSpc>
                <a:spcPct val="100000"/>
              </a:lnSpc>
              <a:spcBef>
                <a:spcPts val="360"/>
              </a:spcBef>
              <a:spcAft>
                <a:spcPts val="0"/>
              </a:spcAft>
              <a:buClr>
                <a:srgbClr val="000000"/>
              </a:buClr>
              <a:buSzPts val="1800"/>
              <a:buFont typeface="Arial"/>
              <a:buNone/>
            </a:pPr>
            <a:r>
              <a:rPr b="0" i="0" lang="en-US" sz="1800" u="none">
                <a:solidFill>
                  <a:schemeClr val="dk1"/>
                </a:solidFill>
                <a:latin typeface="Courier New"/>
                <a:ea typeface="Courier New"/>
                <a:cs typeface="Courier New"/>
                <a:sym typeface="Courier New"/>
              </a:rPr>
              <a:t>}</a:t>
            </a:r>
            <a:endParaRPr/>
          </a:p>
        </p:txBody>
      </p:sp>
      <p:sp>
        <p:nvSpPr>
          <p:cNvPr id="1073" name="Google Shape;1073;p111"/>
          <p:cNvSpPr/>
          <p:nvPr/>
        </p:nvSpPr>
        <p:spPr>
          <a:xfrm>
            <a:off x="685800" y="2895600"/>
            <a:ext cx="414300" cy="414300"/>
          </a:xfrm>
          <a:prstGeom prst="ellipse">
            <a:avLst/>
          </a:prstGeom>
          <a:solidFill>
            <a:srgbClr val="99CC00"/>
          </a:solidFill>
          <a:ln cap="flat" cmpd="sng" w="28575">
            <a:solidFill>
              <a:srgbClr val="000000"/>
            </a:solidFill>
            <a:prstDash val="solid"/>
            <a:miter lim="800000"/>
            <a:headEnd len="sm" w="sm" type="none"/>
            <a:tailEnd len="sm" w="sm" type="none"/>
          </a:ln>
        </p:spPr>
        <p:txBody>
          <a:bodyPr anchorCtr="0" anchor="ctr" bIns="46025" lIns="46025" spcFirstLastPara="1" rIns="46025" wrap="square" tIns="46025">
            <a:noAutofit/>
          </a:bodyPr>
          <a:lstStyle/>
          <a:p>
            <a:pPr indent="0" lvl="0" marL="0" marR="0" rtl="0" algn="ctr">
              <a:lnSpc>
                <a:spcPct val="95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1</a:t>
            </a:r>
            <a:endParaRPr/>
          </a:p>
        </p:txBody>
      </p:sp>
      <p:sp>
        <p:nvSpPr>
          <p:cNvPr id="1074" name="Google Shape;1074;p111"/>
          <p:cNvSpPr/>
          <p:nvPr/>
        </p:nvSpPr>
        <p:spPr>
          <a:xfrm>
            <a:off x="685800" y="3810000"/>
            <a:ext cx="414300" cy="414300"/>
          </a:xfrm>
          <a:prstGeom prst="ellipse">
            <a:avLst/>
          </a:prstGeom>
          <a:solidFill>
            <a:srgbClr val="99CC00"/>
          </a:solidFill>
          <a:ln cap="flat" cmpd="sng" w="28575">
            <a:solidFill>
              <a:srgbClr val="000000"/>
            </a:solidFill>
            <a:prstDash val="solid"/>
            <a:miter lim="800000"/>
            <a:headEnd len="sm" w="sm" type="none"/>
            <a:tailEnd len="sm" w="sm" type="none"/>
          </a:ln>
        </p:spPr>
        <p:txBody>
          <a:bodyPr anchorCtr="0" anchor="ctr" bIns="46025" lIns="46025" spcFirstLastPara="1" rIns="46025" wrap="square" tIns="46025">
            <a:noAutofit/>
          </a:bodyPr>
          <a:lstStyle/>
          <a:p>
            <a:pPr indent="0" lvl="0" marL="0" marR="0" rtl="0" algn="ctr">
              <a:lnSpc>
                <a:spcPct val="95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2</a:t>
            </a:r>
            <a:endParaRPr/>
          </a:p>
        </p:txBody>
      </p:sp>
      <p:sp>
        <p:nvSpPr>
          <p:cNvPr id="1075" name="Google Shape;1075;p111"/>
          <p:cNvSpPr/>
          <p:nvPr/>
        </p:nvSpPr>
        <p:spPr>
          <a:xfrm>
            <a:off x="685800" y="4724400"/>
            <a:ext cx="414300" cy="414300"/>
          </a:xfrm>
          <a:prstGeom prst="ellipse">
            <a:avLst/>
          </a:prstGeom>
          <a:solidFill>
            <a:srgbClr val="99CC00"/>
          </a:solidFill>
          <a:ln cap="flat" cmpd="sng" w="28575">
            <a:solidFill>
              <a:srgbClr val="000000"/>
            </a:solidFill>
            <a:prstDash val="solid"/>
            <a:miter lim="800000"/>
            <a:headEnd len="sm" w="sm" type="none"/>
            <a:tailEnd len="sm" w="sm" type="none"/>
          </a:ln>
        </p:spPr>
        <p:txBody>
          <a:bodyPr anchorCtr="0" anchor="ctr" bIns="46025" lIns="46025" spcFirstLastPara="1" rIns="46025" wrap="square" tIns="46025">
            <a:noAutofit/>
          </a:bodyPr>
          <a:lstStyle/>
          <a:p>
            <a:pPr indent="0" lvl="0" marL="0" marR="0" rtl="0" algn="ctr">
              <a:lnSpc>
                <a:spcPct val="95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3</a:t>
            </a:r>
            <a:endParaRPr/>
          </a:p>
        </p:txBody>
      </p:sp>
      <p:sp>
        <p:nvSpPr>
          <p:cNvPr id="1076" name="Google Shape;1076;p1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2"/>
          <p:cNvSpPr txBox="1"/>
          <p:nvPr/>
        </p:nvSpPr>
        <p:spPr>
          <a:xfrm>
            <a:off x="552450" y="1371600"/>
            <a:ext cx="8153400" cy="48006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3" name="Google Shape;1083;p112"/>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Singleton: Example</a:t>
            </a:r>
            <a:endParaRPr/>
          </a:p>
        </p:txBody>
      </p:sp>
      <p:sp>
        <p:nvSpPr>
          <p:cNvPr id="1084" name="Google Shape;1084;p112"/>
          <p:cNvSpPr txBox="1"/>
          <p:nvPr>
            <p:ph idx="1" type="body"/>
          </p:nvPr>
        </p:nvSpPr>
        <p:spPr>
          <a:xfrm>
            <a:off x="857250" y="1447800"/>
            <a:ext cx="7918500" cy="47037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3 public final class DbConfigSingleton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4   private final String hostName;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5   private final String dbName;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 6   //Lines omitted</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10   private static final DbConfigSingleton instance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11             new DbConfigSingleton();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12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13   private DbConfigSingleton(){</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14     // Values loaded from file in practice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15     hostName = "dbhost.example.com";</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16     // Lines omitted</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20   }</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21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22   public static DbConfigSingleton getInstance() {</a:t>
            </a:r>
            <a:endParaRPr/>
          </a:p>
          <a:p>
            <a:pPr indent="7937" lvl="0" marL="7937" marR="0" rtl="0" algn="l">
              <a:lnSpc>
                <a:spcPct val="100000"/>
              </a:lnSpc>
              <a:spcBef>
                <a:spcPts val="320"/>
              </a:spcBef>
              <a:spcAft>
                <a:spcPts val="0"/>
              </a:spcAft>
              <a:buClr>
                <a:srgbClr val="000000"/>
              </a:buClr>
              <a:buSzPts val="1600"/>
              <a:buFont typeface="Arial"/>
              <a:buNone/>
            </a:pPr>
            <a:r>
              <a:rPr b="1" i="0" lang="en-US" sz="1600" u="none">
                <a:solidFill>
                  <a:schemeClr val="dk1"/>
                </a:solidFill>
                <a:latin typeface="Courier New"/>
                <a:ea typeface="Courier New"/>
                <a:cs typeface="Courier New"/>
                <a:sym typeface="Courier New"/>
              </a:rPr>
              <a:t>23     return instance;</a:t>
            </a:r>
            <a:endParaRPr/>
          </a:p>
          <a:p>
            <a:pPr indent="7937" lvl="0" marL="7937" marR="0" rtl="0" algn="l">
              <a:lnSpc>
                <a:spcPct val="100000"/>
              </a:lnSpc>
              <a:spcBef>
                <a:spcPts val="320"/>
              </a:spcBef>
              <a:spcAft>
                <a:spcPts val="0"/>
              </a:spcAft>
              <a:buClr>
                <a:srgbClr val="000000"/>
              </a:buClr>
              <a:buSzPts val="1600"/>
              <a:buFont typeface="Arial"/>
              <a:buNone/>
            </a:pPr>
            <a:r>
              <a:rPr b="0" i="0" lang="en-US" sz="1600" u="none">
                <a:solidFill>
                  <a:schemeClr val="dk1"/>
                </a:solidFill>
                <a:latin typeface="Courier New"/>
                <a:ea typeface="Courier New"/>
                <a:cs typeface="Courier New"/>
                <a:sym typeface="Courier New"/>
              </a:rPr>
              <a:t>24   } </a:t>
            </a:r>
            <a:endParaRPr/>
          </a:p>
        </p:txBody>
      </p:sp>
      <p:sp>
        <p:nvSpPr>
          <p:cNvPr id="1085" name="Google Shape;1085;p11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13"/>
          <p:cNvSpPr txBox="1"/>
          <p:nvPr>
            <p:ph type="title"/>
          </p:nvPr>
        </p:nvSpPr>
        <p:spPr>
          <a:xfrm>
            <a:off x="609600" y="439737"/>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Immutable Classes</a:t>
            </a:r>
            <a:endParaRPr/>
          </a:p>
        </p:txBody>
      </p:sp>
      <p:sp>
        <p:nvSpPr>
          <p:cNvPr id="1092" name="Google Shape;1092;p113"/>
          <p:cNvSpPr txBox="1"/>
          <p:nvPr>
            <p:ph idx="1" type="body"/>
          </p:nvPr>
        </p:nvSpPr>
        <p:spPr>
          <a:xfrm>
            <a:off x="609600" y="1447800"/>
            <a:ext cx="7918500" cy="4021200"/>
          </a:xfrm>
          <a:prstGeom prst="rect">
            <a:avLst/>
          </a:prstGeom>
          <a:noFill/>
          <a:ln>
            <a:noFill/>
          </a:ln>
        </p:spPr>
        <p:txBody>
          <a:bodyPr anchorCtr="0" anchor="t" bIns="12700" lIns="12700" spcFirstLastPara="1" rIns="12700" wrap="square" tIns="12700">
            <a:noAutofit/>
          </a:bodyPr>
          <a:lstStyle/>
          <a:p>
            <a:pPr indent="7937" lvl="0" marL="7937" marR="0" rtl="0" algn="l">
              <a:lnSpc>
                <a:spcPct val="100000"/>
              </a:lnSpc>
              <a:spcBef>
                <a:spcPts val="0"/>
              </a:spcBef>
              <a:spcAft>
                <a:spcPts val="0"/>
              </a:spcAft>
              <a:buClr>
                <a:srgbClr val="000000"/>
              </a:buClr>
              <a:buSzPts val="2200"/>
              <a:buFont typeface="Arial"/>
              <a:buNone/>
            </a:pPr>
            <a:r>
              <a:rPr b="0" i="0" lang="en-US" sz="2200" u="none">
                <a:solidFill>
                  <a:schemeClr val="dk1"/>
                </a:solidFill>
                <a:latin typeface="Arial"/>
                <a:ea typeface="Arial"/>
                <a:cs typeface="Arial"/>
                <a:sym typeface="Arial"/>
              </a:rPr>
              <a:t>Immutable class:</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It is a class whose object  state cannot be modified once created.</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Any modification of the object will result in another new immutable object.</a:t>
            </a:r>
            <a:endParaRPr/>
          </a:p>
          <a:p>
            <a:pPr indent="-460375" lvl="1" marL="574675" marR="0" rtl="0" algn="l">
              <a:lnSpc>
                <a:spcPct val="100000"/>
              </a:lnSpc>
              <a:spcBef>
                <a:spcPts val="440"/>
              </a:spcBef>
              <a:spcAft>
                <a:spcPts val="0"/>
              </a:spcAft>
              <a:buClr>
                <a:srgbClr val="FF0000"/>
              </a:buClr>
              <a:buSzPts val="2200"/>
              <a:buFont typeface="Arial"/>
              <a:buChar char="•"/>
            </a:pPr>
            <a:r>
              <a:rPr b="0" i="0" lang="en-US" sz="2200" u="none" cap="none" strike="noStrike">
                <a:solidFill>
                  <a:schemeClr val="dk1"/>
                </a:solidFill>
                <a:latin typeface="Arial"/>
                <a:ea typeface="Arial"/>
                <a:cs typeface="Arial"/>
                <a:sym typeface="Arial"/>
              </a:rPr>
              <a:t>Example: Objects of </a:t>
            </a:r>
            <a:r>
              <a:rPr b="0" i="0" lang="en-US" sz="2200" u="none" cap="none" strike="noStrike">
                <a:solidFill>
                  <a:schemeClr val="dk1"/>
                </a:solidFill>
                <a:latin typeface="Courier New"/>
                <a:ea typeface="Courier New"/>
                <a:cs typeface="Courier New"/>
                <a:sym typeface="Courier New"/>
              </a:rPr>
              <a:t>Java.lang.String</a:t>
            </a:r>
            <a:r>
              <a:rPr b="0" i="0" lang="en-US" sz="2200" u="none" cap="none" strike="noStrike">
                <a:solidFill>
                  <a:schemeClr val="dk1"/>
                </a:solidFill>
                <a:latin typeface="Arial"/>
                <a:ea typeface="Arial"/>
                <a:cs typeface="Arial"/>
                <a:sym typeface="Arial"/>
              </a:rPr>
              <a:t>, any change on existing string object will result in another string; for example, replacing a character or creating substrings will result in new objects. </a:t>
            </a:r>
            <a:endParaRPr/>
          </a:p>
          <a:p>
            <a:pPr indent="7937" lvl="0" marL="7937" marR="0" rtl="0" algn="l">
              <a:lnSpc>
                <a:spcPct val="100000"/>
              </a:lnSpc>
              <a:spcBef>
                <a:spcPts val="440"/>
              </a:spcBef>
              <a:spcAft>
                <a:spcPts val="0"/>
              </a:spcAft>
              <a:buClr>
                <a:srgbClr val="000000"/>
              </a:buClr>
              <a:buSzPts val="2200"/>
              <a:buFont typeface="Arial"/>
              <a:buNone/>
            </a:pPr>
            <a:br>
              <a:rPr b="0" i="0" lang="en-US" sz="2200" u="none">
                <a:solidFill>
                  <a:schemeClr val="dk1"/>
                </a:solidFill>
                <a:latin typeface="Arial"/>
                <a:ea typeface="Arial"/>
                <a:cs typeface="Arial"/>
                <a:sym typeface="Arial"/>
              </a:rPr>
            </a:br>
            <a:endParaRPr/>
          </a:p>
        </p:txBody>
      </p:sp>
      <p:sp>
        <p:nvSpPr>
          <p:cNvPr id="1093" name="Google Shape;1093;p11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14"/>
          <p:cNvSpPr txBox="1"/>
          <p:nvPr>
            <p:ph type="title"/>
          </p:nvPr>
        </p:nvSpPr>
        <p:spPr>
          <a:xfrm>
            <a:off x="609600" y="381000"/>
            <a:ext cx="7918500" cy="876300"/>
          </a:xfrm>
          <a:prstGeom prst="rect">
            <a:avLst/>
          </a:prstGeom>
          <a:noFill/>
          <a:ln>
            <a:noFill/>
          </a:ln>
        </p:spPr>
        <p:txBody>
          <a:bodyPr anchorCtr="0" anchor="t" bIns="12700" lIns="12700" spcFirstLastPara="1" rIns="12700" wrap="square" tIns="12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Arial"/>
                <a:ea typeface="Arial"/>
                <a:cs typeface="Arial"/>
                <a:sym typeface="Arial"/>
              </a:rPr>
              <a:t>Example: Creating Immutable class in Java</a:t>
            </a:r>
            <a:endParaRPr/>
          </a:p>
        </p:txBody>
      </p:sp>
      <p:sp>
        <p:nvSpPr>
          <p:cNvPr id="1100" name="Google Shape;1100;p114"/>
          <p:cNvSpPr txBox="1"/>
          <p:nvPr/>
        </p:nvSpPr>
        <p:spPr>
          <a:xfrm>
            <a:off x="785812" y="850900"/>
            <a:ext cx="7620000" cy="5486400"/>
          </a:xfrm>
          <a:prstGeom prst="rect">
            <a:avLst/>
          </a:prstGeom>
          <a:solidFill>
            <a:srgbClr val="DDDDD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0">
            <a:noAutofit/>
          </a:bodyPr>
          <a:lstStyle/>
          <a:p>
            <a:pPr indent="7937" lvl="0" marL="7937" marR="0" rtl="0" algn="l">
              <a:lnSpc>
                <a:spcPct val="100000"/>
              </a:lnSpc>
              <a:spcBef>
                <a:spcPts val="0"/>
              </a:spcBef>
              <a:spcAft>
                <a:spcPts val="0"/>
              </a:spcAft>
              <a:buClr>
                <a:schemeClr val="dk1"/>
              </a:buClr>
              <a:buSzPts val="1400"/>
              <a:buFont typeface="Arial"/>
              <a:buNone/>
            </a:pPr>
            <a:r>
              <a:t/>
            </a:r>
            <a:endParaRPr b="1" i="0" sz="1400" u="none">
              <a:solidFill>
                <a:schemeClr val="dk1"/>
              </a:solidFill>
              <a:latin typeface="Courier New"/>
              <a:ea typeface="Courier New"/>
              <a:cs typeface="Courier New"/>
              <a:sym typeface="Courier New"/>
            </a:endParaRPr>
          </a:p>
          <a:p>
            <a:pPr indent="7937" lvl="0" marL="7937" marR="0" rtl="0" algn="l">
              <a:lnSpc>
                <a:spcPct val="100000"/>
              </a:lnSpc>
              <a:spcBef>
                <a:spcPts val="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public final class Contacts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private final String firstName;</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private final String lastName;</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public Contacts(String fname,String lname)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this.firstName= fname;</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this.lastName = lname;</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public String getFirstName()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return firstName;</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public String getLastName()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return lastName;</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public String toString()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return firstName +" - "+ lastName +" - "+ lastName;</a:t>
            </a:r>
            <a:endParaRPr/>
          </a:p>
          <a:p>
            <a:pPr indent="7937" lvl="0" marL="7937" marR="0" rtl="0" algn="l">
              <a:lnSpc>
                <a:spcPct val="100000"/>
              </a:lnSpc>
              <a:spcBef>
                <a:spcPts val="280"/>
              </a:spcBef>
              <a:spcAft>
                <a:spcPts val="0"/>
              </a:spcAft>
              <a:buClr>
                <a:schemeClr val="dk1"/>
              </a:buClr>
              <a:buSzPts val="1400"/>
              <a:buFont typeface="Arial"/>
              <a:buNone/>
            </a:pPr>
            <a:r>
              <a:t/>
            </a:r>
            <a:endParaRPr b="1" i="0" sz="1400" u="none">
              <a:solidFill>
                <a:schemeClr val="dk1"/>
              </a:solidFill>
              <a:latin typeface="Courier New"/>
              <a:ea typeface="Courier New"/>
              <a:cs typeface="Courier New"/>
              <a:sym typeface="Courier New"/>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 </a:t>
            </a:r>
            <a:endParaRPr/>
          </a:p>
          <a:p>
            <a:pPr indent="7937" lvl="0" marL="7937" marR="0" rtl="0" algn="l">
              <a:lnSpc>
                <a:spcPct val="100000"/>
              </a:lnSpc>
              <a:spcBef>
                <a:spcPts val="280"/>
              </a:spcBef>
              <a:spcAft>
                <a:spcPts val="0"/>
              </a:spcAft>
              <a:buClr>
                <a:schemeClr val="dk1"/>
              </a:buClr>
              <a:buSzPts val="1400"/>
              <a:buFont typeface="Courier New"/>
              <a:buNone/>
            </a:pPr>
            <a:r>
              <a:rPr b="1" i="0" lang="en-US" sz="1400" u="none">
                <a:solidFill>
                  <a:schemeClr val="dk1"/>
                </a:solidFill>
                <a:latin typeface="Courier New"/>
                <a:ea typeface="Courier New"/>
                <a:cs typeface="Courier New"/>
                <a:sym typeface="Courier New"/>
              </a:rPr>
              <a:t>}</a:t>
            </a:r>
            <a:endParaRPr/>
          </a:p>
        </p:txBody>
      </p:sp>
      <p:sp>
        <p:nvSpPr>
          <p:cNvPr id="1101" name="Google Shape;1101;p1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